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wav" ContentType="audio/x-wav"/>
  <Default Extension="gif" ContentType="image/gi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  <p:sldMasterId id="2147483651" r:id="rId2"/>
  </p:sldMasterIdLst>
  <p:notesMasterIdLst>
    <p:notesMasterId r:id="rId269"/>
  </p:notesMasterIdLst>
  <p:sldIdLst>
    <p:sldId id="256" r:id="rId3"/>
    <p:sldId id="418" r:id="rId4"/>
    <p:sldId id="521" r:id="rId5"/>
    <p:sldId id="609" r:id="rId6"/>
    <p:sldId id="610" r:id="rId7"/>
    <p:sldId id="643" r:id="rId8"/>
    <p:sldId id="611" r:id="rId9"/>
    <p:sldId id="612" r:id="rId10"/>
    <p:sldId id="754" r:id="rId11"/>
    <p:sldId id="263" r:id="rId12"/>
    <p:sldId id="755" r:id="rId13"/>
    <p:sldId id="756" r:id="rId14"/>
    <p:sldId id="646" r:id="rId15"/>
    <p:sldId id="421" r:id="rId16"/>
    <p:sldId id="647" r:id="rId17"/>
    <p:sldId id="648" r:id="rId18"/>
    <p:sldId id="423" r:id="rId19"/>
    <p:sldId id="426" r:id="rId20"/>
    <p:sldId id="427" r:id="rId21"/>
    <p:sldId id="268" r:id="rId22"/>
    <p:sldId id="269" r:id="rId23"/>
    <p:sldId id="535" r:id="rId24"/>
    <p:sldId id="536" r:id="rId25"/>
    <p:sldId id="320" r:id="rId26"/>
    <p:sldId id="321" r:id="rId27"/>
    <p:sldId id="541" r:id="rId28"/>
    <p:sldId id="540" r:id="rId29"/>
    <p:sldId id="649" r:id="rId30"/>
    <p:sldId id="542" r:id="rId31"/>
    <p:sldId id="417" r:id="rId32"/>
    <p:sldId id="543" r:id="rId33"/>
    <p:sldId id="544" r:id="rId34"/>
    <p:sldId id="545" r:id="rId35"/>
    <p:sldId id="546" r:id="rId36"/>
    <p:sldId id="547" r:id="rId37"/>
    <p:sldId id="548" r:id="rId38"/>
    <p:sldId id="632" r:id="rId39"/>
    <p:sldId id="631" r:id="rId40"/>
    <p:sldId id="650" r:id="rId41"/>
    <p:sldId id="509" r:id="rId42"/>
    <p:sldId id="510" r:id="rId43"/>
    <p:sldId id="511" r:id="rId44"/>
    <p:sldId id="549" r:id="rId45"/>
    <p:sldId id="512" r:id="rId46"/>
    <p:sldId id="550" r:id="rId47"/>
    <p:sldId id="796" r:id="rId48"/>
    <p:sldId id="651" r:id="rId49"/>
    <p:sldId id="428" r:id="rId50"/>
    <p:sldId id="431" r:id="rId51"/>
    <p:sldId id="430" r:id="rId52"/>
    <p:sldId id="552" r:id="rId53"/>
    <p:sldId id="553" r:id="rId54"/>
    <p:sldId id="554" r:id="rId55"/>
    <p:sldId id="556" r:id="rId56"/>
    <p:sldId id="558" r:id="rId57"/>
    <p:sldId id="275" r:id="rId58"/>
    <p:sldId id="434" r:id="rId59"/>
    <p:sldId id="323" r:id="rId60"/>
    <p:sldId id="435" r:id="rId61"/>
    <p:sldId id="653" r:id="rId62"/>
    <p:sldId id="694" r:id="rId63"/>
    <p:sldId id="436" r:id="rId64"/>
    <p:sldId id="559" r:id="rId65"/>
    <p:sldId id="437" r:id="rId66"/>
    <p:sldId id="438" r:id="rId67"/>
    <p:sldId id="439" r:id="rId68"/>
    <p:sldId id="560" r:id="rId69"/>
    <p:sldId id="440" r:id="rId70"/>
    <p:sldId id="443" r:id="rId71"/>
    <p:sldId id="441" r:id="rId72"/>
    <p:sldId id="442" r:id="rId73"/>
    <p:sldId id="561" r:id="rId74"/>
    <p:sldId id="446" r:id="rId75"/>
    <p:sldId id="445" r:id="rId76"/>
    <p:sldId id="563" r:id="rId77"/>
    <p:sldId id="564" r:id="rId78"/>
    <p:sldId id="451" r:id="rId79"/>
    <p:sldId id="452" r:id="rId80"/>
    <p:sldId id="453" r:id="rId81"/>
    <p:sldId id="454" r:id="rId82"/>
    <p:sldId id="455" r:id="rId83"/>
    <p:sldId id="565" r:id="rId84"/>
    <p:sldId id="458" r:id="rId85"/>
    <p:sldId id="457" r:id="rId86"/>
    <p:sldId id="757" r:id="rId87"/>
    <p:sldId id="456" r:id="rId88"/>
    <p:sldId id="459" r:id="rId89"/>
    <p:sldId id="462" r:id="rId90"/>
    <p:sldId id="470" r:id="rId91"/>
    <p:sldId id="471" r:id="rId92"/>
    <p:sldId id="466" r:id="rId93"/>
    <p:sldId id="724" r:id="rId94"/>
    <p:sldId id="725" r:id="rId95"/>
    <p:sldId id="726" r:id="rId96"/>
    <p:sldId id="727" r:id="rId97"/>
    <p:sldId id="728" r:id="rId98"/>
    <p:sldId id="473" r:id="rId99"/>
    <p:sldId id="513" r:id="rId100"/>
    <p:sldId id="514" r:id="rId101"/>
    <p:sldId id="292" r:id="rId102"/>
    <p:sldId id="730" r:id="rId103"/>
    <p:sldId id="294" r:id="rId104"/>
    <p:sldId id="476" r:id="rId105"/>
    <p:sldId id="477" r:id="rId106"/>
    <p:sldId id="295" r:id="rId107"/>
    <p:sldId id="296" r:id="rId108"/>
    <p:sldId id="566" r:id="rId109"/>
    <p:sldId id="731" r:id="rId110"/>
    <p:sldId id="327" r:id="rId111"/>
    <p:sldId id="328" r:id="rId112"/>
    <p:sldId id="298" r:id="rId113"/>
    <p:sldId id="478" r:id="rId114"/>
    <p:sldId id="299" r:id="rId115"/>
    <p:sldId id="329" r:id="rId116"/>
    <p:sldId id="330" r:id="rId117"/>
    <p:sldId id="331" r:id="rId118"/>
    <p:sldId id="332" r:id="rId119"/>
    <p:sldId id="300" r:id="rId120"/>
    <p:sldId id="334" r:id="rId121"/>
    <p:sldId id="302" r:id="rId122"/>
    <p:sldId id="336" r:id="rId123"/>
    <p:sldId id="303" r:id="rId124"/>
    <p:sldId id="304" r:id="rId125"/>
    <p:sldId id="305" r:id="rId126"/>
    <p:sldId id="308" r:id="rId127"/>
    <p:sldId id="568" r:id="rId128"/>
    <p:sldId id="569" r:id="rId129"/>
    <p:sldId id="516" r:id="rId130"/>
    <p:sldId id="480" r:id="rId131"/>
    <p:sldId id="481" r:id="rId132"/>
    <p:sldId id="482" r:id="rId133"/>
    <p:sldId id="483" r:id="rId134"/>
    <p:sldId id="484" r:id="rId135"/>
    <p:sldId id="485" r:id="rId136"/>
    <p:sldId id="679" r:id="rId137"/>
    <p:sldId id="486" r:id="rId138"/>
    <p:sldId id="487" r:id="rId139"/>
    <p:sldId id="488" r:id="rId140"/>
    <p:sldId id="315" r:id="rId141"/>
    <p:sldId id="314" r:id="rId142"/>
    <p:sldId id="316" r:id="rId143"/>
    <p:sldId id="317" r:id="rId144"/>
    <p:sldId id="318" r:id="rId145"/>
    <p:sldId id="339" r:id="rId146"/>
    <p:sldId id="489" r:id="rId147"/>
    <p:sldId id="574" r:id="rId148"/>
    <p:sldId id="582" r:id="rId149"/>
    <p:sldId id="573" r:id="rId150"/>
    <p:sldId id="575" r:id="rId151"/>
    <p:sldId id="583" r:id="rId152"/>
    <p:sldId id="576" r:id="rId153"/>
    <p:sldId id="577" r:id="rId154"/>
    <p:sldId id="579" r:id="rId155"/>
    <p:sldId id="580" r:id="rId156"/>
    <p:sldId id="581" r:id="rId157"/>
    <p:sldId id="496" r:id="rId158"/>
    <p:sldId id="520" r:id="rId159"/>
    <p:sldId id="497" r:id="rId160"/>
    <p:sldId id="498" r:id="rId161"/>
    <p:sldId id="499" r:id="rId162"/>
    <p:sldId id="584" r:id="rId163"/>
    <p:sldId id="585" r:id="rId164"/>
    <p:sldId id="588" r:id="rId165"/>
    <p:sldId id="589" r:id="rId166"/>
    <p:sldId id="500" r:id="rId167"/>
    <p:sldId id="590" r:id="rId168"/>
    <p:sldId id="593" r:id="rId169"/>
    <p:sldId id="591" r:id="rId170"/>
    <p:sldId id="592" r:id="rId171"/>
    <p:sldId id="503" r:id="rId172"/>
    <p:sldId id="680" r:id="rId173"/>
    <p:sldId id="758" r:id="rId174"/>
    <p:sldId id="760" r:id="rId175"/>
    <p:sldId id="764" r:id="rId176"/>
    <p:sldId id="761" r:id="rId177"/>
    <p:sldId id="684" r:id="rId178"/>
    <p:sldId id="687" r:id="rId179"/>
    <p:sldId id="688" r:id="rId180"/>
    <p:sldId id="621" r:id="rId181"/>
    <p:sldId id="622" r:id="rId182"/>
    <p:sldId id="691" r:id="rId183"/>
    <p:sldId id="689" r:id="rId184"/>
    <p:sldId id="690" r:id="rId185"/>
    <p:sldId id="692" r:id="rId186"/>
    <p:sldId id="693" r:id="rId187"/>
    <p:sldId id="626" r:id="rId188"/>
    <p:sldId id="627" r:id="rId189"/>
    <p:sldId id="628" r:id="rId190"/>
    <p:sldId id="762" r:id="rId191"/>
    <p:sldId id="765" r:id="rId192"/>
    <p:sldId id="766" r:id="rId193"/>
    <p:sldId id="767" r:id="rId194"/>
    <p:sldId id="768" r:id="rId195"/>
    <p:sldId id="769" r:id="rId196"/>
    <p:sldId id="770" r:id="rId197"/>
    <p:sldId id="771" r:id="rId198"/>
    <p:sldId id="772" r:id="rId199"/>
    <p:sldId id="773" r:id="rId200"/>
    <p:sldId id="774" r:id="rId201"/>
    <p:sldId id="775" r:id="rId202"/>
    <p:sldId id="776" r:id="rId203"/>
    <p:sldId id="777" r:id="rId204"/>
    <p:sldId id="778" r:id="rId205"/>
    <p:sldId id="779" r:id="rId206"/>
    <p:sldId id="780" r:id="rId207"/>
    <p:sldId id="781" r:id="rId208"/>
    <p:sldId id="782" r:id="rId209"/>
    <p:sldId id="783" r:id="rId210"/>
    <p:sldId id="695" r:id="rId211"/>
    <p:sldId id="696" r:id="rId212"/>
    <p:sldId id="697" r:id="rId213"/>
    <p:sldId id="698" r:id="rId214"/>
    <p:sldId id="699" r:id="rId215"/>
    <p:sldId id="700" r:id="rId216"/>
    <p:sldId id="701" r:id="rId217"/>
    <p:sldId id="702" r:id="rId218"/>
    <p:sldId id="703" r:id="rId219"/>
    <p:sldId id="704" r:id="rId220"/>
    <p:sldId id="705" r:id="rId221"/>
    <p:sldId id="706" r:id="rId222"/>
    <p:sldId id="707" r:id="rId223"/>
    <p:sldId id="708" r:id="rId224"/>
    <p:sldId id="709" r:id="rId225"/>
    <p:sldId id="710" r:id="rId226"/>
    <p:sldId id="711" r:id="rId227"/>
    <p:sldId id="712" r:id="rId228"/>
    <p:sldId id="713" r:id="rId229"/>
    <p:sldId id="714" r:id="rId230"/>
    <p:sldId id="715" r:id="rId231"/>
    <p:sldId id="716" r:id="rId232"/>
    <p:sldId id="717" r:id="rId233"/>
    <p:sldId id="718" r:id="rId234"/>
    <p:sldId id="719" r:id="rId235"/>
    <p:sldId id="720" r:id="rId236"/>
    <p:sldId id="721" r:id="rId237"/>
    <p:sldId id="722" r:id="rId238"/>
    <p:sldId id="608" r:id="rId239"/>
    <p:sldId id="733" r:id="rId240"/>
    <p:sldId id="732" r:id="rId241"/>
    <p:sldId id="734" r:id="rId242"/>
    <p:sldId id="784" r:id="rId243"/>
    <p:sldId id="787" r:id="rId244"/>
    <p:sldId id="785" r:id="rId245"/>
    <p:sldId id="786" r:id="rId246"/>
    <p:sldId id="735" r:id="rId247"/>
    <p:sldId id="788" r:id="rId248"/>
    <p:sldId id="789" r:id="rId249"/>
    <p:sldId id="790" r:id="rId250"/>
    <p:sldId id="795" r:id="rId251"/>
    <p:sldId id="737" r:id="rId252"/>
    <p:sldId id="738" r:id="rId253"/>
    <p:sldId id="739" r:id="rId254"/>
    <p:sldId id="740" r:id="rId255"/>
    <p:sldId id="741" r:id="rId256"/>
    <p:sldId id="742" r:id="rId257"/>
    <p:sldId id="743" r:id="rId258"/>
    <p:sldId id="744" r:id="rId259"/>
    <p:sldId id="745" r:id="rId260"/>
    <p:sldId id="746" r:id="rId261"/>
    <p:sldId id="747" r:id="rId262"/>
    <p:sldId id="748" r:id="rId263"/>
    <p:sldId id="749" r:id="rId264"/>
    <p:sldId id="750" r:id="rId265"/>
    <p:sldId id="751" r:id="rId266"/>
    <p:sldId id="752" r:id="rId267"/>
    <p:sldId id="753" r:id="rId268"/>
  </p:sldIdLst>
  <p:sldSz cx="9144000" cy="6858000" type="screen4x3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b="1"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b="1"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b="1"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b="1"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0000FF"/>
    <a:srgbClr val="00B0F0"/>
    <a:srgbClr val="1DC4FF"/>
    <a:srgbClr val="43CEFF"/>
    <a:srgbClr val="EA7E35"/>
    <a:srgbClr val="009900"/>
    <a:srgbClr val="00FF00"/>
    <a:srgbClr val="006600"/>
    <a:srgbClr val="99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7AC3CCA-C797-4891-BE02-D94E43425B78}" styleName="中度样式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911" autoAdjust="0"/>
    <p:restoredTop sz="94660"/>
  </p:normalViewPr>
  <p:slideViewPr>
    <p:cSldViewPr>
      <p:cViewPr varScale="1">
        <p:scale>
          <a:sx n="104" d="100"/>
          <a:sy n="104" d="100"/>
        </p:scale>
        <p:origin x="306" y="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63" Type="http://schemas.openxmlformats.org/officeDocument/2006/relationships/slide" Target="slides/slide61.xml"/><Relationship Id="rId159" Type="http://schemas.openxmlformats.org/officeDocument/2006/relationships/slide" Target="slides/slide157.xml"/><Relationship Id="rId170" Type="http://schemas.openxmlformats.org/officeDocument/2006/relationships/slide" Target="slides/slide168.xml"/><Relationship Id="rId226" Type="http://schemas.openxmlformats.org/officeDocument/2006/relationships/slide" Target="slides/slide224.xml"/><Relationship Id="rId268" Type="http://schemas.openxmlformats.org/officeDocument/2006/relationships/slide" Target="slides/slide266.xml"/><Relationship Id="rId32" Type="http://schemas.openxmlformats.org/officeDocument/2006/relationships/slide" Target="slides/slide30.xml"/><Relationship Id="rId74" Type="http://schemas.openxmlformats.org/officeDocument/2006/relationships/slide" Target="slides/slide72.xml"/><Relationship Id="rId128" Type="http://schemas.openxmlformats.org/officeDocument/2006/relationships/slide" Target="slides/slide126.xml"/><Relationship Id="rId5" Type="http://schemas.openxmlformats.org/officeDocument/2006/relationships/slide" Target="slides/slide3.xml"/><Relationship Id="rId95" Type="http://schemas.openxmlformats.org/officeDocument/2006/relationships/slide" Target="slides/slide93.xml"/><Relationship Id="rId160" Type="http://schemas.openxmlformats.org/officeDocument/2006/relationships/slide" Target="slides/slide158.xml"/><Relationship Id="rId181" Type="http://schemas.openxmlformats.org/officeDocument/2006/relationships/slide" Target="slides/slide179.xml"/><Relationship Id="rId216" Type="http://schemas.openxmlformats.org/officeDocument/2006/relationships/slide" Target="slides/slide214.xml"/><Relationship Id="rId237" Type="http://schemas.openxmlformats.org/officeDocument/2006/relationships/slide" Target="slides/slide235.xml"/><Relationship Id="rId258" Type="http://schemas.openxmlformats.org/officeDocument/2006/relationships/slide" Target="slides/slide256.xml"/><Relationship Id="rId22" Type="http://schemas.openxmlformats.org/officeDocument/2006/relationships/slide" Target="slides/slide20.xml"/><Relationship Id="rId43" Type="http://schemas.openxmlformats.org/officeDocument/2006/relationships/slide" Target="slides/slide41.xml"/><Relationship Id="rId64" Type="http://schemas.openxmlformats.org/officeDocument/2006/relationships/slide" Target="slides/slide62.xml"/><Relationship Id="rId118" Type="http://schemas.openxmlformats.org/officeDocument/2006/relationships/slide" Target="slides/slide116.xml"/><Relationship Id="rId139" Type="http://schemas.openxmlformats.org/officeDocument/2006/relationships/slide" Target="slides/slide137.xml"/><Relationship Id="rId85" Type="http://schemas.openxmlformats.org/officeDocument/2006/relationships/slide" Target="slides/slide83.xml"/><Relationship Id="rId150" Type="http://schemas.openxmlformats.org/officeDocument/2006/relationships/slide" Target="slides/slide148.xml"/><Relationship Id="rId171" Type="http://schemas.openxmlformats.org/officeDocument/2006/relationships/slide" Target="slides/slide169.xml"/><Relationship Id="rId192" Type="http://schemas.openxmlformats.org/officeDocument/2006/relationships/slide" Target="slides/slide190.xml"/><Relationship Id="rId206" Type="http://schemas.openxmlformats.org/officeDocument/2006/relationships/slide" Target="slides/slide204.xml"/><Relationship Id="rId227" Type="http://schemas.openxmlformats.org/officeDocument/2006/relationships/slide" Target="slides/slide225.xml"/><Relationship Id="rId248" Type="http://schemas.openxmlformats.org/officeDocument/2006/relationships/slide" Target="slides/slide246.xml"/><Relationship Id="rId269" Type="http://schemas.openxmlformats.org/officeDocument/2006/relationships/notesMaster" Target="notesMasters/notesMaster1.xml"/><Relationship Id="rId12" Type="http://schemas.openxmlformats.org/officeDocument/2006/relationships/slide" Target="slides/slide10.xml"/><Relationship Id="rId33" Type="http://schemas.openxmlformats.org/officeDocument/2006/relationships/slide" Target="slides/slide31.xml"/><Relationship Id="rId108" Type="http://schemas.openxmlformats.org/officeDocument/2006/relationships/slide" Target="slides/slide106.xml"/><Relationship Id="rId129" Type="http://schemas.openxmlformats.org/officeDocument/2006/relationships/slide" Target="slides/slide127.xml"/><Relationship Id="rId54" Type="http://schemas.openxmlformats.org/officeDocument/2006/relationships/slide" Target="slides/slide52.xml"/><Relationship Id="rId75" Type="http://schemas.openxmlformats.org/officeDocument/2006/relationships/slide" Target="slides/slide73.xml"/><Relationship Id="rId96" Type="http://schemas.openxmlformats.org/officeDocument/2006/relationships/slide" Target="slides/slide94.xml"/><Relationship Id="rId140" Type="http://schemas.openxmlformats.org/officeDocument/2006/relationships/slide" Target="slides/slide138.xml"/><Relationship Id="rId161" Type="http://schemas.openxmlformats.org/officeDocument/2006/relationships/slide" Target="slides/slide159.xml"/><Relationship Id="rId182" Type="http://schemas.openxmlformats.org/officeDocument/2006/relationships/slide" Target="slides/slide180.xml"/><Relationship Id="rId217" Type="http://schemas.openxmlformats.org/officeDocument/2006/relationships/slide" Target="slides/slide215.xml"/><Relationship Id="rId6" Type="http://schemas.openxmlformats.org/officeDocument/2006/relationships/slide" Target="slides/slide4.xml"/><Relationship Id="rId238" Type="http://schemas.openxmlformats.org/officeDocument/2006/relationships/slide" Target="slides/slide236.xml"/><Relationship Id="rId259" Type="http://schemas.openxmlformats.org/officeDocument/2006/relationships/slide" Target="slides/slide257.xml"/><Relationship Id="rId23" Type="http://schemas.openxmlformats.org/officeDocument/2006/relationships/slide" Target="slides/slide21.xml"/><Relationship Id="rId119" Type="http://schemas.openxmlformats.org/officeDocument/2006/relationships/slide" Target="slides/slide117.xml"/><Relationship Id="rId270" Type="http://schemas.openxmlformats.org/officeDocument/2006/relationships/presProps" Target="presProps.xml"/><Relationship Id="rId44" Type="http://schemas.openxmlformats.org/officeDocument/2006/relationships/slide" Target="slides/slide42.xml"/><Relationship Id="rId65" Type="http://schemas.openxmlformats.org/officeDocument/2006/relationships/slide" Target="slides/slide63.xml"/><Relationship Id="rId86" Type="http://schemas.openxmlformats.org/officeDocument/2006/relationships/slide" Target="slides/slide84.xml"/><Relationship Id="rId130" Type="http://schemas.openxmlformats.org/officeDocument/2006/relationships/slide" Target="slides/slide128.xml"/><Relationship Id="rId151" Type="http://schemas.openxmlformats.org/officeDocument/2006/relationships/slide" Target="slides/slide149.xml"/><Relationship Id="rId172" Type="http://schemas.openxmlformats.org/officeDocument/2006/relationships/slide" Target="slides/slide170.xml"/><Relationship Id="rId193" Type="http://schemas.openxmlformats.org/officeDocument/2006/relationships/slide" Target="slides/slide191.xml"/><Relationship Id="rId207" Type="http://schemas.openxmlformats.org/officeDocument/2006/relationships/slide" Target="slides/slide205.xml"/><Relationship Id="rId228" Type="http://schemas.openxmlformats.org/officeDocument/2006/relationships/slide" Target="slides/slide226.xml"/><Relationship Id="rId249" Type="http://schemas.openxmlformats.org/officeDocument/2006/relationships/slide" Target="slides/slide247.xml"/><Relationship Id="rId13" Type="http://schemas.openxmlformats.org/officeDocument/2006/relationships/slide" Target="slides/slide11.xml"/><Relationship Id="rId109" Type="http://schemas.openxmlformats.org/officeDocument/2006/relationships/slide" Target="slides/slide107.xml"/><Relationship Id="rId260" Type="http://schemas.openxmlformats.org/officeDocument/2006/relationships/slide" Target="slides/slide258.xml"/><Relationship Id="rId34" Type="http://schemas.openxmlformats.org/officeDocument/2006/relationships/slide" Target="slides/slide32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20" Type="http://schemas.openxmlformats.org/officeDocument/2006/relationships/slide" Target="slides/slide118.xml"/><Relationship Id="rId141" Type="http://schemas.openxmlformats.org/officeDocument/2006/relationships/slide" Target="slides/slide139.xml"/><Relationship Id="rId7" Type="http://schemas.openxmlformats.org/officeDocument/2006/relationships/slide" Target="slides/slide5.xml"/><Relationship Id="rId162" Type="http://schemas.openxmlformats.org/officeDocument/2006/relationships/slide" Target="slides/slide160.xml"/><Relationship Id="rId183" Type="http://schemas.openxmlformats.org/officeDocument/2006/relationships/slide" Target="slides/slide181.xml"/><Relationship Id="rId218" Type="http://schemas.openxmlformats.org/officeDocument/2006/relationships/slide" Target="slides/slide216.xml"/><Relationship Id="rId239" Type="http://schemas.openxmlformats.org/officeDocument/2006/relationships/slide" Target="slides/slide237.xml"/><Relationship Id="rId250" Type="http://schemas.openxmlformats.org/officeDocument/2006/relationships/slide" Target="slides/slide248.xml"/><Relationship Id="rId271" Type="http://schemas.openxmlformats.org/officeDocument/2006/relationships/viewProps" Target="viewProps.xml"/><Relationship Id="rId24" Type="http://schemas.openxmlformats.org/officeDocument/2006/relationships/slide" Target="slides/slide22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31" Type="http://schemas.openxmlformats.org/officeDocument/2006/relationships/slide" Target="slides/slide129.xml"/><Relationship Id="rId152" Type="http://schemas.openxmlformats.org/officeDocument/2006/relationships/slide" Target="slides/slide150.xml"/><Relationship Id="rId173" Type="http://schemas.openxmlformats.org/officeDocument/2006/relationships/slide" Target="slides/slide171.xml"/><Relationship Id="rId194" Type="http://schemas.openxmlformats.org/officeDocument/2006/relationships/slide" Target="slides/slide192.xml"/><Relationship Id="rId208" Type="http://schemas.openxmlformats.org/officeDocument/2006/relationships/slide" Target="slides/slide206.xml"/><Relationship Id="rId229" Type="http://schemas.openxmlformats.org/officeDocument/2006/relationships/slide" Target="slides/slide227.xml"/><Relationship Id="rId240" Type="http://schemas.openxmlformats.org/officeDocument/2006/relationships/slide" Target="slides/slide238.xml"/><Relationship Id="rId261" Type="http://schemas.openxmlformats.org/officeDocument/2006/relationships/slide" Target="slides/slide259.xml"/><Relationship Id="rId14" Type="http://schemas.openxmlformats.org/officeDocument/2006/relationships/slide" Target="slides/slide12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8" Type="http://schemas.openxmlformats.org/officeDocument/2006/relationships/slide" Target="slides/slide6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142" Type="http://schemas.openxmlformats.org/officeDocument/2006/relationships/slide" Target="slides/slide140.xml"/><Relationship Id="rId163" Type="http://schemas.openxmlformats.org/officeDocument/2006/relationships/slide" Target="slides/slide161.xml"/><Relationship Id="rId184" Type="http://schemas.openxmlformats.org/officeDocument/2006/relationships/slide" Target="slides/slide182.xml"/><Relationship Id="rId219" Type="http://schemas.openxmlformats.org/officeDocument/2006/relationships/slide" Target="slides/slide217.xml"/><Relationship Id="rId230" Type="http://schemas.openxmlformats.org/officeDocument/2006/relationships/slide" Target="slides/slide228.xml"/><Relationship Id="rId251" Type="http://schemas.openxmlformats.org/officeDocument/2006/relationships/slide" Target="slides/slide249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272" Type="http://schemas.openxmlformats.org/officeDocument/2006/relationships/theme" Target="theme/theme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slide" Target="slides/slide130.xml"/><Relationship Id="rId153" Type="http://schemas.openxmlformats.org/officeDocument/2006/relationships/slide" Target="slides/slide151.xml"/><Relationship Id="rId174" Type="http://schemas.openxmlformats.org/officeDocument/2006/relationships/slide" Target="slides/slide172.xml"/><Relationship Id="rId195" Type="http://schemas.openxmlformats.org/officeDocument/2006/relationships/slide" Target="slides/slide193.xml"/><Relationship Id="rId209" Type="http://schemas.openxmlformats.org/officeDocument/2006/relationships/slide" Target="slides/slide207.xml"/><Relationship Id="rId220" Type="http://schemas.openxmlformats.org/officeDocument/2006/relationships/slide" Target="slides/slide218.xml"/><Relationship Id="rId241" Type="http://schemas.openxmlformats.org/officeDocument/2006/relationships/slide" Target="slides/slide239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262" Type="http://schemas.openxmlformats.org/officeDocument/2006/relationships/slide" Target="slides/slide260.xml"/><Relationship Id="rId78" Type="http://schemas.openxmlformats.org/officeDocument/2006/relationships/slide" Target="slides/slide76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143" Type="http://schemas.openxmlformats.org/officeDocument/2006/relationships/slide" Target="slides/slide141.xml"/><Relationship Id="rId164" Type="http://schemas.openxmlformats.org/officeDocument/2006/relationships/slide" Target="slides/slide162.xml"/><Relationship Id="rId185" Type="http://schemas.openxmlformats.org/officeDocument/2006/relationships/slide" Target="slides/slide183.xml"/><Relationship Id="rId9" Type="http://schemas.openxmlformats.org/officeDocument/2006/relationships/slide" Target="slides/slide7.xml"/><Relationship Id="rId210" Type="http://schemas.openxmlformats.org/officeDocument/2006/relationships/slide" Target="slides/slide208.xml"/><Relationship Id="rId26" Type="http://schemas.openxmlformats.org/officeDocument/2006/relationships/slide" Target="slides/slide24.xml"/><Relationship Id="rId231" Type="http://schemas.openxmlformats.org/officeDocument/2006/relationships/slide" Target="slides/slide229.xml"/><Relationship Id="rId252" Type="http://schemas.openxmlformats.org/officeDocument/2006/relationships/slide" Target="slides/slide250.xml"/><Relationship Id="rId273" Type="http://schemas.openxmlformats.org/officeDocument/2006/relationships/tableStyles" Target="tableStyles.xml"/><Relationship Id="rId47" Type="http://schemas.openxmlformats.org/officeDocument/2006/relationships/slide" Target="slides/slide45.xml"/><Relationship Id="rId68" Type="http://schemas.openxmlformats.org/officeDocument/2006/relationships/slide" Target="slides/slide66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slide" Target="slides/slide131.xml"/><Relationship Id="rId154" Type="http://schemas.openxmlformats.org/officeDocument/2006/relationships/slide" Target="slides/slide152.xml"/><Relationship Id="rId175" Type="http://schemas.openxmlformats.org/officeDocument/2006/relationships/slide" Target="slides/slide173.xml"/><Relationship Id="rId196" Type="http://schemas.openxmlformats.org/officeDocument/2006/relationships/slide" Target="slides/slide194.xml"/><Relationship Id="rId200" Type="http://schemas.openxmlformats.org/officeDocument/2006/relationships/slide" Target="slides/slide198.xml"/><Relationship Id="rId16" Type="http://schemas.openxmlformats.org/officeDocument/2006/relationships/slide" Target="slides/slide14.xml"/><Relationship Id="rId221" Type="http://schemas.openxmlformats.org/officeDocument/2006/relationships/slide" Target="slides/slide219.xml"/><Relationship Id="rId242" Type="http://schemas.openxmlformats.org/officeDocument/2006/relationships/slide" Target="slides/slide240.xml"/><Relationship Id="rId263" Type="http://schemas.openxmlformats.org/officeDocument/2006/relationships/slide" Target="slides/slide261.xml"/><Relationship Id="rId37" Type="http://schemas.openxmlformats.org/officeDocument/2006/relationships/slide" Target="slides/slide35.xml"/><Relationship Id="rId58" Type="http://schemas.openxmlformats.org/officeDocument/2006/relationships/slide" Target="slides/slide56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44" Type="http://schemas.openxmlformats.org/officeDocument/2006/relationships/slide" Target="slides/slide142.xml"/><Relationship Id="rId90" Type="http://schemas.openxmlformats.org/officeDocument/2006/relationships/slide" Target="slides/slide88.xml"/><Relationship Id="rId165" Type="http://schemas.openxmlformats.org/officeDocument/2006/relationships/slide" Target="slides/slide163.xml"/><Relationship Id="rId186" Type="http://schemas.openxmlformats.org/officeDocument/2006/relationships/slide" Target="slides/slide184.xml"/><Relationship Id="rId211" Type="http://schemas.openxmlformats.org/officeDocument/2006/relationships/slide" Target="slides/slide209.xml"/><Relationship Id="rId232" Type="http://schemas.openxmlformats.org/officeDocument/2006/relationships/slide" Target="slides/slide230.xml"/><Relationship Id="rId253" Type="http://schemas.openxmlformats.org/officeDocument/2006/relationships/slide" Target="slides/slide251.xml"/><Relationship Id="rId27" Type="http://schemas.openxmlformats.org/officeDocument/2006/relationships/slide" Target="slides/slide25.xml"/><Relationship Id="rId48" Type="http://schemas.openxmlformats.org/officeDocument/2006/relationships/slide" Target="slides/slide46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34" Type="http://schemas.openxmlformats.org/officeDocument/2006/relationships/slide" Target="slides/slide132.xml"/><Relationship Id="rId80" Type="http://schemas.openxmlformats.org/officeDocument/2006/relationships/slide" Target="slides/slide78.xml"/><Relationship Id="rId155" Type="http://schemas.openxmlformats.org/officeDocument/2006/relationships/slide" Target="slides/slide153.xml"/><Relationship Id="rId176" Type="http://schemas.openxmlformats.org/officeDocument/2006/relationships/slide" Target="slides/slide174.xml"/><Relationship Id="rId197" Type="http://schemas.openxmlformats.org/officeDocument/2006/relationships/slide" Target="slides/slide195.xml"/><Relationship Id="rId201" Type="http://schemas.openxmlformats.org/officeDocument/2006/relationships/slide" Target="slides/slide199.xml"/><Relationship Id="rId222" Type="http://schemas.openxmlformats.org/officeDocument/2006/relationships/slide" Target="slides/slide220.xml"/><Relationship Id="rId243" Type="http://schemas.openxmlformats.org/officeDocument/2006/relationships/slide" Target="slides/slide241.xml"/><Relationship Id="rId264" Type="http://schemas.openxmlformats.org/officeDocument/2006/relationships/slide" Target="slides/slide262.xml"/><Relationship Id="rId17" Type="http://schemas.openxmlformats.org/officeDocument/2006/relationships/slide" Target="slides/slide15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24" Type="http://schemas.openxmlformats.org/officeDocument/2006/relationships/slide" Target="slides/slide122.xml"/><Relationship Id="rId70" Type="http://schemas.openxmlformats.org/officeDocument/2006/relationships/slide" Target="slides/slide68.xml"/><Relationship Id="rId91" Type="http://schemas.openxmlformats.org/officeDocument/2006/relationships/slide" Target="slides/slide89.xml"/><Relationship Id="rId145" Type="http://schemas.openxmlformats.org/officeDocument/2006/relationships/slide" Target="slides/slide143.xml"/><Relationship Id="rId166" Type="http://schemas.openxmlformats.org/officeDocument/2006/relationships/slide" Target="slides/slide164.xml"/><Relationship Id="rId187" Type="http://schemas.openxmlformats.org/officeDocument/2006/relationships/slide" Target="slides/slide185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0.xml"/><Relationship Id="rId233" Type="http://schemas.openxmlformats.org/officeDocument/2006/relationships/slide" Target="slides/slide231.xml"/><Relationship Id="rId254" Type="http://schemas.openxmlformats.org/officeDocument/2006/relationships/slide" Target="slides/slide252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60" Type="http://schemas.openxmlformats.org/officeDocument/2006/relationships/slide" Target="slides/slide58.xml"/><Relationship Id="rId81" Type="http://schemas.openxmlformats.org/officeDocument/2006/relationships/slide" Target="slides/slide79.xml"/><Relationship Id="rId135" Type="http://schemas.openxmlformats.org/officeDocument/2006/relationships/slide" Target="slides/slide133.xml"/><Relationship Id="rId156" Type="http://schemas.openxmlformats.org/officeDocument/2006/relationships/slide" Target="slides/slide154.xml"/><Relationship Id="rId177" Type="http://schemas.openxmlformats.org/officeDocument/2006/relationships/slide" Target="slides/slide175.xml"/><Relationship Id="rId198" Type="http://schemas.openxmlformats.org/officeDocument/2006/relationships/slide" Target="slides/slide196.xml"/><Relationship Id="rId202" Type="http://schemas.openxmlformats.org/officeDocument/2006/relationships/slide" Target="slides/slide200.xml"/><Relationship Id="rId223" Type="http://schemas.openxmlformats.org/officeDocument/2006/relationships/slide" Target="slides/slide221.xml"/><Relationship Id="rId244" Type="http://schemas.openxmlformats.org/officeDocument/2006/relationships/slide" Target="slides/slide242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265" Type="http://schemas.openxmlformats.org/officeDocument/2006/relationships/slide" Target="slides/slide263.xml"/><Relationship Id="rId50" Type="http://schemas.openxmlformats.org/officeDocument/2006/relationships/slide" Target="slides/slide48.xml"/><Relationship Id="rId104" Type="http://schemas.openxmlformats.org/officeDocument/2006/relationships/slide" Target="slides/slide102.xml"/><Relationship Id="rId125" Type="http://schemas.openxmlformats.org/officeDocument/2006/relationships/slide" Target="slides/slide123.xml"/><Relationship Id="rId146" Type="http://schemas.openxmlformats.org/officeDocument/2006/relationships/slide" Target="slides/slide144.xml"/><Relationship Id="rId167" Type="http://schemas.openxmlformats.org/officeDocument/2006/relationships/slide" Target="slides/slide165.xml"/><Relationship Id="rId188" Type="http://schemas.openxmlformats.org/officeDocument/2006/relationships/slide" Target="slides/slide186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13" Type="http://schemas.openxmlformats.org/officeDocument/2006/relationships/slide" Target="slides/slide211.xml"/><Relationship Id="rId234" Type="http://schemas.openxmlformats.org/officeDocument/2006/relationships/slide" Target="slides/slide232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55" Type="http://schemas.openxmlformats.org/officeDocument/2006/relationships/slide" Target="slides/slide253.xml"/><Relationship Id="rId40" Type="http://schemas.openxmlformats.org/officeDocument/2006/relationships/slide" Target="slides/slide38.xml"/><Relationship Id="rId115" Type="http://schemas.openxmlformats.org/officeDocument/2006/relationships/slide" Target="slides/slide113.xml"/><Relationship Id="rId136" Type="http://schemas.openxmlformats.org/officeDocument/2006/relationships/slide" Target="slides/slide134.xml"/><Relationship Id="rId157" Type="http://schemas.openxmlformats.org/officeDocument/2006/relationships/slide" Target="slides/slide155.xml"/><Relationship Id="rId178" Type="http://schemas.openxmlformats.org/officeDocument/2006/relationships/slide" Target="slides/slide176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9" Type="http://schemas.openxmlformats.org/officeDocument/2006/relationships/slide" Target="slides/slide197.xml"/><Relationship Id="rId203" Type="http://schemas.openxmlformats.org/officeDocument/2006/relationships/slide" Target="slides/slide201.xml"/><Relationship Id="rId19" Type="http://schemas.openxmlformats.org/officeDocument/2006/relationships/slide" Target="slides/slide17.xml"/><Relationship Id="rId224" Type="http://schemas.openxmlformats.org/officeDocument/2006/relationships/slide" Target="slides/slide222.xml"/><Relationship Id="rId245" Type="http://schemas.openxmlformats.org/officeDocument/2006/relationships/slide" Target="slides/slide243.xml"/><Relationship Id="rId266" Type="http://schemas.openxmlformats.org/officeDocument/2006/relationships/slide" Target="slides/slide264.xml"/><Relationship Id="rId30" Type="http://schemas.openxmlformats.org/officeDocument/2006/relationships/slide" Target="slides/slide2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147" Type="http://schemas.openxmlformats.org/officeDocument/2006/relationships/slide" Target="slides/slide145.xml"/><Relationship Id="rId168" Type="http://schemas.openxmlformats.org/officeDocument/2006/relationships/slide" Target="slides/slide16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189" Type="http://schemas.openxmlformats.org/officeDocument/2006/relationships/slide" Target="slides/slide187.xml"/><Relationship Id="rId3" Type="http://schemas.openxmlformats.org/officeDocument/2006/relationships/slide" Target="slides/slide1.xml"/><Relationship Id="rId214" Type="http://schemas.openxmlformats.org/officeDocument/2006/relationships/slide" Target="slides/slide212.xml"/><Relationship Id="rId235" Type="http://schemas.openxmlformats.org/officeDocument/2006/relationships/slide" Target="slides/slide233.xml"/><Relationship Id="rId256" Type="http://schemas.openxmlformats.org/officeDocument/2006/relationships/slide" Target="slides/slide254.xml"/><Relationship Id="rId116" Type="http://schemas.openxmlformats.org/officeDocument/2006/relationships/slide" Target="slides/slide114.xml"/><Relationship Id="rId137" Type="http://schemas.openxmlformats.org/officeDocument/2006/relationships/slide" Target="slides/slide135.xml"/><Relationship Id="rId158" Type="http://schemas.openxmlformats.org/officeDocument/2006/relationships/slide" Target="slides/slide156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179" Type="http://schemas.openxmlformats.org/officeDocument/2006/relationships/slide" Target="slides/slide177.xml"/><Relationship Id="rId190" Type="http://schemas.openxmlformats.org/officeDocument/2006/relationships/slide" Target="slides/slide188.xml"/><Relationship Id="rId204" Type="http://schemas.openxmlformats.org/officeDocument/2006/relationships/slide" Target="slides/slide202.xml"/><Relationship Id="rId225" Type="http://schemas.openxmlformats.org/officeDocument/2006/relationships/slide" Target="slides/slide223.xml"/><Relationship Id="rId246" Type="http://schemas.openxmlformats.org/officeDocument/2006/relationships/slide" Target="slides/slide244.xml"/><Relationship Id="rId267" Type="http://schemas.openxmlformats.org/officeDocument/2006/relationships/slide" Target="slides/slide265.xml"/><Relationship Id="rId106" Type="http://schemas.openxmlformats.org/officeDocument/2006/relationships/slide" Target="slides/slide104.xml"/><Relationship Id="rId127" Type="http://schemas.openxmlformats.org/officeDocument/2006/relationships/slide" Target="slides/slide12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94" Type="http://schemas.openxmlformats.org/officeDocument/2006/relationships/slide" Target="slides/slide92.xml"/><Relationship Id="rId148" Type="http://schemas.openxmlformats.org/officeDocument/2006/relationships/slide" Target="slides/slide146.xml"/><Relationship Id="rId169" Type="http://schemas.openxmlformats.org/officeDocument/2006/relationships/slide" Target="slides/slide167.xml"/><Relationship Id="rId4" Type="http://schemas.openxmlformats.org/officeDocument/2006/relationships/slide" Target="slides/slide2.xml"/><Relationship Id="rId180" Type="http://schemas.openxmlformats.org/officeDocument/2006/relationships/slide" Target="slides/slide178.xml"/><Relationship Id="rId215" Type="http://schemas.openxmlformats.org/officeDocument/2006/relationships/slide" Target="slides/slide213.xml"/><Relationship Id="rId236" Type="http://schemas.openxmlformats.org/officeDocument/2006/relationships/slide" Target="slides/slide234.xml"/><Relationship Id="rId257" Type="http://schemas.openxmlformats.org/officeDocument/2006/relationships/slide" Target="slides/slide255.xml"/><Relationship Id="rId42" Type="http://schemas.openxmlformats.org/officeDocument/2006/relationships/slide" Target="slides/slide40.xml"/><Relationship Id="rId84" Type="http://schemas.openxmlformats.org/officeDocument/2006/relationships/slide" Target="slides/slide82.xml"/><Relationship Id="rId138" Type="http://schemas.openxmlformats.org/officeDocument/2006/relationships/slide" Target="slides/slide136.xml"/><Relationship Id="rId191" Type="http://schemas.openxmlformats.org/officeDocument/2006/relationships/slide" Target="slides/slide189.xml"/><Relationship Id="rId205" Type="http://schemas.openxmlformats.org/officeDocument/2006/relationships/slide" Target="slides/slide203.xml"/><Relationship Id="rId247" Type="http://schemas.openxmlformats.org/officeDocument/2006/relationships/slide" Target="slides/slide245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53" Type="http://schemas.openxmlformats.org/officeDocument/2006/relationships/slide" Target="slides/slide51.xml"/><Relationship Id="rId149" Type="http://schemas.openxmlformats.org/officeDocument/2006/relationships/slide" Target="slides/slide14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3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3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76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76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76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76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8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76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6B535A-2822-4778-A063-CA405F525EC2}" type="datetimeFigureOut">
              <a:rPr lang="zh-CN" altLang="en-US" smtClean="0"/>
              <a:t>2024/11/18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8C6212-6D43-4DED-A38A-F80FD1981D6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73729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8C6212-6D43-4DED-A38A-F80FD1981D6D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82574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8C6212-6D43-4DED-A38A-F80FD1981D6D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91470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2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smtClean="0"/>
          </a:p>
        </p:txBody>
      </p:sp>
      <p:sp>
        <p:nvSpPr>
          <p:cNvPr id="3072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1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1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1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1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1" charset="-122"/>
              </a:defRPr>
            </a:lvl9pPr>
          </a:lstStyle>
          <a:p>
            <a:fld id="{85C86A40-2137-442D-9459-4D33F369151B}" type="slidenum">
              <a:rPr lang="zh-CN" altLang="en-US" sz="1200" smtClean="0"/>
              <a:pPr/>
              <a:t>234</a:t>
            </a:fld>
            <a:endParaRPr lang="zh-CN" altLang="en-US" sz="1200" smtClean="0"/>
          </a:p>
        </p:txBody>
      </p:sp>
    </p:spTree>
    <p:extLst>
      <p:ext uri="{BB962C8B-B14F-4D97-AF65-F5344CB8AC3E}">
        <p14:creationId xmlns:p14="http://schemas.microsoft.com/office/powerpoint/2010/main" val="34977936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7"/>
          <p:cNvSpPr>
            <a:spLocks noChangeArrowheads="1"/>
          </p:cNvSpPr>
          <p:nvPr/>
        </p:nvSpPr>
        <p:spPr bwMode="auto">
          <a:xfrm>
            <a:off x="685800" y="2393950"/>
            <a:ext cx="7772400" cy="109538"/>
          </a:xfrm>
          <a:custGeom>
            <a:avLst/>
            <a:gdLst>
              <a:gd name="T0" fmla="*/ 0 w 1000"/>
              <a:gd name="T1" fmla="*/ 0 h 1000"/>
              <a:gd name="T2" fmla="*/ 2147483646 w 1000"/>
              <a:gd name="T3" fmla="*/ 0 h 1000"/>
              <a:gd name="T4" fmla="*/ 2147483646 w 1000"/>
              <a:gd name="T5" fmla="*/ 2147483646 h 1000"/>
              <a:gd name="T6" fmla="*/ 0 w 1000"/>
              <a:gd name="T7" fmla="*/ 2147483646 h 1000"/>
              <a:gd name="T8" fmla="*/ 0 w 1000"/>
              <a:gd name="T9" fmla="*/ 0 h 1000"/>
              <a:gd name="T10" fmla="*/ 2147483646 w 1000"/>
              <a:gd name="T11" fmla="*/ 0 h 10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618" y="0"/>
                </a:lnTo>
                <a:lnTo>
                  <a:pt x="618" y="1000"/>
                </a:lnTo>
                <a:lnTo>
                  <a:pt x="0" y="1000"/>
                </a:lnTo>
                <a:lnTo>
                  <a:pt x="0" y="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chemeClr val="accent2"/>
          </a:solidFill>
          <a:ln w="9525">
            <a:solidFill>
              <a:schemeClr val="accent2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990600"/>
            <a:ext cx="7772400" cy="1371600"/>
          </a:xfrm>
        </p:spPr>
        <p:txBody>
          <a:bodyPr/>
          <a:lstStyle>
            <a:lvl1pPr>
              <a:defRPr sz="4000"/>
            </a:lvl1pPr>
          </a:lstStyle>
          <a:p>
            <a:pPr lvl="0"/>
            <a:r>
              <a:rPr lang="zh-CN" altLang="en-US" noProof="0" smtClean="0"/>
              <a:t>单击此处编辑母版标题样式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447800" y="3429000"/>
            <a:ext cx="7010400" cy="1600200"/>
          </a:xfrm>
        </p:spPr>
        <p:txBody>
          <a:bodyPr/>
          <a:lstStyle>
            <a:lvl1pPr marL="0" indent="0">
              <a:buFont typeface="Wingdings" panose="05000000000000000000" pitchFamily="2" charset="2"/>
              <a:buNone/>
              <a:defRPr sz="2800"/>
            </a:lvl1pPr>
          </a:lstStyle>
          <a:p>
            <a:pPr lvl="0"/>
            <a:r>
              <a:rPr lang="zh-CN" altLang="en-US" noProof="0" smtClean="0"/>
              <a:t>单击此处编辑母版副标题样式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123A6FA-F8BA-46AC-8A9B-86FDAB2DA34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216603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007F62C-F2A4-4FFD-BC41-15FC8524FAE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237510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73838" y="304800"/>
            <a:ext cx="2001837" cy="57150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566738" y="304800"/>
            <a:ext cx="5854700" cy="57150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14D179E-5EC9-4346-94D5-AD14ABB34E8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54839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566738" y="304800"/>
            <a:ext cx="8008937" cy="57150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4700283-313E-471D-BE9D-5AB69E16E90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6672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B30DB38-9C71-4141-BC5F-2BE24C9C138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6858502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B0BC28B-266F-4BE5-9764-20BA15CD525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193398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03F379F-4F16-45C4-9F2A-FB760F38183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5959101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DCE67D0-4F34-4187-8240-1269523FFA8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06497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1039857-8F53-47E1-ACFC-B3375BDD95A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0079702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6855DF0-5CEE-4502-9858-6E573B94283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7899403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EE32BD-8412-4D10-8BAC-F3E62EAB9A5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500136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16BE63D-D17A-4079-9A76-8A05014DB03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0991931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00F2659-6DC0-45FF-9C1D-B6F1D393DE2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7737341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AE0E106-374F-41BC-A2B9-C65B76AB639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6124893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B766DBC-CBC2-4539-B717-B0A97B8A43F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7604355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515BA2A-AAE6-4A9E-B0D7-98C7CC348C7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275707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1F81F21-8D7E-4F63-A9CF-5922E82C155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858717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566738" y="1752600"/>
            <a:ext cx="3924300" cy="42672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3438" y="1752600"/>
            <a:ext cx="3924300" cy="42672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555D5F-A551-4160-8F26-A7A34CA5C59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894360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912173-EC81-4DC3-93F8-AC19DB67813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226964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48C3A23-2058-4E3E-94F7-6B6D266A073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575421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868BC14-32E8-4697-A7B3-5E9BDD907A7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495051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CA8F554-0FDA-4B88-BCD9-638ACEACAB8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50933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588BC79-13EB-45B5-B13B-7D60D04D62E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103705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74675" y="304800"/>
            <a:ext cx="8001000" cy="1216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66738" y="1752600"/>
            <a:ext cx="8001000" cy="426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028" name="AutoShape 4"/>
          <p:cNvSpPr>
            <a:spLocks noChangeArrowheads="1"/>
          </p:cNvSpPr>
          <p:nvPr/>
        </p:nvSpPr>
        <p:spPr bwMode="auto">
          <a:xfrm>
            <a:off x="609600" y="1566863"/>
            <a:ext cx="7958138" cy="109537"/>
          </a:xfrm>
          <a:custGeom>
            <a:avLst/>
            <a:gdLst>
              <a:gd name="T0" fmla="*/ 0 w 1000"/>
              <a:gd name="T1" fmla="*/ 0 h 1000"/>
              <a:gd name="T2" fmla="*/ 2147483646 w 1000"/>
              <a:gd name="T3" fmla="*/ 0 h 1000"/>
              <a:gd name="T4" fmla="*/ 2147483646 w 1000"/>
              <a:gd name="T5" fmla="*/ 2147483646 h 1000"/>
              <a:gd name="T6" fmla="*/ 0 w 1000"/>
              <a:gd name="T7" fmla="*/ 2147483646 h 1000"/>
              <a:gd name="T8" fmla="*/ 0 w 1000"/>
              <a:gd name="T9" fmla="*/ 0 h 1000"/>
              <a:gd name="T10" fmla="*/ 2147483646 w 1000"/>
              <a:gd name="T11" fmla="*/ 0 h 10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585" y="0"/>
                </a:lnTo>
                <a:lnTo>
                  <a:pt x="585" y="1000"/>
                </a:lnTo>
                <a:lnTo>
                  <a:pt x="0" y="1000"/>
                </a:lnTo>
                <a:lnTo>
                  <a:pt x="0" y="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chemeClr val="accent2"/>
          </a:solidFill>
          <a:ln w="9525">
            <a:solidFill>
              <a:schemeClr val="accent2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029" name="Line 5"/>
          <p:cNvSpPr>
            <a:spLocks noChangeShapeType="1"/>
          </p:cNvSpPr>
          <p:nvPr/>
        </p:nvSpPr>
        <p:spPr bwMode="auto">
          <a:xfrm flipV="1">
            <a:off x="609600" y="6172200"/>
            <a:ext cx="7924800" cy="0"/>
          </a:xfrm>
          <a:prstGeom prst="line">
            <a:avLst/>
          </a:prstGeom>
          <a:noFill/>
          <a:ln w="3175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19812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 b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200" b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104" name="Rectangle 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19812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b="0"/>
            </a:lvl1pPr>
          </a:lstStyle>
          <a:p>
            <a:pPr>
              <a:defRPr/>
            </a:pPr>
            <a:fld id="{1E14871D-5B3A-40A9-83BC-AD5450B46E3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369" r:id="rId1"/>
    <p:sldLayoutId id="2147484347" r:id="rId2"/>
    <p:sldLayoutId id="2147484348" r:id="rId3"/>
    <p:sldLayoutId id="2147484349" r:id="rId4"/>
    <p:sldLayoutId id="2147484350" r:id="rId5"/>
    <p:sldLayoutId id="2147484351" r:id="rId6"/>
    <p:sldLayoutId id="2147484352" r:id="rId7"/>
    <p:sldLayoutId id="2147484353" r:id="rId8"/>
    <p:sldLayoutId id="2147484354" r:id="rId9"/>
    <p:sldLayoutId id="2147484355" r:id="rId10"/>
    <p:sldLayoutId id="2147484356" r:id="rId11"/>
    <p:sldLayoutId id="2147484357" r:id="rId12"/>
  </p:sldLayoutIdLs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38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anose="020B0604030504040204" pitchFamily="34" charset="0"/>
          <a:ea typeface="宋体" panose="02010600030101010101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anose="020B0604030504040204" pitchFamily="34" charset="0"/>
          <a:ea typeface="宋体" panose="02010600030101010101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anose="020B0604030504040204" pitchFamily="34" charset="0"/>
          <a:ea typeface="宋体" panose="02010600030101010101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anose="020B0604030504040204" pitchFamily="34" charset="0"/>
          <a:ea typeface="宋体" panose="02010600030101010101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anose="020B0604030504040204" pitchFamily="34" charset="0"/>
          <a:ea typeface="宋体" panose="02010600030101010101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anose="020B0604030504040204" pitchFamily="34" charset="0"/>
          <a:ea typeface="宋体" panose="02010600030101010101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anose="020B0604030504040204" pitchFamily="34" charset="0"/>
          <a:ea typeface="宋体" panose="02010600030101010101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anose="020B0604030504040204" pitchFamily="34" charset="0"/>
          <a:ea typeface="宋体" panose="02010600030101010101" pitchFamily="2" charset="-122"/>
        </a:defRPr>
      </a:lvl9pPr>
    </p:titleStyle>
    <p:bodyStyle>
      <a:lvl1pPr marL="469900" indent="-4699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o"/>
        <a:defRPr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908050" indent="-43656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n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304925" indent="-39528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o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693863" indent="-3873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n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93913" indent="-398463" algn="l" rtl="0" eaLnBrk="0" fontAlgn="base" hangingPunct="0">
        <a:spcBef>
          <a:spcPct val="25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2355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 b="0">
                <a:latin typeface="+mn-lt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355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 b="0">
                <a:latin typeface="+mn-lt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355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 b="0">
                <a:latin typeface="+mn-lt"/>
              </a:defRPr>
            </a:lvl1pPr>
          </a:lstStyle>
          <a:p>
            <a:pPr>
              <a:defRPr/>
            </a:pPr>
            <a:fld id="{C379B1BC-41D0-4169-8D5B-E221DA5CE4F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358" r:id="rId1"/>
    <p:sldLayoutId id="2147484359" r:id="rId2"/>
    <p:sldLayoutId id="2147484360" r:id="rId3"/>
    <p:sldLayoutId id="2147484361" r:id="rId4"/>
    <p:sldLayoutId id="2147484362" r:id="rId5"/>
    <p:sldLayoutId id="2147484363" r:id="rId6"/>
    <p:sldLayoutId id="2147484364" r:id="rId7"/>
    <p:sldLayoutId id="2147484365" r:id="rId8"/>
    <p:sldLayoutId id="2147484366" r:id="rId9"/>
    <p:sldLayoutId id="2147484367" r:id="rId10"/>
    <p:sldLayoutId id="2147484368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0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0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emf"/><Relationship Id="rId2" Type="http://schemas.openxmlformats.org/officeDocument/2006/relationships/image" Target="../media/image110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2.emf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118.wmf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2.png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jpe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4.png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jpeg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9.png"/><Relationship Id="rId4" Type="http://schemas.openxmlformats.org/officeDocument/2006/relationships/image" Target="../media/image13.png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10.png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8.png"/><Relationship Id="rId4" Type="http://schemas.openxmlformats.org/officeDocument/2006/relationships/image" Target="../media/image157.png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1.jpeg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4.png"/></Relationships>
</file>

<file path=ppt/slides/_rels/slide1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.png"/><Relationship Id="rId3" Type="http://schemas.openxmlformats.org/officeDocument/2006/relationships/image" Target="../media/image166.png"/><Relationship Id="rId7" Type="http://schemas.openxmlformats.org/officeDocument/2006/relationships/image" Target="../media/image169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8.png"/><Relationship Id="rId5" Type="http://schemas.openxmlformats.org/officeDocument/2006/relationships/image" Target="../media/image167.png"/><Relationship Id="rId4" Type="http://schemas.openxmlformats.org/officeDocument/2006/relationships/image" Target="../media/image162.png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7" Type="http://schemas.openxmlformats.org/officeDocument/2006/relationships/image" Target="../media/image179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8.png"/><Relationship Id="rId5" Type="http://schemas.openxmlformats.org/officeDocument/2006/relationships/image" Target="../media/image177.png"/><Relationship Id="rId4" Type="http://schemas.openxmlformats.org/officeDocument/2006/relationships/image" Target="../media/image176.png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0.pn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3.png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7.png"/><Relationship Id="rId4" Type="http://schemas.openxmlformats.org/officeDocument/2006/relationships/image" Target="../media/image186.png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910.png"/><Relationship Id="rId5" Type="http://schemas.openxmlformats.org/officeDocument/2006/relationships/image" Target="../media/image180.png"/><Relationship Id="rId4" Type="http://schemas.openxmlformats.org/officeDocument/2006/relationships/image" Target="../media/image170.png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76.emf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9.png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14.xml"/></Relationships>
</file>

<file path=ppt/slides/_rels/slide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3.png"/></Relationships>
</file>

<file path=ppt/slides/_rels/slide2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3.png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9.png"/></Relationships>
</file>

<file path=ppt/slides/_rels/slide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6.png"/><Relationship Id="rId5" Type="http://schemas.openxmlformats.org/officeDocument/2006/relationships/image" Target="../media/image193.png"/><Relationship Id="rId4" Type="http://schemas.openxmlformats.org/officeDocument/2006/relationships/image" Target="../media/image212.png"/></Relationships>
</file>

<file path=ppt/slides/_rels/slide2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7.png"/><Relationship Id="rId3" Type="http://schemas.openxmlformats.org/officeDocument/2006/relationships/image" Target="../media/image213.png"/><Relationship Id="rId7" Type="http://schemas.openxmlformats.org/officeDocument/2006/relationships/image" Target="../media/image216.png"/><Relationship Id="rId12" Type="http://schemas.openxmlformats.org/officeDocument/2006/relationships/image" Target="../media/image220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1.png"/><Relationship Id="rId11" Type="http://schemas.openxmlformats.org/officeDocument/2006/relationships/image" Target="../media/image193.png"/><Relationship Id="rId5" Type="http://schemas.openxmlformats.org/officeDocument/2006/relationships/image" Target="../media/image215.png"/><Relationship Id="rId10" Type="http://schemas.openxmlformats.org/officeDocument/2006/relationships/image" Target="../media/image219.png"/><Relationship Id="rId4" Type="http://schemas.openxmlformats.org/officeDocument/2006/relationships/image" Target="../media/image214.png"/><Relationship Id="rId9" Type="http://schemas.openxmlformats.org/officeDocument/2006/relationships/image" Target="../media/image218.png"/></Relationships>
</file>

<file path=ppt/slides/_rels/slide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7" Type="http://schemas.openxmlformats.org/officeDocument/2006/relationships/image" Target="../media/image224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3.png"/><Relationship Id="rId5" Type="http://schemas.openxmlformats.org/officeDocument/2006/relationships/image" Target="../media/image222.png"/><Relationship Id="rId4" Type="http://schemas.openxmlformats.org/officeDocument/2006/relationships/image" Target="../media/image221.png"/></Relationships>
</file>

<file path=ppt/slides/_rels/slide2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7.png"/><Relationship Id="rId5" Type="http://schemas.openxmlformats.org/officeDocument/2006/relationships/image" Target="../media/image226.png"/><Relationship Id="rId4" Type="http://schemas.openxmlformats.org/officeDocument/2006/relationships/image" Target="../media/image22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/Relationships>
</file>

<file path=ppt/slides/_rels/slide2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8.png"/><Relationship Id="rId7" Type="http://schemas.openxmlformats.org/officeDocument/2006/relationships/image" Target="../media/image231.png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0.png"/><Relationship Id="rId5" Type="http://schemas.openxmlformats.org/officeDocument/2006/relationships/image" Target="../media/image230.png"/><Relationship Id="rId4" Type="http://schemas.openxmlformats.org/officeDocument/2006/relationships/image" Target="../media/image229.png"/></Relationships>
</file>

<file path=ppt/slides/_rels/slide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7" Type="http://schemas.openxmlformats.org/officeDocument/2006/relationships/image" Target="../media/image235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4.png"/><Relationship Id="rId5" Type="http://schemas.openxmlformats.org/officeDocument/2006/relationships/image" Target="../media/image233.png"/><Relationship Id="rId4" Type="http://schemas.openxmlformats.org/officeDocument/2006/relationships/image" Target="../media/image232.png"/></Relationships>
</file>

<file path=ppt/slides/_rels/slide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7.png"/><Relationship Id="rId7" Type="http://schemas.openxmlformats.org/officeDocument/2006/relationships/image" Target="../media/image211.png"/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0.png"/><Relationship Id="rId5" Type="http://schemas.openxmlformats.org/officeDocument/2006/relationships/image" Target="../media/image239.png"/><Relationship Id="rId4" Type="http://schemas.openxmlformats.org/officeDocument/2006/relationships/image" Target="../media/image238.png"/></Relationships>
</file>

<file path=ppt/slides/_rels/slide2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3.png"/><Relationship Id="rId4" Type="http://schemas.openxmlformats.org/officeDocument/2006/relationships/image" Target="../media/image242.png"/></Relationships>
</file>

<file path=ppt/slides/_rels/slide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1.png"/><Relationship Id="rId4" Type="http://schemas.openxmlformats.org/officeDocument/2006/relationships/image" Target="../media/image244.png"/></Relationships>
</file>

<file path=ppt/slides/_rels/slide2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5.png"/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7.png"/><Relationship Id="rId2" Type="http://schemas.openxmlformats.org/officeDocument/2006/relationships/image" Target="../media/image24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8.png"/><Relationship Id="rId2" Type="http://schemas.openxmlformats.org/officeDocument/2006/relationships/image" Target="../media/image24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6.png"/></Relationships>
</file>

<file path=ppt/slides/_rels/slide2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9.png"/><Relationship Id="rId1" Type="http://schemas.openxmlformats.org/officeDocument/2006/relationships/slideLayout" Target="../slideLayouts/slideLayout2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image" Target="../media/image249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1.png"/></Relationships>
</file>

<file path=ppt/slides/_rels/slide2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7.png"/><Relationship Id="rId3" Type="http://schemas.openxmlformats.org/officeDocument/2006/relationships/image" Target="../media/image253.png"/><Relationship Id="rId7" Type="http://schemas.openxmlformats.org/officeDocument/2006/relationships/image" Target="../media/image250.png"/><Relationship Id="rId12" Type="http://schemas.openxmlformats.org/officeDocument/2006/relationships/image" Target="../media/image261.png"/><Relationship Id="rId2" Type="http://schemas.openxmlformats.org/officeDocument/2006/relationships/image" Target="../media/image2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6.png"/><Relationship Id="rId11" Type="http://schemas.openxmlformats.org/officeDocument/2006/relationships/image" Target="../media/image260.png"/><Relationship Id="rId5" Type="http://schemas.openxmlformats.org/officeDocument/2006/relationships/image" Target="../media/image255.png"/><Relationship Id="rId10" Type="http://schemas.openxmlformats.org/officeDocument/2006/relationships/image" Target="../media/image259.png"/><Relationship Id="rId4" Type="http://schemas.openxmlformats.org/officeDocument/2006/relationships/image" Target="../media/image254.png"/><Relationship Id="rId9" Type="http://schemas.openxmlformats.org/officeDocument/2006/relationships/image" Target="../media/image258.png"/></Relationships>
</file>

<file path=ppt/slides/_rels/slide2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40.png"/><Relationship Id="rId3" Type="http://schemas.openxmlformats.org/officeDocument/2006/relationships/image" Target="../media/image263.png"/><Relationship Id="rId7" Type="http://schemas.openxmlformats.org/officeDocument/2006/relationships/image" Target="../media/image267.png"/><Relationship Id="rId2" Type="http://schemas.openxmlformats.org/officeDocument/2006/relationships/image" Target="../media/image2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5.png"/><Relationship Id="rId5" Type="http://schemas.openxmlformats.org/officeDocument/2006/relationships/image" Target="../media/image2620.png"/><Relationship Id="rId4" Type="http://schemas.openxmlformats.org/officeDocument/2006/relationships/image" Target="../media/image265.png"/><Relationship Id="rId9" Type="http://schemas.openxmlformats.org/officeDocument/2006/relationships/image" Target="../media/image267.png"/></Relationships>
</file>

<file path=ppt/slides/_rels/slide2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50.png"/><Relationship Id="rId1" Type="http://schemas.openxmlformats.org/officeDocument/2006/relationships/slideLayout" Target="../slideLayouts/slideLayout2.xml"/></Relationships>
</file>

<file path=ppt/slides/_rels/slide2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70.png"/><Relationship Id="rId2" Type="http://schemas.openxmlformats.org/officeDocument/2006/relationships/image" Target="../media/image2660.png"/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9.png"/><Relationship Id="rId2" Type="http://schemas.openxmlformats.org/officeDocument/2006/relationships/image" Target="../media/image2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0.png"/></Relationships>
</file>

<file path=ppt/slides/_rels/slide2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2.png"/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8.png"/><Relationship Id="rId2" Type="http://schemas.openxmlformats.org/officeDocument/2006/relationships/image" Target="../media/image2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5.png"/><Relationship Id="rId5" Type="http://schemas.openxmlformats.org/officeDocument/2006/relationships/image" Target="../media/image274.png"/><Relationship Id="rId4" Type="http://schemas.openxmlformats.org/officeDocument/2006/relationships/image" Target="../media/image263.png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7.png"/><Relationship Id="rId2" Type="http://schemas.openxmlformats.org/officeDocument/2006/relationships/image" Target="../media/image276.png"/><Relationship Id="rId1" Type="http://schemas.openxmlformats.org/officeDocument/2006/relationships/slideLayout" Target="../slideLayouts/slideLayout2.xml"/></Relationships>
</file>

<file path=ppt/slides/_rels/slide2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9.png"/><Relationship Id="rId2" Type="http://schemas.openxmlformats.org/officeDocument/2006/relationships/image" Target="../media/image27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40.png"/></Relationships>
</file>

<file path=ppt/slides/_rels/slide2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/Relationships>
</file>

<file path=ppt/slides/_rels/slide2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/Relationships>
</file>

<file path=ppt/slides/_rels/slide2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/Relationships>
</file>

<file path=ppt/slides/_rels/slide2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1.png"/><Relationship Id="rId1" Type="http://schemas.openxmlformats.org/officeDocument/2006/relationships/slideLayout" Target="../slideLayouts/slideLayout2.xml"/></Relationships>
</file>

<file path=ppt/slides/_rels/slide2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2.png"/><Relationship Id="rId2" Type="http://schemas.openxmlformats.org/officeDocument/2006/relationships/image" Target="../media/image22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3.png"/><Relationship Id="rId5" Type="http://schemas.openxmlformats.org/officeDocument/2006/relationships/image" Target="../media/image2300.png"/><Relationship Id="rId4" Type="http://schemas.openxmlformats.org/officeDocument/2006/relationships/image" Target="../media/image2290.png"/></Relationships>
</file>

<file path=ppt/slides/_rels/slide2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4.png"/><Relationship Id="rId2" Type="http://schemas.openxmlformats.org/officeDocument/2006/relationships/image" Target="../media/image23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40.png"/><Relationship Id="rId4" Type="http://schemas.openxmlformats.org/officeDocument/2006/relationships/image" Target="../media/image28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50.png"/><Relationship Id="rId1" Type="http://schemas.openxmlformats.org/officeDocument/2006/relationships/slideLayout" Target="../slideLayouts/slideLayout2.xml"/></Relationships>
</file>

<file path=ppt/slides/_rels/slide2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70.png"/><Relationship Id="rId2" Type="http://schemas.openxmlformats.org/officeDocument/2006/relationships/image" Target="../media/image28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90.png"/><Relationship Id="rId4" Type="http://schemas.openxmlformats.org/officeDocument/2006/relationships/image" Target="../media/image286.png"/></Relationships>
</file>

<file path=ppt/slides/_rels/slide2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0.png"/><Relationship Id="rId2" Type="http://schemas.openxmlformats.org/officeDocument/2006/relationships/image" Target="../media/image28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5.png"/></Relationships>
</file>

<file path=ppt/slides/_rels/slide2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70.png"/><Relationship Id="rId3" Type="http://schemas.openxmlformats.org/officeDocument/2006/relationships/image" Target="../media/image2420.png"/><Relationship Id="rId7" Type="http://schemas.openxmlformats.org/officeDocument/2006/relationships/image" Target="../media/image289.png"/><Relationship Id="rId2" Type="http://schemas.openxmlformats.org/officeDocument/2006/relationships/image" Target="../media/image2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50.png"/><Relationship Id="rId5" Type="http://schemas.openxmlformats.org/officeDocument/2006/relationships/image" Target="../media/image2440.png"/><Relationship Id="rId10" Type="http://schemas.openxmlformats.org/officeDocument/2006/relationships/image" Target="../media/image2490.png"/><Relationship Id="rId4" Type="http://schemas.openxmlformats.org/officeDocument/2006/relationships/image" Target="../media/image288.png"/><Relationship Id="rId9" Type="http://schemas.openxmlformats.org/officeDocument/2006/relationships/image" Target="../media/image290.png"/></Relationships>
</file>

<file path=ppt/slides/_rels/slide2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4.png"/><Relationship Id="rId3" Type="http://schemas.openxmlformats.org/officeDocument/2006/relationships/image" Target="../media/image291.png"/><Relationship Id="rId7" Type="http://schemas.openxmlformats.org/officeDocument/2006/relationships/image" Target="../media/image293.png"/><Relationship Id="rId2" Type="http://schemas.openxmlformats.org/officeDocument/2006/relationships/image" Target="../media/image25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8.png"/><Relationship Id="rId5" Type="http://schemas.openxmlformats.org/officeDocument/2006/relationships/image" Target="../media/image292.png"/><Relationship Id="rId4" Type="http://schemas.openxmlformats.org/officeDocument/2006/relationships/image" Target="../media/image279.png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0.png"/><Relationship Id="rId13" Type="http://schemas.openxmlformats.org/officeDocument/2006/relationships/image" Target="../media/image380.png"/><Relationship Id="rId3" Type="http://schemas.openxmlformats.org/officeDocument/2006/relationships/image" Target="../media/image32.png"/><Relationship Id="rId7" Type="http://schemas.openxmlformats.org/officeDocument/2006/relationships/image" Target="../media/image340.png"/><Relationship Id="rId12" Type="http://schemas.openxmlformats.org/officeDocument/2006/relationships/image" Target="../media/image330.png"/><Relationship Id="rId2" Type="http://schemas.openxmlformats.org/officeDocument/2006/relationships/image" Target="../media/image31.png"/><Relationship Id="rId16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11" Type="http://schemas.openxmlformats.org/officeDocument/2006/relationships/image" Target="../media/image39.png"/><Relationship Id="rId5" Type="http://schemas.openxmlformats.org/officeDocument/2006/relationships/image" Target="../media/image35.png"/><Relationship Id="rId15" Type="http://schemas.openxmlformats.org/officeDocument/2006/relationships/image" Target="../media/image40.png"/><Relationship Id="rId10" Type="http://schemas.openxmlformats.org/officeDocument/2006/relationships/image" Target="../media/image370.png"/><Relationship Id="rId4" Type="http://schemas.openxmlformats.org/officeDocument/2006/relationships/image" Target="../media/image34.png"/><Relationship Id="rId9" Type="http://schemas.openxmlformats.org/officeDocument/2006/relationships/image" Target="../media/image360.png"/><Relationship Id="rId14" Type="http://schemas.openxmlformats.org/officeDocument/2006/relationships/image" Target="../media/image390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slide" Target="slide48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gif"/><Relationship Id="rId2" Type="http://schemas.openxmlformats.org/officeDocument/2006/relationships/image" Target="../media/image60.gi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file:///F:\justkork\&#20154;&#24037;&#26234;&#33021;\5disk.avi" TargetMode="External"/><Relationship Id="rId1" Type="http://schemas.openxmlformats.org/officeDocument/2006/relationships/video" Target="file:///F:\justkork\&#20154;&#24037;&#26234;&#33021;\4disk.avi" TargetMode="Externa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" Target="slide45.xml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0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73.emf"/><Relationship Id="rId4" Type="http://schemas.openxmlformats.org/officeDocument/2006/relationships/oleObject" Target="../embeddings/oleObject1.bin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69.png"/><Relationship Id="rId5" Type="http://schemas.openxmlformats.org/officeDocument/2006/relationships/image" Target="../media/image75.png"/><Relationship Id="rId4" Type="http://schemas.openxmlformats.org/officeDocument/2006/relationships/image" Target="../media/image73.emf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76.emf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76.emf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76.emf"/><Relationship Id="rId4" Type="http://schemas.openxmlformats.org/officeDocument/2006/relationships/oleObject" Target="../embeddings/oleObject5.bin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76.emf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0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10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0.png"/><Relationship Id="rId2" Type="http://schemas.openxmlformats.org/officeDocument/2006/relationships/image" Target="../media/image870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0.png"/><Relationship Id="rId2" Type="http://schemas.openxmlformats.org/officeDocument/2006/relationships/image" Target="../media/image8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4"/>
          <p:cNvSpPr>
            <a:spLocks noGrp="1" noChangeArrowheads="1"/>
          </p:cNvSpPr>
          <p:nvPr>
            <p:ph type="ctrTitle"/>
          </p:nvPr>
        </p:nvSpPr>
        <p:spPr bwMode="gray">
          <a:xfrm>
            <a:off x="708257" y="1845780"/>
            <a:ext cx="5375912" cy="461665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square" lIns="0" tIns="0" rIns="72000" bIns="0" anchor="ctr">
            <a:spAutoFit/>
          </a:bodyPr>
          <a:lstStyle/>
          <a:p>
            <a:pPr eaLnBrk="1" hangingPunct="1">
              <a:lnSpc>
                <a:spcPct val="150000"/>
              </a:lnSpc>
            </a:pPr>
            <a:r>
              <a:rPr lang="en-US" altLang="zh-CN" sz="2000" dirty="0" smtClean="0">
                <a:latin typeface="+mn-lt"/>
                <a:ea typeface="黑体" panose="02010609060101010101" pitchFamily="49" charset="-122"/>
                <a:cs typeface="Times New Roman" panose="02020603050405020304" pitchFamily="18" charset="0"/>
              </a:rPr>
              <a:t>Knowledge Representation </a:t>
            </a:r>
            <a:r>
              <a:rPr lang="en-US" altLang="zh-CN" sz="2000" dirty="0">
                <a:latin typeface="+mn-lt"/>
                <a:ea typeface="黑体" panose="02010609060101010101" pitchFamily="49" charset="-122"/>
                <a:cs typeface="Times New Roman" panose="02020603050405020304" pitchFamily="18" charset="0"/>
              </a:rPr>
              <a:t>and reasoning</a:t>
            </a:r>
            <a:endParaRPr lang="zh-CN" altLang="en-US" sz="2000" dirty="0" smtClean="0">
              <a:latin typeface="+mn-lt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099" name="Rectangle 5"/>
          <p:cNvSpPr>
            <a:spLocks noChangeArrowheads="1"/>
          </p:cNvSpPr>
          <p:nvPr/>
        </p:nvSpPr>
        <p:spPr bwMode="gray">
          <a:xfrm>
            <a:off x="611560" y="1004771"/>
            <a:ext cx="5688632" cy="676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square" lIns="0" tIns="0" rIns="0" bIns="0" anchor="ctr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4400" dirty="0" smtClean="0">
                <a:solidFill>
                  <a:schemeClr val="tx2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第</a:t>
            </a:r>
            <a:r>
              <a:rPr lang="en-US" altLang="zh-CN" sz="4400" dirty="0">
                <a:solidFill>
                  <a:schemeClr val="tx2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2</a:t>
            </a:r>
            <a:r>
              <a:rPr lang="zh-CN" altLang="en-US" sz="4400" dirty="0" smtClean="0">
                <a:solidFill>
                  <a:schemeClr val="tx2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章 知识表示与推理</a:t>
            </a:r>
            <a:endParaRPr lang="zh-CN" altLang="en-US" sz="4400" dirty="0">
              <a:solidFill>
                <a:schemeClr val="tx2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4" name="Rectangle 4"/>
          <p:cNvSpPr txBox="1">
            <a:spLocks noChangeArrowheads="1"/>
          </p:cNvSpPr>
          <p:nvPr/>
        </p:nvSpPr>
        <p:spPr bwMode="gray">
          <a:xfrm>
            <a:off x="4355976" y="2501023"/>
            <a:ext cx="4140715" cy="9848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r>
              <a:rPr lang="en-US" altLang="zh-CN" sz="3200" b="1" dirty="0" smtClean="0">
                <a:latin typeface="Arial" panose="020B0604020202020204" pitchFamily="34" charset="0"/>
                <a:ea typeface="楷体_GB2312" pitchFamily="49" charset="-122"/>
              </a:rPr>
              <a:t>  </a:t>
            </a:r>
            <a:r>
              <a:rPr lang="en-US" altLang="zh-CN" sz="2000" b="0" dirty="0" smtClean="0">
                <a:ea typeface="楷体_GB2312" pitchFamily="49" charset="-122"/>
              </a:rPr>
              <a:t>Artificial Intelligence (AI)</a:t>
            </a:r>
            <a:br>
              <a:rPr lang="en-US" altLang="zh-CN" sz="2000" b="0" dirty="0" smtClean="0">
                <a:ea typeface="楷体_GB2312" pitchFamily="49" charset="-122"/>
              </a:rPr>
            </a:br>
            <a:r>
              <a:rPr lang="en-US" altLang="zh-CN" sz="3200" b="1" dirty="0" smtClean="0">
                <a:latin typeface="Arial" panose="020B0604020202020204" pitchFamily="34" charset="0"/>
                <a:ea typeface="楷体_GB2312" pitchFamily="49" charset="-122"/>
              </a:rPr>
              <a:t>                         </a:t>
            </a:r>
            <a:r>
              <a:rPr lang="zh-CN" altLang="en-US" sz="24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人工智能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ext Box 5"/>
          <p:cNvSpPr txBox="1">
            <a:spLocks noChangeArrowheads="1"/>
          </p:cNvSpPr>
          <p:nvPr/>
        </p:nvSpPr>
        <p:spPr bwMode="auto">
          <a:xfrm>
            <a:off x="626995" y="3356992"/>
            <a:ext cx="8084525" cy="1600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Aft>
                <a:spcPts val="1200"/>
              </a:spcAft>
            </a:pPr>
            <a:r>
              <a:rPr lang="en-US" altLang="zh-CN" sz="2000" dirty="0" smtClean="0">
                <a:latin typeface="宋体" panose="02010600030101010101" pitchFamily="2" charset="-122"/>
              </a:rPr>
              <a:t>⑵</a:t>
            </a:r>
            <a:r>
              <a:rPr lang="zh-CN" altLang="en-US" sz="2000" dirty="0" smtClean="0">
                <a:latin typeface="宋体" panose="02010600030101010101" pitchFamily="2" charset="-122"/>
              </a:rPr>
              <a:t>、按作用和表示</a:t>
            </a:r>
            <a:endParaRPr lang="en-US" altLang="zh-CN" sz="2000" dirty="0" smtClean="0">
              <a:latin typeface="+mn-ea"/>
              <a:ea typeface="+mn-ea"/>
            </a:endParaRPr>
          </a:p>
          <a:p>
            <a:pPr marL="342900" indent="-342900">
              <a:spcAft>
                <a:spcPts val="12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zh-CN" dirty="0" smtClean="0">
                <a:solidFill>
                  <a:srgbClr val="FF0000"/>
                </a:solidFill>
                <a:latin typeface="+mn-ea"/>
                <a:ea typeface="+mn-ea"/>
              </a:rPr>
              <a:t>叙述</a:t>
            </a:r>
            <a:r>
              <a:rPr lang="zh-CN" altLang="en-US" dirty="0" smtClean="0">
                <a:solidFill>
                  <a:srgbClr val="FF0000"/>
                </a:solidFill>
                <a:latin typeface="+mn-ea"/>
                <a:ea typeface="+mn-ea"/>
              </a:rPr>
              <a:t>型</a:t>
            </a:r>
            <a:r>
              <a:rPr lang="en-US" altLang="zh-CN" dirty="0" smtClean="0">
                <a:latin typeface="+mn-ea"/>
                <a:ea typeface="+mn-ea"/>
              </a:rPr>
              <a:t>(</a:t>
            </a:r>
            <a:r>
              <a:rPr lang="zh-CN" altLang="en-US" dirty="0" smtClean="0">
                <a:latin typeface="+mn-ea"/>
                <a:ea typeface="+mn-ea"/>
              </a:rPr>
              <a:t>事实</a:t>
            </a:r>
            <a:r>
              <a:rPr lang="en-US" altLang="zh-CN" dirty="0" smtClean="0">
                <a:latin typeface="+mn-ea"/>
                <a:ea typeface="+mn-ea"/>
              </a:rPr>
              <a:t>)</a:t>
            </a:r>
            <a:r>
              <a:rPr lang="en-US" altLang="zh-CN" b="0" dirty="0" smtClean="0">
                <a:latin typeface="+mn-ea"/>
                <a:ea typeface="+mn-ea"/>
              </a:rPr>
              <a:t>---</a:t>
            </a:r>
            <a:r>
              <a:rPr lang="zh-CN" altLang="en-US" dirty="0" smtClean="0">
                <a:solidFill>
                  <a:srgbClr val="0000FF"/>
                </a:solidFill>
                <a:latin typeface="+mn-ea"/>
                <a:ea typeface="+mn-ea"/>
                <a:cs typeface="楷体_GB2312"/>
              </a:rPr>
              <a:t>静态</a:t>
            </a:r>
            <a:r>
              <a:rPr lang="zh-CN" altLang="en-US" dirty="0" smtClean="0">
                <a:latin typeface="+mn-ea"/>
                <a:ea typeface="+mn-ea"/>
                <a:cs typeface="楷体_GB2312"/>
              </a:rPr>
              <a:t>知识 </a:t>
            </a:r>
            <a:r>
              <a:rPr lang="en-US" altLang="zh-CN" dirty="0" smtClean="0">
                <a:latin typeface="+mn-ea"/>
                <a:ea typeface="+mn-ea"/>
                <a:cs typeface="楷体_GB2312"/>
              </a:rPr>
              <a:t>(</a:t>
            </a:r>
            <a:r>
              <a:rPr lang="zh-CN" altLang="en-US" dirty="0" smtClean="0">
                <a:latin typeface="+mn-ea"/>
                <a:ea typeface="+mn-ea"/>
                <a:cs typeface="楷体_GB2312"/>
              </a:rPr>
              <a:t>陈述。系统中的对象</a:t>
            </a:r>
            <a:r>
              <a:rPr lang="en-US" altLang="zh-CN" dirty="0" smtClean="0">
                <a:latin typeface="+mn-ea"/>
                <a:ea typeface="+mn-ea"/>
                <a:cs typeface="楷体_GB2312"/>
              </a:rPr>
              <a:t>\</a:t>
            </a:r>
            <a:r>
              <a:rPr lang="zh-CN" altLang="en-US" dirty="0" smtClean="0">
                <a:latin typeface="+mn-ea"/>
                <a:ea typeface="+mn-ea"/>
                <a:cs typeface="楷体_GB2312"/>
              </a:rPr>
              <a:t>属性</a:t>
            </a:r>
            <a:r>
              <a:rPr lang="en-US" altLang="zh-CN" dirty="0" smtClean="0">
                <a:latin typeface="+mn-ea"/>
                <a:ea typeface="+mn-ea"/>
                <a:cs typeface="楷体_GB2312"/>
              </a:rPr>
              <a:t>\</a:t>
            </a:r>
            <a:r>
              <a:rPr lang="zh-CN" altLang="en-US" dirty="0" smtClean="0">
                <a:latin typeface="+mn-ea"/>
                <a:ea typeface="+mn-ea"/>
                <a:cs typeface="楷体_GB2312"/>
              </a:rPr>
              <a:t>关系</a:t>
            </a:r>
            <a:r>
              <a:rPr lang="en-US" altLang="zh-CN" dirty="0" smtClean="0">
                <a:latin typeface="+mn-ea"/>
                <a:ea typeface="+mn-ea"/>
                <a:cs typeface="楷体_GB2312"/>
              </a:rPr>
              <a:t>\</a:t>
            </a:r>
            <a:r>
              <a:rPr lang="zh-CN" altLang="en-US" dirty="0" smtClean="0">
                <a:latin typeface="+mn-ea"/>
                <a:ea typeface="+mn-ea"/>
                <a:cs typeface="楷体_GB2312"/>
              </a:rPr>
              <a:t>事实</a:t>
            </a:r>
            <a:r>
              <a:rPr lang="en-US" altLang="zh-CN" dirty="0" smtClean="0">
                <a:latin typeface="+mn-ea"/>
                <a:ea typeface="+mn-ea"/>
                <a:cs typeface="楷体_GB2312"/>
              </a:rPr>
              <a:t>…)</a:t>
            </a:r>
            <a:endParaRPr lang="en-US" altLang="zh-CN" dirty="0">
              <a:latin typeface="+mn-ea"/>
              <a:ea typeface="+mn-ea"/>
            </a:endParaRPr>
          </a:p>
          <a:p>
            <a:pPr marL="342900" indent="-342900">
              <a:spcAft>
                <a:spcPts val="12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zh-CN" dirty="0" smtClean="0">
                <a:solidFill>
                  <a:srgbClr val="FF0000"/>
                </a:solidFill>
                <a:latin typeface="+mn-ea"/>
                <a:ea typeface="+mn-ea"/>
              </a:rPr>
              <a:t>过程</a:t>
            </a:r>
            <a:r>
              <a:rPr lang="zh-CN" altLang="en-US" dirty="0" smtClean="0">
                <a:solidFill>
                  <a:srgbClr val="FF0000"/>
                </a:solidFill>
                <a:latin typeface="+mn-ea"/>
                <a:ea typeface="+mn-ea"/>
              </a:rPr>
              <a:t>型</a:t>
            </a:r>
            <a:r>
              <a:rPr lang="en-US" altLang="zh-CN" dirty="0" smtClean="0">
                <a:latin typeface="+mn-ea"/>
                <a:ea typeface="+mn-ea"/>
              </a:rPr>
              <a:t>(</a:t>
            </a:r>
            <a:r>
              <a:rPr lang="zh-CN" altLang="en-US" dirty="0" smtClean="0">
                <a:latin typeface="+mn-ea"/>
                <a:ea typeface="+mn-ea"/>
              </a:rPr>
              <a:t>规则</a:t>
            </a:r>
            <a:r>
              <a:rPr lang="en-US" altLang="zh-CN" dirty="0" smtClean="0">
                <a:latin typeface="+mn-ea"/>
                <a:ea typeface="+mn-ea"/>
              </a:rPr>
              <a:t>)</a:t>
            </a:r>
            <a:r>
              <a:rPr lang="en-US" altLang="zh-CN" b="0" dirty="0" smtClean="0">
                <a:latin typeface="+mn-ea"/>
                <a:ea typeface="+mn-ea"/>
              </a:rPr>
              <a:t>---</a:t>
            </a:r>
            <a:r>
              <a:rPr lang="zh-CN" altLang="en-US" dirty="0" smtClean="0">
                <a:solidFill>
                  <a:srgbClr val="0000FF"/>
                </a:solidFill>
                <a:latin typeface="+mn-ea"/>
                <a:ea typeface="+mn-ea"/>
              </a:rPr>
              <a:t>动态</a:t>
            </a:r>
            <a:r>
              <a:rPr lang="zh-CN" altLang="en-US" dirty="0" smtClean="0">
                <a:latin typeface="+mn-ea"/>
                <a:ea typeface="+mn-ea"/>
              </a:rPr>
              <a:t>知识 </a:t>
            </a:r>
            <a:r>
              <a:rPr lang="en-US" altLang="zh-CN" dirty="0" smtClean="0">
                <a:latin typeface="+mn-ea"/>
                <a:ea typeface="+mn-ea"/>
              </a:rPr>
              <a:t>(</a:t>
            </a:r>
            <a:r>
              <a:rPr lang="zh-CN" altLang="en-US" dirty="0" smtClean="0">
                <a:latin typeface="+mn-ea"/>
                <a:ea typeface="+mn-ea"/>
              </a:rPr>
              <a:t>如何做。问题求解的规则</a:t>
            </a:r>
            <a:r>
              <a:rPr lang="en-US" altLang="zh-CN" dirty="0" smtClean="0">
                <a:latin typeface="+mn-ea"/>
                <a:ea typeface="+mn-ea"/>
              </a:rPr>
              <a:t>\</a:t>
            </a:r>
            <a:r>
              <a:rPr lang="zh-CN" altLang="en-US" dirty="0" smtClean="0">
                <a:latin typeface="+mn-ea"/>
                <a:ea typeface="+mn-ea"/>
              </a:rPr>
              <a:t>操作</a:t>
            </a:r>
            <a:r>
              <a:rPr lang="en-US" altLang="zh-CN" dirty="0" smtClean="0">
                <a:latin typeface="+mn-ea"/>
                <a:ea typeface="+mn-ea"/>
              </a:rPr>
              <a:t>\</a:t>
            </a:r>
            <a:r>
              <a:rPr lang="zh-CN" altLang="en-US" dirty="0" smtClean="0">
                <a:latin typeface="+mn-ea"/>
                <a:ea typeface="+mn-ea"/>
              </a:rPr>
              <a:t>演算</a:t>
            </a:r>
            <a:r>
              <a:rPr lang="en-US" altLang="zh-CN" dirty="0" smtClean="0">
                <a:latin typeface="+mn-ea"/>
                <a:ea typeface="+mn-ea"/>
              </a:rPr>
              <a:t>\</a:t>
            </a:r>
            <a:r>
              <a:rPr lang="zh-CN" altLang="en-US" dirty="0" smtClean="0">
                <a:latin typeface="+mn-ea"/>
                <a:ea typeface="+mn-ea"/>
              </a:rPr>
              <a:t>定理</a:t>
            </a:r>
            <a:r>
              <a:rPr lang="en-US" altLang="zh-CN" dirty="0" smtClean="0">
                <a:latin typeface="+mn-ea"/>
                <a:ea typeface="+mn-ea"/>
              </a:rPr>
              <a:t>…)</a:t>
            </a:r>
            <a:endParaRPr lang="en-US" altLang="zh-CN" dirty="0">
              <a:latin typeface="+mn-ea"/>
              <a:ea typeface="+mn-ea"/>
            </a:endParaRPr>
          </a:p>
          <a:p>
            <a:pPr marL="342900" indent="-342900">
              <a:spcAft>
                <a:spcPts val="12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zh-CN" dirty="0" smtClean="0">
                <a:solidFill>
                  <a:srgbClr val="FF0000"/>
                </a:solidFill>
                <a:latin typeface="+mn-ea"/>
                <a:ea typeface="+mn-ea"/>
              </a:rPr>
              <a:t>控制</a:t>
            </a:r>
            <a:r>
              <a:rPr lang="zh-CN" altLang="en-US" dirty="0" smtClean="0">
                <a:solidFill>
                  <a:srgbClr val="FF0000"/>
                </a:solidFill>
                <a:latin typeface="+mn-ea"/>
                <a:ea typeface="+mn-ea"/>
              </a:rPr>
              <a:t>型</a:t>
            </a:r>
            <a:r>
              <a:rPr lang="en-US" altLang="zh-CN" dirty="0" smtClean="0">
                <a:latin typeface="+mn-ea"/>
                <a:ea typeface="+mn-ea"/>
              </a:rPr>
              <a:t>(</a:t>
            </a:r>
            <a:r>
              <a:rPr lang="zh-CN" altLang="en-US" dirty="0" smtClean="0">
                <a:latin typeface="+mn-ea"/>
                <a:ea typeface="+mn-ea"/>
              </a:rPr>
              <a:t>执行</a:t>
            </a:r>
            <a:r>
              <a:rPr lang="en-US" altLang="zh-CN" dirty="0" smtClean="0">
                <a:latin typeface="+mn-ea"/>
                <a:ea typeface="+mn-ea"/>
              </a:rPr>
              <a:t>)</a:t>
            </a:r>
            <a:r>
              <a:rPr lang="en-US" altLang="zh-CN" b="0" dirty="0" smtClean="0">
                <a:latin typeface="+mn-ea"/>
                <a:ea typeface="+mn-ea"/>
              </a:rPr>
              <a:t>---</a:t>
            </a:r>
            <a:r>
              <a:rPr lang="zh-CN" altLang="en-US" dirty="0" smtClean="0">
                <a:latin typeface="+mn-ea"/>
                <a:ea typeface="+mn-ea"/>
              </a:rPr>
              <a:t>结论</a:t>
            </a:r>
            <a:r>
              <a:rPr lang="zh-CN" altLang="en-US" b="0" dirty="0" smtClean="0">
                <a:latin typeface="+mn-ea"/>
                <a:ea typeface="+mn-ea"/>
              </a:rPr>
              <a:t> </a:t>
            </a:r>
            <a:r>
              <a:rPr lang="en-US" altLang="zh-CN" dirty="0" smtClean="0">
                <a:latin typeface="+mn-ea"/>
                <a:ea typeface="+mn-ea"/>
                <a:cs typeface="楷体_GB2312"/>
              </a:rPr>
              <a:t>(</a:t>
            </a:r>
            <a:r>
              <a:rPr lang="zh-CN" altLang="en-US" dirty="0" smtClean="0">
                <a:latin typeface="+mn-ea"/>
                <a:ea typeface="+mn-ea"/>
                <a:cs typeface="楷体_GB2312"/>
              </a:rPr>
              <a:t>决策结果</a:t>
            </a:r>
            <a:r>
              <a:rPr lang="en-US" altLang="zh-CN" dirty="0" smtClean="0">
                <a:latin typeface="+mn-ea"/>
                <a:ea typeface="+mn-ea"/>
                <a:cs typeface="楷体_GB2312"/>
              </a:rPr>
              <a:t>)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626995" y="1773409"/>
            <a:ext cx="4772157" cy="12567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000" dirty="0" smtClean="0">
                <a:latin typeface="+mn-ea"/>
                <a:ea typeface="+mn-ea"/>
              </a:rPr>
              <a:t>⑴、按范围</a:t>
            </a:r>
          </a:p>
          <a:p>
            <a:pPr marL="806450" lvl="1" indent="-273050" fontAlgn="ctr">
              <a:lnSpc>
                <a:spcPts val="31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dirty="0" smtClean="0">
                <a:solidFill>
                  <a:srgbClr val="FF0000"/>
                </a:solidFill>
                <a:latin typeface="+mn-ea"/>
                <a:ea typeface="+mn-ea"/>
              </a:rPr>
              <a:t>常识性</a:t>
            </a:r>
            <a:r>
              <a:rPr lang="zh-CN" altLang="en-US" dirty="0" smtClean="0">
                <a:latin typeface="+mn-ea"/>
                <a:ea typeface="+mn-ea"/>
              </a:rPr>
              <a:t>：</a:t>
            </a:r>
            <a:r>
              <a:rPr lang="zh-CN" altLang="en-US" dirty="0" smtClean="0">
                <a:solidFill>
                  <a:srgbClr val="0000FF"/>
                </a:solidFill>
                <a:latin typeface="+mn-ea"/>
                <a:ea typeface="+mn-ea"/>
              </a:rPr>
              <a:t>普遍认可</a:t>
            </a:r>
            <a:r>
              <a:rPr lang="zh-CN" altLang="en-US" dirty="0" smtClean="0">
                <a:latin typeface="+mn-ea"/>
                <a:ea typeface="+mn-ea"/>
              </a:rPr>
              <a:t>的知识。</a:t>
            </a:r>
            <a:endParaRPr lang="en-US" altLang="zh-CN" dirty="0">
              <a:latin typeface="+mn-ea"/>
              <a:ea typeface="+mn-ea"/>
            </a:endParaRPr>
          </a:p>
          <a:p>
            <a:pPr marL="806450" lvl="1" indent="-273050" fontAlgn="ctr">
              <a:lnSpc>
                <a:spcPts val="31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dirty="0" smtClean="0">
                <a:solidFill>
                  <a:srgbClr val="FF0000"/>
                </a:solidFill>
                <a:latin typeface="+mn-ea"/>
                <a:ea typeface="+mn-ea"/>
              </a:rPr>
              <a:t>领域性</a:t>
            </a:r>
            <a:r>
              <a:rPr lang="zh-CN" altLang="en-US" dirty="0" smtClean="0">
                <a:latin typeface="+mn-ea"/>
                <a:ea typeface="+mn-ea"/>
              </a:rPr>
              <a:t>：与具体</a:t>
            </a:r>
            <a:r>
              <a:rPr lang="zh-CN" altLang="en-US" dirty="0" smtClean="0">
                <a:solidFill>
                  <a:srgbClr val="0000FF"/>
                </a:solidFill>
                <a:latin typeface="+mn-ea"/>
                <a:ea typeface="+mn-ea"/>
              </a:rPr>
              <a:t>应用领域</a:t>
            </a:r>
            <a:r>
              <a:rPr lang="zh-CN" altLang="en-US" dirty="0" smtClean="0">
                <a:latin typeface="+mn-ea"/>
                <a:ea typeface="+mn-ea"/>
              </a:rPr>
              <a:t>相关的知识。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9" name="Text Box 5"/>
          <p:cNvSpPr txBox="1">
            <a:spLocks noChangeArrowheads="1"/>
          </p:cNvSpPr>
          <p:nvPr/>
        </p:nvSpPr>
        <p:spPr bwMode="auto">
          <a:xfrm>
            <a:off x="3094896" y="404664"/>
            <a:ext cx="5616624" cy="1474763"/>
          </a:xfrm>
          <a:prstGeom prst="rect">
            <a:avLst/>
          </a:prstGeom>
          <a:solidFill>
            <a:schemeClr val="bg1"/>
          </a:solidFill>
          <a:ln w="9525">
            <a:solidFill>
              <a:srgbClr val="FF0000"/>
            </a:solidFill>
            <a:prstDash val="sysDash"/>
            <a:miter lim="800000"/>
            <a:headEnd/>
            <a:tailEnd/>
          </a:ln>
          <a:effectLst/>
          <a:extLst/>
        </p:spPr>
        <p:txBody>
          <a:bodyPr wrap="square"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defRPr/>
            </a:pPr>
            <a:r>
              <a:rPr lang="zh-CN" altLang="zh-CN" sz="1600" dirty="0" smtClean="0">
                <a:solidFill>
                  <a:srgbClr val="FF0000"/>
                </a:solidFill>
                <a:latin typeface="+mn-ea"/>
                <a:ea typeface="+mn-ea"/>
              </a:rPr>
              <a:t>如：</a:t>
            </a:r>
            <a:r>
              <a:rPr lang="zh-CN" altLang="zh-CN" sz="1600" dirty="0" smtClean="0">
                <a:latin typeface="+mn-ea"/>
                <a:ea typeface="+mn-ea"/>
              </a:rPr>
              <a:t>北京到上海，乘飞机还是坐火车</a:t>
            </a:r>
            <a:r>
              <a:rPr lang="zh-CN" altLang="en-US" sz="1600" dirty="0" smtClean="0">
                <a:latin typeface="+mn-ea"/>
                <a:ea typeface="+mn-ea"/>
              </a:rPr>
              <a:t>。（决策？）</a:t>
            </a:r>
            <a:endParaRPr lang="en-US" altLang="zh-CN" sz="1600" dirty="0" smtClean="0">
              <a:latin typeface="+mn-ea"/>
              <a:ea typeface="+mn-ea"/>
            </a:endParaRPr>
          </a:p>
          <a:p>
            <a:pPr eaLnBrk="1" hangingPunct="1">
              <a:lnSpc>
                <a:spcPts val="2300"/>
              </a:lnSpc>
              <a:defRPr/>
            </a:pPr>
            <a:r>
              <a:rPr lang="zh-CN" altLang="zh-CN" sz="1600" dirty="0" smtClean="0">
                <a:latin typeface="+mn-ea"/>
                <a:ea typeface="+mn-ea"/>
              </a:rPr>
              <a:t>知识归纳：</a:t>
            </a:r>
            <a:r>
              <a:rPr lang="zh-CN" altLang="zh-CN" sz="1600" dirty="0" smtClean="0">
                <a:solidFill>
                  <a:srgbClr val="0000FF"/>
                </a:solidFill>
                <a:latin typeface="+mn-ea"/>
                <a:ea typeface="+mn-ea"/>
              </a:rPr>
              <a:t>叙述型：</a:t>
            </a:r>
            <a:r>
              <a:rPr lang="zh-CN" altLang="zh-CN" sz="1600" dirty="0" smtClean="0">
                <a:latin typeface="+mn-ea"/>
                <a:ea typeface="+mn-ea"/>
              </a:rPr>
              <a:t>北京、上海、飞机、火车、时间、费用</a:t>
            </a:r>
            <a:r>
              <a:rPr lang="en-US" altLang="zh-CN" sz="1600" dirty="0" smtClean="0">
                <a:latin typeface="+mn-ea"/>
                <a:ea typeface="+mn-ea"/>
              </a:rPr>
              <a:t>…</a:t>
            </a:r>
          </a:p>
          <a:p>
            <a:pPr eaLnBrk="1" hangingPunct="1">
              <a:lnSpc>
                <a:spcPts val="2300"/>
              </a:lnSpc>
              <a:defRPr/>
            </a:pPr>
            <a:r>
              <a:rPr lang="en-US" altLang="zh-CN" sz="1600" dirty="0" smtClean="0">
                <a:latin typeface="+mn-ea"/>
                <a:ea typeface="+mn-ea"/>
              </a:rPr>
              <a:t>          </a:t>
            </a:r>
            <a:r>
              <a:rPr lang="zh-CN" altLang="zh-CN" sz="1600" dirty="0" smtClean="0">
                <a:solidFill>
                  <a:srgbClr val="0000FF"/>
                </a:solidFill>
                <a:latin typeface="+mn-ea"/>
                <a:ea typeface="+mn-ea"/>
              </a:rPr>
              <a:t>过程型：</a:t>
            </a:r>
            <a:r>
              <a:rPr lang="zh-CN" altLang="zh-CN" sz="1600" dirty="0" smtClean="0">
                <a:latin typeface="+mn-ea"/>
                <a:ea typeface="+mn-ea"/>
              </a:rPr>
              <a:t>乘飞机、坐火车</a:t>
            </a:r>
            <a:endParaRPr lang="en-US" altLang="zh-CN" sz="1600" dirty="0" smtClean="0">
              <a:latin typeface="+mn-ea"/>
              <a:ea typeface="+mn-ea"/>
            </a:endParaRPr>
          </a:p>
          <a:p>
            <a:pPr eaLnBrk="1" hangingPunct="1">
              <a:lnSpc>
                <a:spcPts val="2300"/>
              </a:lnSpc>
              <a:defRPr/>
            </a:pPr>
            <a:r>
              <a:rPr lang="en-US" altLang="zh-CN" sz="1600" dirty="0" smtClean="0">
                <a:latin typeface="+mn-ea"/>
                <a:ea typeface="+mn-ea"/>
              </a:rPr>
              <a:t>          </a:t>
            </a:r>
            <a:r>
              <a:rPr lang="zh-CN" altLang="zh-CN" sz="1600" dirty="0" smtClean="0">
                <a:solidFill>
                  <a:srgbClr val="0000FF"/>
                </a:solidFill>
                <a:latin typeface="+mn-ea"/>
                <a:ea typeface="+mn-ea"/>
              </a:rPr>
              <a:t>控制型：</a:t>
            </a:r>
            <a:r>
              <a:rPr lang="zh-CN" altLang="zh-CN" sz="1600" dirty="0" smtClean="0">
                <a:latin typeface="+mn-ea"/>
                <a:ea typeface="+mn-ea"/>
              </a:rPr>
              <a:t>乘飞机较快、较贵</a:t>
            </a:r>
            <a:endParaRPr lang="en-US" altLang="zh-CN" sz="1600" dirty="0" smtClean="0">
              <a:latin typeface="+mn-ea"/>
              <a:ea typeface="+mn-ea"/>
            </a:endParaRPr>
          </a:p>
          <a:p>
            <a:pPr eaLnBrk="1" hangingPunct="1">
              <a:lnSpc>
                <a:spcPts val="2300"/>
              </a:lnSpc>
              <a:defRPr/>
            </a:pPr>
            <a:r>
              <a:rPr lang="en-US" altLang="zh-CN" sz="1600" dirty="0">
                <a:latin typeface="+mn-ea"/>
                <a:ea typeface="+mn-ea"/>
              </a:rPr>
              <a:t> </a:t>
            </a:r>
            <a:r>
              <a:rPr lang="en-US" altLang="zh-CN" sz="1600" dirty="0" smtClean="0">
                <a:latin typeface="+mn-ea"/>
                <a:ea typeface="+mn-ea"/>
              </a:rPr>
              <a:t>                 </a:t>
            </a:r>
            <a:r>
              <a:rPr lang="zh-CN" altLang="zh-CN" sz="1600" dirty="0" smtClean="0">
                <a:latin typeface="+mn-ea"/>
                <a:ea typeface="+mn-ea"/>
              </a:rPr>
              <a:t>坐火车较慢、较便宜</a:t>
            </a:r>
            <a:endParaRPr lang="zh-CN" altLang="en-US" sz="1600" dirty="0" smtClean="0">
              <a:latin typeface="+mn-ea"/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4"/>
          <p:cNvSpPr>
            <a:spLocks noChangeArrowheads="1"/>
          </p:cNvSpPr>
          <p:nvPr/>
        </p:nvSpPr>
        <p:spPr bwMode="auto">
          <a:xfrm>
            <a:off x="665097" y="1158535"/>
            <a:ext cx="2160240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ctr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000" dirty="0" smtClean="0">
                <a:latin typeface="+mn-ea"/>
                <a:ea typeface="+mn-ea"/>
                <a:cs typeface="Times New Roman" panose="02020603050405020304" pitchFamily="18" charset="0"/>
              </a:rPr>
              <a:t>5.2 </a:t>
            </a: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谓词逻辑</a:t>
            </a:r>
            <a:r>
              <a:rPr lang="zh-CN" altLang="en-US" sz="2000" dirty="0">
                <a:latin typeface="+mn-ea"/>
                <a:ea typeface="+mn-ea"/>
                <a:cs typeface="Times New Roman" panose="02020603050405020304" pitchFamily="18" charset="0"/>
              </a:rPr>
              <a:t>表示</a:t>
            </a:r>
          </a:p>
        </p:txBody>
      </p:sp>
      <p:sp>
        <p:nvSpPr>
          <p:cNvPr id="5" name="矩形 4"/>
          <p:cNvSpPr/>
          <p:nvPr/>
        </p:nvSpPr>
        <p:spPr>
          <a:xfrm>
            <a:off x="620612" y="1817665"/>
            <a:ext cx="7983835" cy="215443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indent="-285750">
              <a:lnSpc>
                <a:spcPts val="27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dirty="0">
                <a:latin typeface="+mn-ea"/>
                <a:ea typeface="+mn-ea"/>
              </a:rPr>
              <a:t>为什么要从</a:t>
            </a:r>
            <a:r>
              <a:rPr lang="zh-CN" altLang="en-US" sz="2000" dirty="0">
                <a:solidFill>
                  <a:srgbClr val="0000FF"/>
                </a:solidFill>
                <a:latin typeface="+mn-ea"/>
                <a:ea typeface="+mn-ea"/>
              </a:rPr>
              <a:t>命题逻辑</a:t>
            </a:r>
            <a:r>
              <a:rPr lang="zh-CN" altLang="en-US" sz="2000" dirty="0">
                <a:latin typeface="+mn-ea"/>
                <a:ea typeface="+mn-ea"/>
              </a:rPr>
              <a:t>到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谓词逻辑？</a:t>
            </a:r>
            <a:endParaRPr lang="en-US" altLang="zh-CN" sz="2000" dirty="0">
              <a:solidFill>
                <a:srgbClr val="FF0000"/>
              </a:solidFill>
              <a:latin typeface="+mn-ea"/>
              <a:ea typeface="+mn-ea"/>
            </a:endParaRPr>
          </a:p>
          <a:p>
            <a:pPr marL="533400" indent="-171450">
              <a:lnSpc>
                <a:spcPts val="27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zh-CN" dirty="0" smtClean="0">
                <a:latin typeface="+mn-ea"/>
                <a:ea typeface="+mn-ea"/>
              </a:rPr>
              <a:t>命题逻辑</a:t>
            </a:r>
            <a:r>
              <a:rPr lang="zh-CN" altLang="zh-CN" dirty="0">
                <a:latin typeface="+mn-ea"/>
                <a:ea typeface="+mn-ea"/>
              </a:rPr>
              <a:t>中，</a:t>
            </a:r>
            <a:r>
              <a:rPr lang="zh-CN" altLang="zh-CN" dirty="0">
                <a:solidFill>
                  <a:srgbClr val="0000FF"/>
                </a:solidFill>
                <a:latin typeface="+mn-ea"/>
                <a:ea typeface="+mn-ea"/>
              </a:rPr>
              <a:t>原子命题</a:t>
            </a:r>
            <a:r>
              <a:rPr lang="zh-CN" altLang="zh-CN" dirty="0">
                <a:latin typeface="+mn-ea"/>
                <a:ea typeface="+mn-ea"/>
              </a:rPr>
              <a:t>是</a:t>
            </a:r>
            <a:r>
              <a:rPr lang="zh-CN" altLang="zh-CN" u="wavyDbl" dirty="0">
                <a:latin typeface="+mn-ea"/>
                <a:ea typeface="+mn-ea"/>
              </a:rPr>
              <a:t>最基本</a:t>
            </a:r>
            <a:r>
              <a:rPr lang="zh-CN" altLang="zh-CN" dirty="0">
                <a:latin typeface="+mn-ea"/>
                <a:ea typeface="+mn-ea"/>
              </a:rPr>
              <a:t>的单位</a:t>
            </a:r>
            <a:r>
              <a:rPr lang="zh-CN" altLang="zh-CN" dirty="0" smtClean="0">
                <a:latin typeface="+mn-ea"/>
                <a:ea typeface="+mn-ea"/>
              </a:rPr>
              <a:t>。</a:t>
            </a:r>
            <a:endParaRPr lang="en-US" altLang="zh-CN" dirty="0" smtClean="0">
              <a:latin typeface="+mn-ea"/>
              <a:ea typeface="+mn-ea"/>
            </a:endParaRPr>
          </a:p>
          <a:p>
            <a:pPr marL="533400" indent="-171450">
              <a:lnSpc>
                <a:spcPts val="27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zh-CN" dirty="0" smtClean="0">
                <a:latin typeface="+mn-ea"/>
                <a:ea typeface="+mn-ea"/>
              </a:rPr>
              <a:t>由</a:t>
            </a:r>
            <a:r>
              <a:rPr lang="zh-CN" altLang="zh-CN" dirty="0">
                <a:latin typeface="+mn-ea"/>
                <a:ea typeface="+mn-ea"/>
              </a:rPr>
              <a:t>原子命题出发，</a:t>
            </a:r>
            <a:r>
              <a:rPr lang="zh-CN" altLang="zh-CN" dirty="0" smtClean="0">
                <a:latin typeface="+mn-ea"/>
                <a:ea typeface="+mn-ea"/>
              </a:rPr>
              <a:t>通过</a:t>
            </a:r>
            <a:r>
              <a:rPr lang="zh-CN" altLang="en-US" dirty="0" smtClean="0">
                <a:solidFill>
                  <a:srgbClr val="0000FF"/>
                </a:solidFill>
                <a:latin typeface="+mn-ea"/>
                <a:ea typeface="+mn-ea"/>
              </a:rPr>
              <a:t>连接</a:t>
            </a:r>
            <a:r>
              <a:rPr lang="zh-CN" altLang="zh-CN" dirty="0" smtClean="0">
                <a:solidFill>
                  <a:srgbClr val="0000FF"/>
                </a:solidFill>
                <a:latin typeface="+mn-ea"/>
                <a:ea typeface="+mn-ea"/>
              </a:rPr>
              <a:t>词</a:t>
            </a:r>
            <a:r>
              <a:rPr lang="zh-CN" altLang="zh-CN" dirty="0">
                <a:latin typeface="+mn-ea"/>
                <a:ea typeface="+mn-ea"/>
              </a:rPr>
              <a:t>，构成</a:t>
            </a:r>
            <a:r>
              <a:rPr lang="zh-CN" altLang="zh-CN" dirty="0">
                <a:solidFill>
                  <a:srgbClr val="0000FF"/>
                </a:solidFill>
                <a:latin typeface="+mn-ea"/>
                <a:ea typeface="+mn-ea"/>
              </a:rPr>
              <a:t>复合命题</a:t>
            </a:r>
            <a:r>
              <a:rPr lang="zh-CN" altLang="zh-CN" dirty="0" smtClean="0">
                <a:latin typeface="+mn-ea"/>
                <a:ea typeface="+mn-ea"/>
              </a:rPr>
              <a:t>。</a:t>
            </a:r>
            <a:endParaRPr lang="en-US" altLang="zh-CN" dirty="0" smtClean="0">
              <a:latin typeface="+mn-ea"/>
              <a:ea typeface="+mn-ea"/>
            </a:endParaRPr>
          </a:p>
          <a:p>
            <a:pPr marL="533400" indent="-171450">
              <a:lnSpc>
                <a:spcPts val="27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zh-CN" dirty="0" smtClean="0">
                <a:latin typeface="+mn-ea"/>
                <a:ea typeface="+mn-ea"/>
              </a:rPr>
              <a:t>命题逻辑</a:t>
            </a:r>
            <a:r>
              <a:rPr lang="zh-CN" altLang="zh-CN" dirty="0" smtClean="0">
                <a:solidFill>
                  <a:srgbClr val="FF0000"/>
                </a:solidFill>
                <a:latin typeface="+mn-ea"/>
                <a:ea typeface="+mn-ea"/>
              </a:rPr>
              <a:t>只能</a:t>
            </a:r>
            <a:r>
              <a:rPr lang="zh-CN" altLang="en-US" dirty="0" smtClean="0">
                <a:latin typeface="+mn-ea"/>
                <a:ea typeface="+mn-ea"/>
              </a:rPr>
              <a:t>将</a:t>
            </a:r>
            <a:r>
              <a:rPr lang="zh-CN" altLang="zh-CN" dirty="0" smtClean="0">
                <a:solidFill>
                  <a:srgbClr val="0000FF"/>
                </a:solidFill>
                <a:latin typeface="+mn-ea"/>
                <a:ea typeface="+mn-ea"/>
              </a:rPr>
              <a:t>复合</a:t>
            </a:r>
            <a:r>
              <a:rPr lang="zh-CN" altLang="zh-CN" dirty="0">
                <a:solidFill>
                  <a:srgbClr val="0000FF"/>
                </a:solidFill>
                <a:latin typeface="+mn-ea"/>
                <a:ea typeface="+mn-ea"/>
              </a:rPr>
              <a:t>命题</a:t>
            </a:r>
            <a:r>
              <a:rPr lang="zh-CN" altLang="zh-CN" u="wavyDbl" dirty="0">
                <a:latin typeface="+mn-ea"/>
                <a:ea typeface="+mn-ea"/>
              </a:rPr>
              <a:t>分解为</a:t>
            </a:r>
            <a:r>
              <a:rPr lang="zh-CN" altLang="zh-CN" dirty="0">
                <a:solidFill>
                  <a:srgbClr val="0000FF"/>
                </a:solidFill>
                <a:latin typeface="+mn-ea"/>
                <a:ea typeface="+mn-ea"/>
              </a:rPr>
              <a:t>简单</a:t>
            </a:r>
            <a:r>
              <a:rPr lang="zh-CN" altLang="zh-CN" dirty="0" smtClean="0">
                <a:solidFill>
                  <a:srgbClr val="0000FF"/>
                </a:solidFill>
                <a:latin typeface="+mn-ea"/>
                <a:ea typeface="+mn-ea"/>
              </a:rPr>
              <a:t>命题</a:t>
            </a:r>
            <a:r>
              <a:rPr lang="en-US" altLang="zh-CN" dirty="0" smtClean="0">
                <a:latin typeface="+mn-ea"/>
                <a:ea typeface="+mn-ea"/>
              </a:rPr>
              <a:t>(</a:t>
            </a:r>
            <a:r>
              <a:rPr lang="zh-CN" altLang="zh-CN" dirty="0" smtClean="0">
                <a:latin typeface="+mn-ea"/>
                <a:ea typeface="+mn-ea"/>
              </a:rPr>
              <a:t>原子命题</a:t>
            </a:r>
            <a:r>
              <a:rPr lang="en-US" altLang="zh-CN" dirty="0" smtClean="0">
                <a:latin typeface="+mn-ea"/>
                <a:ea typeface="+mn-ea"/>
              </a:rPr>
              <a:t>)</a:t>
            </a:r>
            <a:r>
              <a:rPr lang="zh-CN" altLang="zh-CN" dirty="0" smtClean="0">
                <a:latin typeface="+mn-ea"/>
                <a:ea typeface="+mn-ea"/>
              </a:rPr>
              <a:t>，</a:t>
            </a:r>
            <a:r>
              <a:rPr lang="zh-CN" altLang="en-US" dirty="0" smtClean="0">
                <a:latin typeface="+mn-ea"/>
                <a:ea typeface="+mn-ea"/>
              </a:rPr>
              <a:t>但</a:t>
            </a:r>
            <a:r>
              <a:rPr lang="zh-CN" altLang="zh-CN" dirty="0" smtClean="0">
                <a:latin typeface="+mn-ea"/>
                <a:ea typeface="+mn-ea"/>
              </a:rPr>
              <a:t>无法</a:t>
            </a:r>
            <a:r>
              <a:rPr lang="zh-CN" altLang="zh-CN" dirty="0">
                <a:latin typeface="+mn-ea"/>
                <a:ea typeface="+mn-ea"/>
              </a:rPr>
              <a:t>对原子命题所包含的</a:t>
            </a:r>
            <a:r>
              <a:rPr lang="zh-CN" altLang="zh-CN" dirty="0">
                <a:solidFill>
                  <a:srgbClr val="FF0000"/>
                </a:solidFill>
                <a:latin typeface="+mn-ea"/>
                <a:ea typeface="+mn-ea"/>
              </a:rPr>
              <a:t>丰富</a:t>
            </a:r>
            <a:r>
              <a:rPr lang="zh-CN" altLang="zh-CN" dirty="0" smtClean="0">
                <a:solidFill>
                  <a:srgbClr val="FF0000"/>
                </a:solidFill>
                <a:latin typeface="+mn-ea"/>
                <a:ea typeface="+mn-ea"/>
              </a:rPr>
              <a:t>语义</a:t>
            </a:r>
            <a:r>
              <a:rPr lang="en-US" altLang="zh-CN" dirty="0" smtClean="0">
                <a:latin typeface="+mn-ea"/>
                <a:ea typeface="+mn-ea"/>
              </a:rPr>
              <a:t>(</a:t>
            </a:r>
            <a:r>
              <a:rPr lang="zh-CN" altLang="zh-CN" dirty="0" smtClean="0">
                <a:latin typeface="+mn-ea"/>
                <a:ea typeface="+mn-ea"/>
              </a:rPr>
              <a:t>如</a:t>
            </a:r>
            <a:r>
              <a:rPr lang="zh-CN" altLang="en-US" dirty="0">
                <a:latin typeface="+mn-ea"/>
                <a:ea typeface="+mn-ea"/>
              </a:rPr>
              <a:t>：</a:t>
            </a:r>
            <a:r>
              <a:rPr lang="zh-CN" altLang="zh-CN" dirty="0" smtClean="0">
                <a:latin typeface="+mn-ea"/>
                <a:ea typeface="+mn-ea"/>
              </a:rPr>
              <a:t>个体</a:t>
            </a:r>
            <a:r>
              <a:rPr lang="en-US" altLang="zh-CN" dirty="0" smtClean="0">
                <a:latin typeface="+mn-ea"/>
                <a:ea typeface="+mn-ea"/>
              </a:rPr>
              <a:t>\</a:t>
            </a:r>
            <a:r>
              <a:rPr lang="zh-CN" altLang="zh-CN" dirty="0" smtClean="0">
                <a:latin typeface="+mn-ea"/>
                <a:ea typeface="+mn-ea"/>
              </a:rPr>
              <a:t>部分</a:t>
            </a:r>
            <a:r>
              <a:rPr lang="en-US" altLang="zh-CN" dirty="0" smtClean="0">
                <a:latin typeface="+mn-ea"/>
                <a:ea typeface="+mn-ea"/>
              </a:rPr>
              <a:t>\</a:t>
            </a:r>
            <a:r>
              <a:rPr lang="zh-CN" altLang="zh-CN" dirty="0" smtClean="0">
                <a:latin typeface="+mn-ea"/>
                <a:ea typeface="+mn-ea"/>
              </a:rPr>
              <a:t>全体</a:t>
            </a:r>
            <a:r>
              <a:rPr lang="en-US" altLang="zh-CN" dirty="0" smtClean="0">
                <a:latin typeface="+mn-ea"/>
                <a:ea typeface="+mn-ea"/>
              </a:rPr>
              <a:t>…)</a:t>
            </a:r>
            <a:r>
              <a:rPr lang="zh-CN" altLang="zh-CN" dirty="0" smtClean="0">
                <a:latin typeface="+mn-ea"/>
                <a:ea typeface="+mn-ea"/>
              </a:rPr>
              <a:t>进行</a:t>
            </a:r>
            <a:r>
              <a:rPr lang="zh-CN" altLang="zh-CN" dirty="0">
                <a:latin typeface="+mn-ea"/>
                <a:ea typeface="+mn-ea"/>
              </a:rPr>
              <a:t>刻画</a:t>
            </a:r>
            <a:r>
              <a:rPr lang="zh-CN" altLang="zh-CN" dirty="0" smtClean="0">
                <a:latin typeface="+mn-ea"/>
                <a:ea typeface="+mn-ea"/>
              </a:rPr>
              <a:t>。</a:t>
            </a:r>
            <a:endParaRPr lang="en-US" altLang="zh-CN" dirty="0" smtClean="0">
              <a:latin typeface="+mn-ea"/>
              <a:ea typeface="+mn-ea"/>
            </a:endParaRPr>
          </a:p>
          <a:p>
            <a:pPr marL="533400" indent="-171450">
              <a:lnSpc>
                <a:spcPts val="27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zh-CN" dirty="0" smtClean="0">
                <a:latin typeface="+mn-ea"/>
                <a:ea typeface="+mn-ea"/>
              </a:rPr>
              <a:t>因此</a:t>
            </a:r>
            <a:r>
              <a:rPr lang="zh-CN" altLang="zh-CN" dirty="0">
                <a:latin typeface="+mn-ea"/>
                <a:ea typeface="+mn-ea"/>
              </a:rPr>
              <a:t>，</a:t>
            </a:r>
            <a:r>
              <a:rPr lang="zh-CN" altLang="zh-CN" dirty="0">
                <a:solidFill>
                  <a:srgbClr val="0000FF"/>
                </a:solidFill>
                <a:latin typeface="+mn-ea"/>
                <a:ea typeface="+mn-ea"/>
              </a:rPr>
              <a:t>命题逻辑</a:t>
            </a:r>
            <a:r>
              <a:rPr lang="zh-CN" altLang="zh-CN" dirty="0">
                <a:solidFill>
                  <a:srgbClr val="FF0000"/>
                </a:solidFill>
                <a:latin typeface="+mn-ea"/>
                <a:ea typeface="+mn-ea"/>
              </a:rPr>
              <a:t>无法表达</a:t>
            </a:r>
            <a:r>
              <a:rPr lang="zh-CN" altLang="zh-CN" u="wavyDbl" dirty="0">
                <a:latin typeface="+mn-ea"/>
                <a:ea typeface="+mn-ea"/>
              </a:rPr>
              <a:t>局部与整体</a:t>
            </a:r>
            <a:r>
              <a:rPr lang="zh-CN" altLang="zh-CN" dirty="0">
                <a:latin typeface="+mn-ea"/>
                <a:ea typeface="+mn-ea"/>
              </a:rPr>
              <a:t>、</a:t>
            </a:r>
            <a:r>
              <a:rPr lang="zh-CN" altLang="zh-CN" u="wavyDbl" dirty="0">
                <a:latin typeface="+mn-ea"/>
                <a:ea typeface="+mn-ea"/>
              </a:rPr>
              <a:t>一般与个别</a:t>
            </a:r>
            <a:r>
              <a:rPr lang="zh-CN" altLang="zh-CN" dirty="0">
                <a:latin typeface="+mn-ea"/>
                <a:ea typeface="+mn-ea"/>
              </a:rPr>
              <a:t>的</a:t>
            </a:r>
            <a:r>
              <a:rPr lang="zh-CN" altLang="zh-CN" dirty="0" smtClean="0">
                <a:latin typeface="+mn-ea"/>
                <a:ea typeface="+mn-ea"/>
              </a:rPr>
              <a:t>关系</a:t>
            </a:r>
            <a:r>
              <a:rPr lang="zh-CN" altLang="en-US" dirty="0" smtClean="0">
                <a:latin typeface="+mn-ea"/>
                <a:ea typeface="+mn-ea"/>
              </a:rPr>
              <a:t>。</a:t>
            </a:r>
            <a:endParaRPr lang="en-US" altLang="zh-CN" dirty="0">
              <a:latin typeface="+mn-ea"/>
              <a:ea typeface="+mn-ea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984925" y="4071416"/>
            <a:ext cx="7619522" cy="2080923"/>
            <a:chOff x="984925" y="4071416"/>
            <a:chExt cx="7619522" cy="2080923"/>
          </a:xfrm>
        </p:grpSpPr>
        <p:grpSp>
          <p:nvGrpSpPr>
            <p:cNvPr id="3" name="组合 2"/>
            <p:cNvGrpSpPr/>
            <p:nvPr/>
          </p:nvGrpSpPr>
          <p:grpSpPr>
            <a:xfrm>
              <a:off x="984925" y="4071416"/>
              <a:ext cx="2002899" cy="1369559"/>
              <a:chOff x="984925" y="4071416"/>
              <a:chExt cx="2002899" cy="1369559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矩形: 圆角 6"/>
                  <p:cNvSpPr/>
                  <p:nvPr/>
                </p:nvSpPr>
                <p:spPr>
                  <a:xfrm>
                    <a:off x="984925" y="4071416"/>
                    <a:ext cx="2002899" cy="1013767"/>
                  </a:xfrm>
                  <a:prstGeom prst="roundRect">
                    <a:avLst>
                      <a:gd name="adj" fmla="val 0"/>
                    </a:avLst>
                  </a:prstGeom>
                  <a:noFill/>
                  <a:ln>
                    <a:solidFill>
                      <a:srgbClr val="FF0000"/>
                    </a:solidFill>
                    <a:prstDash val="sysDash"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36000" tIns="0" rIns="0" bIns="0" rtlCol="0" anchor="ctr"/>
                  <a:lstStyle/>
                  <a:p>
                    <a:pPr>
                      <a:lnSpc>
                        <a:spcPct val="150000"/>
                      </a:lnSpc>
                    </a:pPr>
                    <a14:m>
                      <m:oMath xmlns:m="http://schemas.openxmlformats.org/officeDocument/2006/math">
                        <m:r>
                          <a:rPr lang="en-US" altLang="zh-CN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𝜶</m:t>
                        </m:r>
                      </m:oMath>
                    </a14:m>
                    <a:r>
                      <a:rPr lang="zh-CN" altLang="zh-CN" sz="1600" dirty="0">
                        <a:solidFill>
                          <a:schemeClr val="tx1"/>
                        </a:solidFill>
                        <a:latin typeface="+mn-ea"/>
                        <a:cs typeface="Times New Roman" panose="02020603050405020304" pitchFamily="18" charset="0"/>
                      </a:rPr>
                      <a:t>：</a:t>
                    </a:r>
                    <a:r>
                      <a:rPr lang="zh-CN" altLang="zh-CN" sz="1600" dirty="0" smtClean="0">
                        <a:solidFill>
                          <a:schemeClr val="tx1"/>
                        </a:solidFill>
                        <a:latin typeface="+mn-ea"/>
                        <a:cs typeface="Times New Roman" panose="02020603050405020304" pitchFamily="18" charset="0"/>
                      </a:rPr>
                      <a:t>所有人都</a:t>
                    </a:r>
                    <a:r>
                      <a:rPr lang="zh-CN" altLang="en-US" sz="1600" dirty="0" smtClean="0">
                        <a:solidFill>
                          <a:schemeClr val="tx1"/>
                        </a:solidFill>
                        <a:latin typeface="+mn-ea"/>
                        <a:cs typeface="Times New Roman" panose="02020603050405020304" pitchFamily="18" charset="0"/>
                      </a:rPr>
                      <a:t>会</a:t>
                    </a:r>
                    <a:r>
                      <a:rPr lang="zh-CN" altLang="zh-CN" sz="1600" dirty="0" smtClean="0">
                        <a:solidFill>
                          <a:schemeClr val="tx1"/>
                        </a:solidFill>
                        <a:latin typeface="+mn-ea"/>
                        <a:cs typeface="Times New Roman" panose="02020603050405020304" pitchFamily="18" charset="0"/>
                      </a:rPr>
                      <a:t>死</a:t>
                    </a:r>
                    <a:endParaRPr lang="zh-CN" altLang="zh-CN" sz="1600" dirty="0">
                      <a:solidFill>
                        <a:schemeClr val="tx1"/>
                      </a:solidFill>
                      <a:latin typeface="+mn-ea"/>
                      <a:cs typeface="Times New Roman" panose="02020603050405020304" pitchFamily="18" charset="0"/>
                    </a:endParaRPr>
                  </a:p>
                  <a:p>
                    <a:pPr>
                      <a:lnSpc>
                        <a:spcPct val="150000"/>
                      </a:lnSpc>
                    </a:pPr>
                    <a14:m>
                      <m:oMath xmlns:m="http://schemas.openxmlformats.org/officeDocument/2006/math">
                        <m:r>
                          <a:rPr lang="en-US" altLang="zh-CN" sz="1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𝜷</m:t>
                        </m:r>
                      </m:oMath>
                    </a14:m>
                    <a:r>
                      <a:rPr lang="zh-CN" altLang="zh-CN" sz="1600" dirty="0">
                        <a:solidFill>
                          <a:schemeClr val="tx1"/>
                        </a:solidFill>
                        <a:latin typeface="+mn-ea"/>
                        <a:cs typeface="Times New Roman" panose="02020603050405020304" pitchFamily="18" charset="0"/>
                      </a:rPr>
                      <a:t>：苏格拉底是人</a:t>
                    </a:r>
                  </a:p>
                  <a:p>
                    <a:pPr>
                      <a:lnSpc>
                        <a:spcPct val="150000"/>
                      </a:lnSpc>
                    </a:pPr>
                    <a14:m>
                      <m:oMath xmlns:m="http://schemas.openxmlformats.org/officeDocument/2006/math">
                        <m:r>
                          <a:rPr lang="en-US" altLang="zh-CN" sz="1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𝜸</m:t>
                        </m:r>
                      </m:oMath>
                    </a14:m>
                    <a:r>
                      <a:rPr lang="zh-CN" altLang="zh-CN" sz="1600" dirty="0">
                        <a:solidFill>
                          <a:schemeClr val="tx1"/>
                        </a:solidFill>
                        <a:latin typeface="+mn-ea"/>
                        <a:cs typeface="Times New Roman" panose="02020603050405020304" pitchFamily="18" charset="0"/>
                      </a:rPr>
                      <a:t>：所以</a:t>
                    </a:r>
                    <a:r>
                      <a:rPr lang="zh-CN" altLang="zh-CN" sz="1600" dirty="0" smtClean="0">
                        <a:solidFill>
                          <a:schemeClr val="tx1"/>
                        </a:solidFill>
                        <a:latin typeface="+mn-ea"/>
                        <a:cs typeface="Times New Roman" panose="02020603050405020304" pitchFamily="18" charset="0"/>
                      </a:rPr>
                      <a:t>苏格拉底</a:t>
                    </a:r>
                    <a:r>
                      <a:rPr lang="zh-CN" altLang="en-US" sz="1600" dirty="0" smtClean="0">
                        <a:solidFill>
                          <a:schemeClr val="tx1"/>
                        </a:solidFill>
                        <a:latin typeface="+mn-ea"/>
                        <a:cs typeface="Times New Roman" panose="02020603050405020304" pitchFamily="18" charset="0"/>
                      </a:rPr>
                      <a:t>会</a:t>
                    </a:r>
                    <a:r>
                      <a:rPr lang="zh-CN" altLang="zh-CN" sz="1600" dirty="0" smtClean="0">
                        <a:solidFill>
                          <a:schemeClr val="tx1"/>
                        </a:solidFill>
                        <a:latin typeface="+mn-ea"/>
                        <a:cs typeface="Times New Roman" panose="02020603050405020304" pitchFamily="18" charset="0"/>
                      </a:rPr>
                      <a:t>死</a:t>
                    </a:r>
                    <a:endParaRPr lang="zh-CN" altLang="zh-CN" sz="1600" dirty="0">
                      <a:solidFill>
                        <a:schemeClr val="tx1"/>
                      </a:solidFill>
                      <a:latin typeface="+mn-ea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6" name="矩形: 圆角 6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84925" y="4071416"/>
                    <a:ext cx="2002899" cy="1013767"/>
                  </a:xfrm>
                  <a:prstGeom prst="roundRect">
                    <a:avLst>
                      <a:gd name="adj" fmla="val 0"/>
                    </a:avLst>
                  </a:prstGeom>
                  <a:blipFill>
                    <a:blip r:embed="rId2"/>
                    <a:stretch>
                      <a:fillRect l="-2727" t="-2976" r="-5758" b="-10714"/>
                    </a:stretch>
                  </a:blipFill>
                  <a:ln>
                    <a:solidFill>
                      <a:srgbClr val="FF0000"/>
                    </a:solidFill>
                    <a:prstDash val="sysDash"/>
                  </a:ln>
                  <a:effectLst/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C0BE4FC0-9D4B-49F5-A88C-382F623F0A92}"/>
                  </a:ext>
                </a:extLst>
              </p:cNvPr>
              <p:cNvSpPr/>
              <p:nvPr/>
            </p:nvSpPr>
            <p:spPr>
              <a:xfrm>
                <a:off x="1269281" y="5194754"/>
                <a:ext cx="1447512" cy="246221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r>
                  <a:rPr lang="zh-CN" altLang="zh-CN" sz="1600" dirty="0">
                    <a:solidFill>
                      <a:srgbClr val="0000FF"/>
                    </a:solidFill>
                  </a:rPr>
                  <a:t>苏格拉底三段论</a:t>
                </a:r>
                <a:endParaRPr lang="zh-CN" altLang="en-US" sz="1600" dirty="0">
                  <a:solidFill>
                    <a:srgbClr val="0000FF"/>
                  </a:solidFill>
                </a:endParaRPr>
              </a:p>
            </p:txBody>
          </p:sp>
        </p:grpSp>
        <p:grpSp>
          <p:nvGrpSpPr>
            <p:cNvPr id="4" name="组合 3"/>
            <p:cNvGrpSpPr/>
            <p:nvPr/>
          </p:nvGrpSpPr>
          <p:grpSpPr>
            <a:xfrm>
              <a:off x="3131839" y="4071416"/>
              <a:ext cx="5472608" cy="2080923"/>
              <a:chOff x="3131839" y="4071416"/>
              <a:chExt cx="5472608" cy="208092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" name="矩形 7">
                    <a:extLst>
                      <a:ext uri="{FF2B5EF4-FFF2-40B4-BE49-F238E27FC236}">
                        <a16:creationId xmlns:a16="http://schemas.microsoft.com/office/drawing/2014/main" id="{A3E30BE4-A6DD-410B-BBAE-3DCE73AB85ED}"/>
                      </a:ext>
                    </a:extLst>
                  </p:cNvPr>
                  <p:cNvSpPr/>
                  <p:nvPr/>
                </p:nvSpPr>
                <p:spPr>
                  <a:xfrm>
                    <a:off x="3131839" y="4071416"/>
                    <a:ext cx="5472608" cy="1769715"/>
                  </a:xfrm>
                  <a:prstGeom prst="rect">
                    <a:avLst/>
                  </a:prstGeom>
                  <a:ln>
                    <a:solidFill>
                      <a:srgbClr val="FF0000"/>
                    </a:solidFill>
                    <a:prstDash val="sysDash"/>
                  </a:ln>
                </p:spPr>
                <p:txBody>
                  <a:bodyPr wrap="square" lIns="0" tIns="0" rIns="0" bIns="0">
                    <a:spAutoFit/>
                  </a:bodyPr>
                  <a:lstStyle/>
                  <a:p>
                    <a:pPr marL="180975" indent="-180975" algn="just">
                      <a:lnSpc>
                        <a:spcPts val="2200"/>
                      </a:lnSpc>
                      <a:spcAft>
                        <a:spcPts val="600"/>
                      </a:spcAft>
                      <a:buClr>
                        <a:srgbClr val="FF0000"/>
                      </a:buClr>
                      <a:buSzPct val="80000"/>
                      <a:buFont typeface="Wingdings" panose="05000000000000000000" pitchFamily="2" charset="2"/>
                      <a:buChar char="Ø"/>
                    </a:pPr>
                    <a:r>
                      <a:rPr lang="zh-CN" altLang="en-US" sz="1600" dirty="0" smtClean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ea typeface="楷体_GB2312"/>
                        <a:cs typeface="Times New Roman" panose="02020603050405020304" pitchFamily="18" charset="0"/>
                      </a:rPr>
                      <a:t>三段论</a:t>
                    </a:r>
                    <a:r>
                      <a:rPr lang="zh-CN" altLang="en-US" sz="1600" dirty="0" smtClean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楷体_GB2312"/>
                        <a:cs typeface="Times New Roman" panose="02020603050405020304" pitchFamily="18" charset="0"/>
                      </a:rPr>
                      <a:t>虽</a:t>
                    </a:r>
                    <a:r>
                      <a:rPr lang="zh-CN" altLang="zh-CN" sz="1600" dirty="0" smtClean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楷体_GB2312"/>
                        <a:cs typeface="Times New Roman" panose="02020603050405020304" pitchFamily="18" charset="0"/>
                      </a:rPr>
                      <a:t>正确，</a:t>
                    </a:r>
                    <a:r>
                      <a:rPr lang="zh-CN" altLang="zh-CN" sz="16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楷体_GB2312"/>
                        <a:cs typeface="Times New Roman" panose="02020603050405020304" pitchFamily="18" charset="0"/>
                      </a:rPr>
                      <a:t>但</a:t>
                    </a:r>
                    <a:r>
                      <a:rPr lang="zh-CN" altLang="zh-CN" sz="1600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ea typeface="楷体_GB2312"/>
                        <a:cs typeface="Times New Roman" panose="02020603050405020304" pitchFamily="18" charset="0"/>
                      </a:rPr>
                      <a:t>无法</a:t>
                    </a:r>
                    <a:r>
                      <a:rPr lang="zh-CN" altLang="zh-CN" sz="16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楷体_GB2312"/>
                        <a:cs typeface="Times New Roman" panose="02020603050405020304" pitchFamily="18" charset="0"/>
                      </a:rPr>
                      <a:t>通过</a:t>
                    </a:r>
                    <a:r>
                      <a:rPr lang="zh-CN" altLang="zh-CN" sz="1600" dirty="0" smtClean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楷体_GB2312"/>
                        <a:cs typeface="Times New Roman" panose="02020603050405020304" pitchFamily="18" charset="0"/>
                      </a:rPr>
                      <a:t>命题逻辑推理判断</a:t>
                    </a:r>
                    <a:r>
                      <a:rPr lang="zh-CN" altLang="en-US" sz="1600" dirty="0" smtClean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楷体_GB2312"/>
                        <a:cs typeface="Times New Roman" panose="02020603050405020304" pitchFamily="18" charset="0"/>
                      </a:rPr>
                      <a:t>：</a:t>
                    </a:r>
                    <a14:m>
                      <m:oMath xmlns:m="http://schemas.openxmlformats.org/officeDocument/2006/math">
                        <m:r>
                          <a:rPr lang="en-US" altLang="zh-CN" sz="16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楷体_GB2312"/>
                            <a:cs typeface="Times New Roman" panose="02020603050405020304" pitchFamily="18" charset="0"/>
                          </a:rPr>
                          <m:t>𝜶</m:t>
                        </m:r>
                        <m:r>
                          <a:rPr lang="en-US" altLang="zh-CN" sz="16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楷体_GB2312"/>
                            <a:cs typeface="Times New Roman" panose="02020603050405020304" pitchFamily="18" charset="0"/>
                          </a:rPr>
                          <m:t>∧</m:t>
                        </m:r>
                        <m:r>
                          <a:rPr lang="en-US" altLang="zh-CN" sz="16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楷体_GB2312"/>
                            <a:cs typeface="Times New Roman" panose="02020603050405020304" pitchFamily="18" charset="0"/>
                          </a:rPr>
                          <m:t>𝜷</m:t>
                        </m:r>
                        <m:r>
                          <a:rPr lang="en-US" altLang="zh-CN" sz="16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楷体_GB2312"/>
                            <a:cs typeface="Times New Roman" panose="02020603050405020304" pitchFamily="18" charset="0"/>
                          </a:rPr>
                          <m:t>→</m:t>
                        </m:r>
                        <m:r>
                          <a:rPr lang="en-US" altLang="zh-CN" sz="16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楷体_GB2312"/>
                            <a:cs typeface="Times New Roman" panose="02020603050405020304" pitchFamily="18" charset="0"/>
                          </a:rPr>
                          <m:t>𝜸</m:t>
                        </m:r>
                      </m:oMath>
                    </a14:m>
                    <a:endParaRPr lang="en-US" altLang="zh-CN" sz="1600" dirty="0" smtClean="0">
                      <a:solidFill>
                        <a:srgbClr val="000000"/>
                      </a:solidFill>
                      <a:latin typeface="Times New Roman" panose="02020603050405020304" pitchFamily="18" charset="0"/>
                      <a:ea typeface="楷体_GB2312"/>
                      <a:cs typeface="Times New Roman" panose="02020603050405020304" pitchFamily="18" charset="0"/>
                    </a:endParaRPr>
                  </a:p>
                  <a:p>
                    <a:pPr marL="180975" indent="-180975" algn="just">
                      <a:lnSpc>
                        <a:spcPts val="2200"/>
                      </a:lnSpc>
                      <a:spcAft>
                        <a:spcPts val="0"/>
                      </a:spcAft>
                      <a:buClr>
                        <a:srgbClr val="FF0000"/>
                      </a:buClr>
                      <a:buSzPct val="80000"/>
                      <a:buFont typeface="Wingdings" panose="05000000000000000000" pitchFamily="2" charset="2"/>
                      <a:buChar char="Ø"/>
                    </a:pPr>
                    <a:r>
                      <a:rPr lang="zh-CN" altLang="zh-CN" sz="1600" dirty="0" smtClean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ea typeface="楷体_GB2312"/>
                        <a:cs typeface="Times New Roman" panose="02020603050405020304" pitchFamily="18" charset="0"/>
                      </a:rPr>
                      <a:t>原因</a:t>
                    </a:r>
                    <a:r>
                      <a:rPr lang="zh-CN" altLang="en-US" sz="1600" dirty="0" smtClean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楷体_GB2312"/>
                        <a:cs typeface="Times New Roman" panose="02020603050405020304" pitchFamily="18" charset="0"/>
                      </a:rPr>
                      <a:t>：</a:t>
                    </a:r>
                    <a:r>
                      <a:rPr lang="zh-CN" altLang="zh-CN" sz="1600" dirty="0" smtClean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楷体_GB2312"/>
                        <a:cs typeface="Times New Roman" panose="02020603050405020304" pitchFamily="18" charset="0"/>
                      </a:rPr>
                      <a:t>原子</a:t>
                    </a:r>
                    <a:r>
                      <a:rPr lang="zh-CN" altLang="zh-CN" sz="16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楷体_GB2312"/>
                        <a:cs typeface="Times New Roman" panose="02020603050405020304" pitchFamily="18" charset="0"/>
                      </a:rPr>
                      <a:t>命题蕴涵了</a:t>
                    </a:r>
                    <a:r>
                      <a:rPr lang="zh-CN" altLang="zh-CN" sz="1600" dirty="0" smtClean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ea typeface="楷体_GB2312"/>
                        <a:cs typeface="Times New Roman" panose="02020603050405020304" pitchFamily="18" charset="0"/>
                      </a:rPr>
                      <a:t>个体</a:t>
                    </a:r>
                    <a:r>
                      <a:rPr lang="en-US" altLang="zh-CN" sz="1600" dirty="0" smtClean="0">
                        <a:solidFill>
                          <a:srgbClr val="000000"/>
                        </a:solidFill>
                        <a:latin typeface="+mn-ea"/>
                        <a:ea typeface="+mn-ea"/>
                        <a:cs typeface="Times New Roman" panose="02020603050405020304" pitchFamily="18" charset="0"/>
                      </a:rPr>
                      <a:t>(</a:t>
                    </a:r>
                    <a:r>
                      <a:rPr lang="zh-CN" altLang="zh-CN" sz="1600" dirty="0" smtClean="0">
                        <a:solidFill>
                          <a:srgbClr val="000000"/>
                        </a:solidFill>
                        <a:latin typeface="+mn-ea"/>
                        <a:ea typeface="+mn-ea"/>
                        <a:cs typeface="Times New Roman" panose="02020603050405020304" pitchFamily="18" charset="0"/>
                      </a:rPr>
                      <a:t>苏格拉底</a:t>
                    </a:r>
                    <a:r>
                      <a:rPr lang="en-US" altLang="zh-CN" sz="1600" dirty="0" smtClean="0">
                        <a:solidFill>
                          <a:srgbClr val="000000"/>
                        </a:solidFill>
                        <a:latin typeface="+mn-ea"/>
                        <a:ea typeface="+mn-ea"/>
                        <a:cs typeface="Times New Roman" panose="02020603050405020304" pitchFamily="18" charset="0"/>
                      </a:rPr>
                      <a:t>)</a:t>
                    </a:r>
                    <a:r>
                      <a:rPr lang="zh-CN" altLang="zh-CN" sz="1600" dirty="0" smtClean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楷体_GB2312"/>
                        <a:cs typeface="Times New Roman" panose="02020603050405020304" pitchFamily="18" charset="0"/>
                      </a:rPr>
                      <a:t>、</a:t>
                    </a:r>
                    <a:r>
                      <a:rPr lang="zh-CN" altLang="zh-CN" sz="1600" dirty="0" smtClean="0">
                        <a:solidFill>
                          <a:srgbClr val="FF0000"/>
                        </a:solidFill>
                        <a:latin typeface="+mn-ea"/>
                        <a:ea typeface="+mn-ea"/>
                        <a:cs typeface="Times New Roman" panose="02020603050405020304" pitchFamily="18" charset="0"/>
                      </a:rPr>
                      <a:t>群体</a:t>
                    </a:r>
                    <a:r>
                      <a:rPr lang="en-US" altLang="zh-CN" sz="1600" dirty="0" smtClean="0">
                        <a:solidFill>
                          <a:srgbClr val="000000"/>
                        </a:solidFill>
                        <a:latin typeface="+mn-ea"/>
                        <a:ea typeface="+mn-ea"/>
                        <a:cs typeface="Times New Roman" panose="02020603050405020304" pitchFamily="18" charset="0"/>
                      </a:rPr>
                      <a:t>(</a:t>
                    </a:r>
                    <a:r>
                      <a:rPr lang="zh-CN" altLang="zh-CN" sz="1600" dirty="0" smtClean="0">
                        <a:solidFill>
                          <a:srgbClr val="000000"/>
                        </a:solidFill>
                        <a:latin typeface="+mn-ea"/>
                        <a:ea typeface="+mn-ea"/>
                        <a:cs typeface="Times New Roman" panose="02020603050405020304" pitchFamily="18" charset="0"/>
                      </a:rPr>
                      <a:t>所有人</a:t>
                    </a:r>
                    <a:r>
                      <a:rPr lang="en-US" altLang="zh-CN" sz="1600" dirty="0" smtClean="0">
                        <a:solidFill>
                          <a:srgbClr val="000000"/>
                        </a:solidFill>
                        <a:latin typeface="+mn-ea"/>
                        <a:ea typeface="+mn-ea"/>
                        <a:cs typeface="Times New Roman" panose="02020603050405020304" pitchFamily="18" charset="0"/>
                      </a:rPr>
                      <a:t>)</a:t>
                    </a:r>
                    <a:r>
                      <a:rPr lang="zh-CN" altLang="zh-CN" sz="1600" dirty="0" smtClean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楷体_GB2312"/>
                        <a:cs typeface="Times New Roman" panose="02020603050405020304" pitchFamily="18" charset="0"/>
                      </a:rPr>
                      <a:t>和</a:t>
                    </a:r>
                    <a:endParaRPr lang="en-US" altLang="zh-CN" sz="1600" dirty="0" smtClean="0">
                      <a:solidFill>
                        <a:srgbClr val="000000"/>
                      </a:solidFill>
                      <a:latin typeface="Times New Roman" panose="02020603050405020304" pitchFamily="18" charset="0"/>
                      <a:ea typeface="楷体_GB2312"/>
                      <a:cs typeface="Times New Roman" panose="02020603050405020304" pitchFamily="18" charset="0"/>
                    </a:endParaRPr>
                  </a:p>
                  <a:p>
                    <a:pPr algn="just">
                      <a:lnSpc>
                        <a:spcPts val="2200"/>
                      </a:lnSpc>
                      <a:spcAft>
                        <a:spcPts val="0"/>
                      </a:spcAft>
                      <a:buClr>
                        <a:srgbClr val="FF0000"/>
                      </a:buClr>
                      <a:buSzPct val="80000"/>
                    </a:pPr>
                    <a:r>
                      <a:rPr lang="en-US" altLang="zh-CN" sz="16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楷体_GB2312"/>
                        <a:cs typeface="Times New Roman" panose="02020603050405020304" pitchFamily="18" charset="0"/>
                      </a:rPr>
                      <a:t> </a:t>
                    </a:r>
                    <a:r>
                      <a:rPr lang="en-US" altLang="zh-CN" sz="1600" dirty="0" smtClean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楷体_GB2312"/>
                        <a:cs typeface="Times New Roman" panose="02020603050405020304" pitchFamily="18" charset="0"/>
                      </a:rPr>
                      <a:t>            </a:t>
                    </a:r>
                    <a:r>
                      <a:rPr lang="en-US" altLang="zh-CN" sz="1400" dirty="0" smtClean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楷体_GB2312"/>
                        <a:cs typeface="Times New Roman" panose="02020603050405020304" pitchFamily="18" charset="0"/>
                      </a:rPr>
                      <a:t>   </a:t>
                    </a:r>
                    <a:r>
                      <a:rPr lang="zh-CN" altLang="zh-CN" sz="1600" dirty="0" smtClean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ea typeface="楷体_GB2312"/>
                        <a:cs typeface="Times New Roman" panose="02020603050405020304" pitchFamily="18" charset="0"/>
                      </a:rPr>
                      <a:t>关系</a:t>
                    </a:r>
                    <a:r>
                      <a:rPr lang="en-US" altLang="zh-CN" sz="1600" dirty="0" smtClean="0">
                        <a:solidFill>
                          <a:srgbClr val="000000"/>
                        </a:solidFill>
                        <a:latin typeface="+mn-ea"/>
                        <a:ea typeface="+mn-ea"/>
                        <a:cs typeface="Times New Roman" panose="02020603050405020304" pitchFamily="18" charset="0"/>
                      </a:rPr>
                      <a:t>(</a:t>
                    </a:r>
                    <a:r>
                      <a:rPr lang="zh-CN" altLang="zh-CN" sz="1600" dirty="0" smtClean="0">
                        <a:solidFill>
                          <a:srgbClr val="000000"/>
                        </a:solidFill>
                        <a:latin typeface="+mn-ea"/>
                        <a:ea typeface="+mn-ea"/>
                        <a:cs typeface="Times New Roman" panose="02020603050405020304" pitchFamily="18" charset="0"/>
                      </a:rPr>
                      <a:t>都</a:t>
                    </a:r>
                    <a:r>
                      <a:rPr lang="zh-CN" altLang="en-US" sz="1600" dirty="0" smtClean="0">
                        <a:solidFill>
                          <a:srgbClr val="000000"/>
                        </a:solidFill>
                        <a:latin typeface="+mn-ea"/>
                        <a:ea typeface="+mn-ea"/>
                        <a:cs typeface="Times New Roman" panose="02020603050405020304" pitchFamily="18" charset="0"/>
                      </a:rPr>
                      <a:t>会</a:t>
                    </a:r>
                    <a:r>
                      <a:rPr lang="zh-CN" altLang="zh-CN" sz="1600" dirty="0" smtClean="0">
                        <a:solidFill>
                          <a:srgbClr val="000000"/>
                        </a:solidFill>
                        <a:latin typeface="+mn-ea"/>
                        <a:ea typeface="+mn-ea"/>
                        <a:cs typeface="Times New Roman" panose="02020603050405020304" pitchFamily="18" charset="0"/>
                      </a:rPr>
                      <a:t>死</a:t>
                    </a:r>
                    <a:r>
                      <a:rPr lang="en-US" altLang="zh-CN" sz="1600" dirty="0" smtClean="0">
                        <a:solidFill>
                          <a:srgbClr val="000000"/>
                        </a:solidFill>
                        <a:latin typeface="+mn-ea"/>
                        <a:ea typeface="+mn-ea"/>
                        <a:cs typeface="Times New Roman" panose="02020603050405020304" pitchFamily="18" charset="0"/>
                      </a:rPr>
                      <a:t>)</a:t>
                    </a:r>
                    <a:r>
                      <a:rPr lang="en-US" altLang="zh-CN" sz="1600" dirty="0" smtClean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rPr>
                      <a:t>…</a:t>
                    </a:r>
                    <a:r>
                      <a:rPr lang="zh-CN" altLang="zh-CN" sz="1600" dirty="0" smtClean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楷体_GB2312"/>
                        <a:cs typeface="Times New Roman" panose="02020603050405020304" pitchFamily="18" charset="0"/>
                      </a:rPr>
                      <a:t>内在</a:t>
                    </a:r>
                    <a:r>
                      <a:rPr lang="zh-CN" altLang="zh-CN" sz="16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楷体_GB2312"/>
                        <a:cs typeface="Times New Roman" panose="02020603050405020304" pitchFamily="18" charset="0"/>
                      </a:rPr>
                      <a:t>丰富语义</a:t>
                    </a:r>
                    <a:r>
                      <a:rPr lang="zh-CN" altLang="zh-CN" sz="1600" dirty="0" smtClean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楷体_GB2312"/>
                        <a:cs typeface="Times New Roman" panose="02020603050405020304" pitchFamily="18" charset="0"/>
                      </a:rPr>
                      <a:t>，</a:t>
                    </a:r>
                    <a:r>
                      <a:rPr lang="zh-CN" altLang="en-US" sz="1600" dirty="0" smtClean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楷体_GB2312"/>
                        <a:cs typeface="Times New Roman" panose="02020603050405020304" pitchFamily="18" charset="0"/>
                      </a:rPr>
                      <a:t>而</a:t>
                    </a:r>
                    <a:r>
                      <a:rPr lang="zh-CN" altLang="zh-CN" sz="1600" dirty="0" smtClean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楷体_GB2312"/>
                        <a:cs typeface="Times New Roman" panose="02020603050405020304" pitchFamily="18" charset="0"/>
                      </a:rPr>
                      <a:t>命题逻辑</a:t>
                    </a:r>
                    <a:r>
                      <a:rPr lang="zh-CN" altLang="zh-CN" sz="1600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ea typeface="楷体_GB2312"/>
                        <a:cs typeface="Times New Roman" panose="02020603050405020304" pitchFamily="18" charset="0"/>
                      </a:rPr>
                      <a:t>无法</a:t>
                    </a:r>
                    <a:r>
                      <a:rPr lang="zh-CN" altLang="zh-CN" sz="1600" dirty="0" smtClean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楷体_GB2312"/>
                        <a:cs typeface="Times New Roman" panose="02020603050405020304" pitchFamily="18" charset="0"/>
                      </a:rPr>
                      <a:t>表</a:t>
                    </a:r>
                    <a:endParaRPr lang="en-US" altLang="zh-CN" sz="1600" dirty="0" smtClean="0">
                      <a:solidFill>
                        <a:srgbClr val="000000"/>
                      </a:solidFill>
                      <a:latin typeface="Times New Roman" panose="02020603050405020304" pitchFamily="18" charset="0"/>
                      <a:ea typeface="楷体_GB2312"/>
                      <a:cs typeface="Times New Roman" panose="02020603050405020304" pitchFamily="18" charset="0"/>
                    </a:endParaRPr>
                  </a:p>
                  <a:p>
                    <a:pPr algn="just">
                      <a:lnSpc>
                        <a:spcPts val="2200"/>
                      </a:lnSpc>
                      <a:spcAft>
                        <a:spcPts val="0"/>
                      </a:spcAft>
                      <a:buClr>
                        <a:srgbClr val="FF0000"/>
                      </a:buClr>
                      <a:buSzPct val="80000"/>
                    </a:pPr>
                    <a:r>
                      <a:rPr lang="en-US" altLang="zh-CN" sz="16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楷体_GB2312"/>
                        <a:cs typeface="Times New Roman" panose="02020603050405020304" pitchFamily="18" charset="0"/>
                      </a:rPr>
                      <a:t> </a:t>
                    </a:r>
                    <a:r>
                      <a:rPr lang="en-US" altLang="zh-CN" sz="1600" dirty="0" smtClean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楷体_GB2312"/>
                        <a:cs typeface="Times New Roman" panose="02020603050405020304" pitchFamily="18" charset="0"/>
                      </a:rPr>
                      <a:t>               </a:t>
                    </a:r>
                    <a:r>
                      <a:rPr lang="zh-CN" altLang="zh-CN" sz="1600" dirty="0" smtClean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楷体_GB2312"/>
                        <a:cs typeface="Times New Roman" panose="02020603050405020304" pitchFamily="18" charset="0"/>
                      </a:rPr>
                      <a:t>现这种</a:t>
                    </a:r>
                    <a:r>
                      <a:rPr lang="zh-CN" altLang="zh-CN" sz="16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楷体_GB2312"/>
                        <a:cs typeface="Times New Roman" panose="02020603050405020304" pitchFamily="18" charset="0"/>
                      </a:rPr>
                      <a:t>内在丰富语义</a:t>
                    </a:r>
                    <a:r>
                      <a:rPr lang="zh-CN" altLang="zh-CN" sz="1600" dirty="0" smtClean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楷体_GB2312"/>
                        <a:cs typeface="Times New Roman" panose="02020603050405020304" pitchFamily="18" charset="0"/>
                      </a:rPr>
                      <a:t>。</a:t>
                    </a:r>
                    <a:endParaRPr lang="en-US" altLang="zh-CN" sz="1600" dirty="0" smtClean="0">
                      <a:solidFill>
                        <a:srgbClr val="000000"/>
                      </a:solidFill>
                      <a:latin typeface="Times New Roman" panose="02020603050405020304" pitchFamily="18" charset="0"/>
                      <a:ea typeface="楷体_GB2312"/>
                      <a:cs typeface="Times New Roman" panose="02020603050405020304" pitchFamily="18" charset="0"/>
                    </a:endParaRPr>
                  </a:p>
                  <a:p>
                    <a:pPr marL="180975" indent="-180975" algn="just">
                      <a:lnSpc>
                        <a:spcPts val="2200"/>
                      </a:lnSpc>
                      <a:spcAft>
                        <a:spcPts val="0"/>
                      </a:spcAft>
                      <a:buClr>
                        <a:srgbClr val="FF0000"/>
                      </a:buClr>
                      <a:buSzPct val="80000"/>
                      <a:buFont typeface="Wingdings" panose="05000000000000000000" pitchFamily="2" charset="2"/>
                      <a:buChar char="Ø"/>
                    </a:pPr>
                    <a:r>
                      <a:rPr lang="zh-CN" altLang="zh-CN" sz="1600" dirty="0" smtClean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楷体_GB2312"/>
                        <a:cs typeface="Times New Roman" panose="02020603050405020304" pitchFamily="18" charset="0"/>
                      </a:rPr>
                      <a:t>因此</a:t>
                    </a:r>
                    <a:r>
                      <a:rPr lang="zh-CN" altLang="zh-CN" sz="16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楷体_GB2312"/>
                        <a:cs typeface="Times New Roman" panose="02020603050405020304" pitchFamily="18" charset="0"/>
                      </a:rPr>
                      <a:t>，需要引入</a:t>
                    </a:r>
                    <a:r>
                      <a:rPr lang="zh-CN" altLang="zh-CN" sz="1600" dirty="0" smtClean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ea typeface="楷体_GB2312"/>
                        <a:cs typeface="Times New Roman" panose="02020603050405020304" pitchFamily="18" charset="0"/>
                      </a:rPr>
                      <a:t>更强的</a:t>
                    </a:r>
                    <a:r>
                      <a:rPr lang="zh-CN" altLang="zh-CN" sz="16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楷体_GB2312"/>
                        <a:cs typeface="Times New Roman" panose="02020603050405020304" pitchFamily="18" charset="0"/>
                      </a:rPr>
                      <a:t>逻辑表示方法，</a:t>
                    </a:r>
                    <a:r>
                      <a:rPr lang="zh-CN" altLang="zh-CN" sz="160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ea typeface="楷体_GB2312"/>
                        <a:cs typeface="Times New Roman" panose="02020603050405020304" pitchFamily="18" charset="0"/>
                      </a:rPr>
                      <a:t>分离</a:t>
                    </a:r>
                    <a:r>
                      <a:rPr lang="zh-CN" altLang="zh-CN" sz="16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楷体_GB2312"/>
                        <a:cs typeface="Times New Roman" panose="02020603050405020304" pitchFamily="18" charset="0"/>
                      </a:rPr>
                      <a:t>其</a:t>
                    </a:r>
                    <a:r>
                      <a:rPr lang="zh-CN" altLang="zh-CN" sz="1600" dirty="0" smtClean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ea typeface="楷体_GB2312"/>
                        <a:cs typeface="Times New Roman" panose="02020603050405020304" pitchFamily="18" charset="0"/>
                      </a:rPr>
                      <a:t>主语</a:t>
                    </a:r>
                    <a:r>
                      <a:rPr lang="en-US" altLang="zh-CN" sz="1600" dirty="0" smtClean="0">
                        <a:solidFill>
                          <a:srgbClr val="000000"/>
                        </a:solidFill>
                        <a:latin typeface="+mn-ea"/>
                        <a:ea typeface="+mn-ea"/>
                        <a:cs typeface="Times New Roman" panose="02020603050405020304" pitchFamily="18" charset="0"/>
                      </a:rPr>
                      <a:t>(</a:t>
                    </a:r>
                    <a:r>
                      <a:rPr lang="zh-CN" altLang="zh-CN" sz="1600" dirty="0" smtClean="0">
                        <a:solidFill>
                          <a:srgbClr val="000000"/>
                        </a:solidFill>
                        <a:latin typeface="+mn-ea"/>
                        <a:ea typeface="+mn-ea"/>
                        <a:cs typeface="Times New Roman" panose="02020603050405020304" pitchFamily="18" charset="0"/>
                      </a:rPr>
                      <a:t>个体</a:t>
                    </a:r>
                    <a:r>
                      <a:rPr lang="zh-CN" altLang="zh-CN" sz="1600" dirty="0">
                        <a:solidFill>
                          <a:srgbClr val="000000"/>
                        </a:solidFill>
                        <a:latin typeface="+mn-ea"/>
                        <a:ea typeface="+mn-ea"/>
                        <a:cs typeface="Times New Roman" panose="02020603050405020304" pitchFamily="18" charset="0"/>
                      </a:rPr>
                      <a:t>或</a:t>
                    </a:r>
                    <a:r>
                      <a:rPr lang="zh-CN" altLang="zh-CN" sz="1600" dirty="0" smtClean="0">
                        <a:solidFill>
                          <a:srgbClr val="000000"/>
                        </a:solidFill>
                        <a:latin typeface="+mn-ea"/>
                        <a:ea typeface="+mn-ea"/>
                        <a:cs typeface="Times New Roman" panose="02020603050405020304" pitchFamily="18" charset="0"/>
                      </a:rPr>
                      <a:t>群体</a:t>
                    </a:r>
                    <a:r>
                      <a:rPr lang="en-US" altLang="zh-CN" sz="1600" dirty="0" smtClean="0">
                        <a:solidFill>
                          <a:srgbClr val="000000"/>
                        </a:solidFill>
                        <a:latin typeface="+mn-ea"/>
                        <a:ea typeface="+mn-ea"/>
                        <a:cs typeface="Times New Roman" panose="02020603050405020304" pitchFamily="18" charset="0"/>
                      </a:rPr>
                      <a:t>)</a:t>
                    </a:r>
                    <a:r>
                      <a:rPr lang="zh-CN" altLang="zh-CN" sz="1600" dirty="0" smtClean="0">
                        <a:solidFill>
                          <a:srgbClr val="000000"/>
                        </a:solidFill>
                        <a:latin typeface="+mn-ea"/>
                        <a:ea typeface="+mn-ea"/>
                        <a:cs typeface="Times New Roman" panose="02020603050405020304" pitchFamily="18" charset="0"/>
                      </a:rPr>
                      <a:t>和</a:t>
                    </a:r>
                    <a:r>
                      <a:rPr lang="zh-CN" altLang="zh-CN" sz="1600" dirty="0" smtClean="0">
                        <a:solidFill>
                          <a:srgbClr val="0000FF"/>
                        </a:solidFill>
                        <a:latin typeface="+mn-ea"/>
                        <a:ea typeface="+mn-ea"/>
                        <a:cs typeface="Times New Roman" panose="02020603050405020304" pitchFamily="18" charset="0"/>
                      </a:rPr>
                      <a:t>谓语</a:t>
                    </a:r>
                    <a:r>
                      <a:rPr lang="en-US" altLang="zh-CN" sz="1600" dirty="0" smtClean="0">
                        <a:solidFill>
                          <a:srgbClr val="000000"/>
                        </a:solidFill>
                        <a:latin typeface="+mn-ea"/>
                        <a:ea typeface="+mn-ea"/>
                        <a:cs typeface="Times New Roman" panose="02020603050405020304" pitchFamily="18" charset="0"/>
                      </a:rPr>
                      <a:t>(</a:t>
                    </a:r>
                    <a:r>
                      <a:rPr lang="zh-CN" altLang="zh-CN" sz="1600" dirty="0" smtClean="0">
                        <a:solidFill>
                          <a:srgbClr val="000000"/>
                        </a:solidFill>
                        <a:latin typeface="+mn-ea"/>
                        <a:ea typeface="+mn-ea"/>
                        <a:cs typeface="Times New Roman" panose="02020603050405020304" pitchFamily="18" charset="0"/>
                      </a:rPr>
                      <a:t>关系</a:t>
                    </a:r>
                    <a:r>
                      <a:rPr lang="en-US" altLang="zh-CN" sz="1600" dirty="0" smtClean="0">
                        <a:solidFill>
                          <a:srgbClr val="000000"/>
                        </a:solidFill>
                        <a:latin typeface="+mn-ea"/>
                        <a:ea typeface="+mn-ea"/>
                        <a:cs typeface="Times New Roman" panose="02020603050405020304" pitchFamily="18" charset="0"/>
                      </a:rPr>
                      <a:t>)</a:t>
                    </a:r>
                    <a:r>
                      <a:rPr lang="zh-CN" altLang="zh-CN" sz="1600" dirty="0" smtClean="0">
                        <a:solidFill>
                          <a:srgbClr val="000000"/>
                        </a:solidFill>
                        <a:latin typeface="+mn-ea"/>
                        <a:ea typeface="+mn-ea"/>
                        <a:cs typeface="Times New Roman" panose="02020603050405020304" pitchFamily="18" charset="0"/>
                      </a:rPr>
                      <a:t>，</a:t>
                    </a:r>
                    <a:r>
                      <a:rPr lang="zh-CN" altLang="en-US" sz="1600" dirty="0">
                        <a:solidFill>
                          <a:srgbClr val="000000"/>
                        </a:solidFill>
                        <a:latin typeface="+mn-ea"/>
                        <a:ea typeface="+mn-ea"/>
                        <a:cs typeface="Times New Roman" panose="02020603050405020304" pitchFamily="18" charset="0"/>
                      </a:rPr>
                      <a:t>即</a:t>
                    </a:r>
                    <a:r>
                      <a:rPr lang="zh-CN" altLang="zh-CN" sz="1600" dirty="0" smtClean="0">
                        <a:solidFill>
                          <a:srgbClr val="FF0000"/>
                        </a:solidFill>
                        <a:latin typeface="+mn-ea"/>
                        <a:ea typeface="+mn-ea"/>
                        <a:cs typeface="Times New Roman" panose="02020603050405020304" pitchFamily="18" charset="0"/>
                      </a:rPr>
                      <a:t>谓词逻辑</a:t>
                    </a:r>
                    <a:r>
                      <a:rPr lang="zh-CN" altLang="zh-CN" sz="1600" dirty="0" smtClean="0">
                        <a:solidFill>
                          <a:srgbClr val="000000"/>
                        </a:solidFill>
                        <a:latin typeface="+mn-ea"/>
                        <a:ea typeface="+mn-ea"/>
                        <a:cs typeface="Times New Roman" panose="02020603050405020304" pitchFamily="18" charset="0"/>
                      </a:rPr>
                      <a:t>。</a:t>
                    </a:r>
                    <a:endParaRPr lang="en-US" altLang="zh-CN" sz="1600" dirty="0">
                      <a:solidFill>
                        <a:srgbClr val="000000"/>
                      </a:solidFill>
                      <a:latin typeface="+mn-ea"/>
                      <a:ea typeface="+mn-ea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8" name="矩形 7">
                    <a:extLst>
                      <a:ext uri="{FF2B5EF4-FFF2-40B4-BE49-F238E27FC236}">
                        <a16:creationId xmlns:a16="http://schemas.microsoft.com/office/drawing/2014/main" id="{A3E30BE4-A6DD-410B-BBAE-3DCE73AB85E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31839" y="4071416"/>
                    <a:ext cx="5472608" cy="1769715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1669" t="-3425" r="-2225" b="-3767"/>
                    </a:stretch>
                  </a:blipFill>
                  <a:ln>
                    <a:solidFill>
                      <a:srgbClr val="FF0000"/>
                    </a:solidFill>
                    <a:prstDash val="sysDash"/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89EC8B3A-982A-4DEF-BA02-C43A20939E2A}"/>
                  </a:ext>
                </a:extLst>
              </p:cNvPr>
              <p:cNvSpPr/>
              <p:nvPr/>
            </p:nvSpPr>
            <p:spPr>
              <a:xfrm>
                <a:off x="4213844" y="5906118"/>
                <a:ext cx="3308598" cy="246221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r>
                  <a:rPr lang="zh-CN" altLang="en-US" sz="1600" dirty="0">
                    <a:solidFill>
                      <a:srgbClr val="0000FF"/>
                    </a:solidFill>
                  </a:rPr>
                  <a:t>无法用</a:t>
                </a:r>
                <a:r>
                  <a:rPr lang="zh-CN" altLang="en-US" sz="1600" dirty="0" smtClean="0">
                    <a:solidFill>
                      <a:srgbClr val="0000FF"/>
                    </a:solidFill>
                  </a:rPr>
                  <a:t>命题逻辑表示</a:t>
                </a:r>
                <a:r>
                  <a:rPr lang="zh-CN" altLang="zh-CN" sz="1600" dirty="0">
                    <a:solidFill>
                      <a:srgbClr val="0000FF"/>
                    </a:solidFill>
                  </a:rPr>
                  <a:t>苏格拉底三段论</a:t>
                </a:r>
                <a:endParaRPr lang="zh-CN" altLang="en-US" sz="1600" dirty="0">
                  <a:solidFill>
                    <a:srgbClr val="0000FF"/>
                  </a:solidFill>
                </a:endParaRPr>
              </a:p>
            </p:txBody>
          </p:sp>
        </p:grpSp>
      </p:grpSp>
      <p:sp>
        <p:nvSpPr>
          <p:cNvPr id="2" name="矩形 1"/>
          <p:cNvSpPr/>
          <p:nvPr/>
        </p:nvSpPr>
        <p:spPr>
          <a:xfrm>
            <a:off x="3808611" y="398610"/>
            <a:ext cx="4751537" cy="1102866"/>
          </a:xfrm>
          <a:prstGeom prst="rect">
            <a:avLst/>
          </a:prstGeom>
          <a:ln>
            <a:solidFill>
              <a:srgbClr val="0000FF"/>
            </a:solidFill>
            <a:prstDash val="sysDash"/>
          </a:ln>
        </p:spPr>
        <p:txBody>
          <a:bodyPr wrap="square" lIns="0" tIns="0" rIns="0" bIns="0">
            <a:spAutoFit/>
          </a:bodyPr>
          <a:lstStyle/>
          <a:p>
            <a:pPr marL="92075" indent="-92075">
              <a:lnSpc>
                <a:spcPts val="2000"/>
              </a:lnSpc>
              <a:spcAft>
                <a:spcPts val="600"/>
              </a:spcAft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FF0000"/>
                </a:solidFill>
              </a:rPr>
              <a:t>命题逻辑</a:t>
            </a:r>
            <a:r>
              <a:rPr lang="zh-CN" altLang="en-US" sz="1400" dirty="0"/>
              <a:t>主要处理</a:t>
            </a:r>
            <a:r>
              <a:rPr lang="zh-CN" altLang="en-US" sz="1400" dirty="0" smtClean="0"/>
              <a:t>简单命题，以及简单命题</a:t>
            </a:r>
            <a:r>
              <a:rPr lang="zh-CN" altLang="en-US" sz="1400" dirty="0"/>
              <a:t>之间</a:t>
            </a:r>
            <a:r>
              <a:rPr lang="zh-CN" altLang="en-US" sz="1400" dirty="0" smtClean="0"/>
              <a:t>的简单逻辑关系（如</a:t>
            </a:r>
            <a:r>
              <a:rPr lang="zh-CN" altLang="en-US" sz="1400" dirty="0"/>
              <a:t>蕴含、合取、</a:t>
            </a:r>
            <a:r>
              <a:rPr lang="zh-CN" altLang="en-US" sz="1400" dirty="0" smtClean="0"/>
              <a:t>析取、否定）</a:t>
            </a:r>
            <a:endParaRPr lang="en-US" altLang="zh-CN" sz="1400" dirty="0" smtClean="0"/>
          </a:p>
          <a:p>
            <a:pPr marL="92075" indent="-92075">
              <a:lnSpc>
                <a:spcPts val="2000"/>
              </a:lnSpc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zh-CN" altLang="en-US" sz="1400" dirty="0" smtClean="0"/>
              <a:t>某些</a:t>
            </a:r>
            <a:r>
              <a:rPr lang="zh-CN" altLang="en-US" sz="1400" dirty="0"/>
              <a:t>情况下，命题逻辑</a:t>
            </a:r>
            <a:r>
              <a:rPr lang="zh-CN" altLang="en-US" sz="1400" dirty="0">
                <a:solidFill>
                  <a:srgbClr val="FF0000"/>
                </a:solidFill>
              </a:rPr>
              <a:t>可能不足以</a:t>
            </a:r>
            <a:r>
              <a:rPr lang="zh-CN" altLang="en-US" sz="1400" dirty="0" smtClean="0">
                <a:solidFill>
                  <a:srgbClr val="FF0000"/>
                </a:solidFill>
              </a:rPr>
              <a:t>表达</a:t>
            </a:r>
            <a:r>
              <a:rPr lang="zh-CN" altLang="en-US" sz="1400" dirty="0" smtClean="0"/>
              <a:t>想</a:t>
            </a:r>
            <a:r>
              <a:rPr lang="zh-CN" altLang="en-US" sz="1400" dirty="0"/>
              <a:t>要描述的</a:t>
            </a:r>
            <a:r>
              <a:rPr lang="zh-CN" altLang="en-US" sz="1400" dirty="0">
                <a:solidFill>
                  <a:srgbClr val="FF0000"/>
                </a:solidFill>
              </a:rPr>
              <a:t>复杂逻辑关系</a:t>
            </a:r>
            <a:r>
              <a:rPr lang="zh-CN" altLang="en-US" sz="1400" dirty="0"/>
              <a:t>，</a:t>
            </a:r>
            <a:r>
              <a:rPr lang="zh-CN" altLang="en-US" sz="1400" dirty="0" smtClean="0"/>
              <a:t>这就</a:t>
            </a:r>
            <a:r>
              <a:rPr lang="zh-CN" altLang="en-US" sz="1400" dirty="0"/>
              <a:t>需要使用</a:t>
            </a:r>
            <a:r>
              <a:rPr lang="zh-CN" altLang="en-US" sz="1400" dirty="0">
                <a:solidFill>
                  <a:srgbClr val="FF0000"/>
                </a:solidFill>
              </a:rPr>
              <a:t>谓词逻辑</a:t>
            </a:r>
            <a:r>
              <a:rPr lang="zh-CN" altLang="en-US" sz="1400" dirty="0"/>
              <a:t>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602416" y="2460985"/>
            <a:ext cx="7992888" cy="13080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65113" indent="-265113">
              <a:lnSpc>
                <a:spcPts val="3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谓词逻辑</a:t>
            </a:r>
            <a:r>
              <a:rPr lang="zh-CN" altLang="zh-CN" sz="2000" dirty="0">
                <a:latin typeface="+mn-ea"/>
                <a:ea typeface="+mn-ea"/>
              </a:rPr>
              <a:t>：</a:t>
            </a:r>
            <a:r>
              <a:rPr lang="zh-CN" altLang="en-US" sz="2000" dirty="0">
                <a:latin typeface="+mn-ea"/>
                <a:ea typeface="+mn-ea"/>
              </a:rPr>
              <a:t>刻画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主体</a:t>
            </a:r>
            <a:r>
              <a:rPr lang="en-US" altLang="zh-CN" sz="2000" dirty="0" smtClean="0">
                <a:latin typeface="+mn-ea"/>
                <a:ea typeface="+mn-ea"/>
              </a:rPr>
              <a:t>(</a:t>
            </a:r>
            <a:r>
              <a:rPr lang="zh-CN" altLang="en-US" sz="2000" dirty="0" smtClean="0">
                <a:latin typeface="+mn-ea"/>
                <a:ea typeface="+mn-ea"/>
              </a:rPr>
              <a:t>个体</a:t>
            </a:r>
            <a:r>
              <a:rPr lang="zh-CN" altLang="en-US" sz="2000" dirty="0">
                <a:latin typeface="+mn-ea"/>
                <a:ea typeface="+mn-ea"/>
              </a:rPr>
              <a:t>和</a:t>
            </a:r>
            <a:r>
              <a:rPr lang="zh-CN" altLang="en-US" sz="2000" dirty="0" smtClean="0">
                <a:latin typeface="+mn-ea"/>
                <a:ea typeface="+mn-ea"/>
              </a:rPr>
              <a:t>群体</a:t>
            </a:r>
            <a:r>
              <a:rPr lang="en-US" altLang="zh-CN" sz="2000" dirty="0" smtClean="0">
                <a:latin typeface="+mn-ea"/>
                <a:ea typeface="+mn-ea"/>
              </a:rPr>
              <a:t>)</a:t>
            </a:r>
            <a:r>
              <a:rPr lang="zh-CN" altLang="en-US" sz="2000" dirty="0" smtClean="0">
                <a:latin typeface="+mn-ea"/>
                <a:ea typeface="+mn-ea"/>
              </a:rPr>
              <a:t>之间</a:t>
            </a:r>
            <a:r>
              <a:rPr lang="zh-CN" altLang="en-US" sz="2000" dirty="0">
                <a:solidFill>
                  <a:srgbClr val="0000FF"/>
                </a:solidFill>
                <a:latin typeface="+mn-ea"/>
                <a:ea typeface="+mn-ea"/>
              </a:rPr>
              <a:t>逻辑关系</a:t>
            </a:r>
            <a:r>
              <a:rPr lang="zh-CN" altLang="en-US" sz="2000" dirty="0">
                <a:latin typeface="+mn-ea"/>
                <a:ea typeface="+mn-ea"/>
              </a:rPr>
              <a:t>的</a:t>
            </a:r>
            <a:r>
              <a:rPr lang="zh-CN" altLang="en-US" sz="2000" dirty="0" smtClean="0">
                <a:latin typeface="+mn-ea"/>
                <a:ea typeface="+mn-ea"/>
              </a:rPr>
              <a:t>方法</a:t>
            </a:r>
            <a:endParaRPr lang="en-US" altLang="zh-CN" sz="2000" dirty="0" smtClean="0">
              <a:latin typeface="+mn-ea"/>
              <a:ea typeface="+mn-ea"/>
            </a:endParaRPr>
          </a:p>
          <a:p>
            <a:pPr marL="265113" indent="-265113">
              <a:lnSpc>
                <a:spcPts val="3000"/>
              </a:lnSpc>
              <a:spcBef>
                <a:spcPts val="0"/>
              </a:spcBef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研究内容</a:t>
            </a:r>
            <a:r>
              <a:rPr lang="zh-CN" altLang="en-US" sz="2000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：</a:t>
            </a:r>
            <a:r>
              <a:rPr lang="zh-CN" altLang="zh-CN" sz="2000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将</a:t>
            </a:r>
            <a:r>
              <a:rPr lang="zh-CN" altLang="zh-CN" sz="2000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原子命题</a:t>
            </a:r>
            <a:r>
              <a:rPr lang="zh-CN" altLang="zh-CN" sz="2000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进一步细化，分解出</a:t>
            </a:r>
            <a:r>
              <a:rPr lang="zh-CN" altLang="zh-CN" sz="20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个体</a:t>
            </a:r>
            <a:r>
              <a:rPr lang="zh-CN" altLang="zh-CN" sz="2000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、</a:t>
            </a:r>
            <a:r>
              <a:rPr lang="zh-CN" altLang="zh-CN" sz="20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谓词</a:t>
            </a:r>
            <a:r>
              <a:rPr lang="zh-CN" altLang="en-US" sz="2000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、</a:t>
            </a:r>
            <a:r>
              <a:rPr lang="zh-CN" altLang="zh-CN" sz="20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量词</a:t>
            </a:r>
            <a:r>
              <a:rPr lang="zh-CN" altLang="zh-CN" sz="2000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，</a:t>
            </a:r>
            <a:r>
              <a:rPr lang="zh-CN" altLang="en-US" sz="2000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以</a:t>
            </a:r>
            <a:r>
              <a:rPr lang="zh-CN" altLang="zh-CN" sz="2000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表</a:t>
            </a:r>
            <a:endParaRPr lang="en-US" altLang="zh-CN" sz="2000" dirty="0" smtClean="0">
              <a:solidFill>
                <a:srgbClr val="000000"/>
              </a:solidFill>
              <a:latin typeface="+mn-ea"/>
              <a:ea typeface="+mn-ea"/>
              <a:cs typeface="Times New Roman" panose="02020603050405020304" pitchFamily="18" charset="0"/>
            </a:endParaRPr>
          </a:p>
          <a:p>
            <a:pPr>
              <a:lnSpc>
                <a:spcPts val="3000"/>
              </a:lnSpc>
              <a:spcBef>
                <a:spcPts val="0"/>
              </a:spcBef>
              <a:buClr>
                <a:srgbClr val="FF0000"/>
              </a:buClr>
              <a:buSzPct val="80000"/>
            </a:pPr>
            <a:r>
              <a:rPr lang="en-US" altLang="zh-CN" sz="2000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           </a:t>
            </a:r>
            <a:r>
              <a:rPr lang="zh-CN" altLang="zh-CN" sz="2000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达</a:t>
            </a:r>
            <a:r>
              <a:rPr lang="zh-CN" altLang="zh-CN" sz="20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个体</a:t>
            </a:r>
            <a:r>
              <a:rPr lang="zh-CN" altLang="zh-CN" sz="2000" dirty="0">
                <a:latin typeface="+mn-ea"/>
                <a:ea typeface="+mn-ea"/>
                <a:cs typeface="Times New Roman" panose="02020603050405020304" pitchFamily="18" charset="0"/>
              </a:rPr>
              <a:t>与</a:t>
            </a:r>
            <a:r>
              <a:rPr lang="zh-CN" altLang="zh-CN" sz="20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总体</a:t>
            </a:r>
            <a:r>
              <a:rPr lang="zh-CN" altLang="zh-CN" sz="2000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的内在联系和数量</a:t>
            </a:r>
            <a:r>
              <a:rPr lang="zh-CN" altLang="zh-CN" sz="2000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关系。</a:t>
            </a:r>
            <a:endParaRPr lang="zh-CN" altLang="en-US" sz="2000" dirty="0">
              <a:latin typeface="+mn-ea"/>
              <a:ea typeface="+mn-ea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8F1DBAB-1A40-4B79-9BD2-F204657EA225}"/>
              </a:ext>
            </a:extLst>
          </p:cNvPr>
          <p:cNvSpPr/>
          <p:nvPr/>
        </p:nvSpPr>
        <p:spPr>
          <a:xfrm>
            <a:off x="602416" y="3914971"/>
            <a:ext cx="7858016" cy="9233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65113" indent="-265113">
              <a:lnSpc>
                <a:spcPct val="150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个体</a:t>
            </a:r>
            <a:r>
              <a:rPr lang="zh-CN" altLang="en-US" sz="2000" dirty="0" smtClean="0">
                <a:latin typeface="+mn-ea"/>
                <a:ea typeface="+mn-ea"/>
              </a:rPr>
              <a:t>：研究</a:t>
            </a:r>
            <a:r>
              <a:rPr lang="zh-CN" altLang="en-US" sz="2000" dirty="0">
                <a:latin typeface="+mn-ea"/>
                <a:ea typeface="+mn-ea"/>
              </a:rPr>
              <a:t>领域</a:t>
            </a:r>
            <a:r>
              <a:rPr lang="zh-CN" altLang="en-US" sz="2000" dirty="0" smtClean="0">
                <a:latin typeface="+mn-ea"/>
                <a:ea typeface="+mn-ea"/>
              </a:rPr>
              <a:t>中，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可以</a:t>
            </a: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</a:rPr>
              <a:t>独立存在</a:t>
            </a:r>
            <a:r>
              <a:rPr lang="zh-CN" altLang="en-US" sz="2000" dirty="0">
                <a:latin typeface="+mn-ea"/>
                <a:ea typeface="+mn-ea"/>
              </a:rPr>
              <a:t>的</a:t>
            </a: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</a:rPr>
              <a:t>具体</a:t>
            </a:r>
            <a:r>
              <a:rPr lang="zh-CN" altLang="en-US" sz="2000" dirty="0">
                <a:latin typeface="+mn-ea"/>
                <a:ea typeface="+mn-ea"/>
              </a:rPr>
              <a:t>或</a:t>
            </a: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</a:rPr>
              <a:t>抽象</a:t>
            </a:r>
            <a:r>
              <a:rPr lang="zh-CN" altLang="en-US" sz="2000" dirty="0">
                <a:latin typeface="+mn-ea"/>
                <a:ea typeface="+mn-ea"/>
              </a:rPr>
              <a:t>的</a:t>
            </a:r>
            <a:r>
              <a:rPr lang="zh-CN" altLang="en-US" sz="2000" dirty="0" smtClean="0">
                <a:latin typeface="+mn-ea"/>
                <a:ea typeface="+mn-ea"/>
              </a:rPr>
              <a:t>概念。</a:t>
            </a:r>
            <a:endParaRPr lang="en-US" altLang="zh-CN" sz="2000" dirty="0">
              <a:latin typeface="+mn-ea"/>
              <a:ea typeface="+mn-ea"/>
            </a:endParaRPr>
          </a:p>
          <a:p>
            <a:pPr marL="265113" indent="-265113">
              <a:lnSpc>
                <a:spcPct val="150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谓词</a:t>
            </a:r>
            <a:r>
              <a:rPr lang="zh-CN" altLang="en-US" sz="2000" dirty="0" smtClean="0">
                <a:latin typeface="+mn-ea"/>
                <a:ea typeface="+mn-ea"/>
              </a:rPr>
              <a:t>：</a:t>
            </a:r>
            <a:r>
              <a:rPr lang="zh-CN" altLang="en-US" sz="2000" dirty="0" smtClean="0">
                <a:solidFill>
                  <a:srgbClr val="0000FF"/>
                </a:solidFill>
                <a:latin typeface="+mn-ea"/>
                <a:ea typeface="+mn-ea"/>
              </a:rPr>
              <a:t>刻画</a:t>
            </a: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</a:rPr>
              <a:t>个体属性</a:t>
            </a:r>
            <a:r>
              <a:rPr lang="zh-CN" altLang="en-US" sz="2000" dirty="0" smtClean="0">
                <a:latin typeface="+mn-ea"/>
                <a:ea typeface="+mn-ea"/>
              </a:rPr>
              <a:t>或</a:t>
            </a:r>
            <a:r>
              <a:rPr lang="zh-CN" altLang="en-US" sz="2000" dirty="0" smtClean="0">
                <a:solidFill>
                  <a:srgbClr val="0000FF"/>
                </a:solidFill>
                <a:latin typeface="+mn-ea"/>
                <a:ea typeface="+mn-ea"/>
              </a:rPr>
              <a:t>描述</a:t>
            </a: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</a:rPr>
              <a:t>个体之间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关系</a:t>
            </a:r>
            <a:r>
              <a:rPr lang="zh-CN" altLang="en-US" sz="2000" dirty="0" smtClean="0">
                <a:latin typeface="+mn-ea"/>
                <a:ea typeface="+mn-ea"/>
              </a:rPr>
              <a:t>的</a:t>
            </a:r>
            <a:r>
              <a:rPr lang="zh-CN" altLang="en-US" sz="2000" dirty="0">
                <a:latin typeface="+mn-ea"/>
                <a:ea typeface="+mn-ea"/>
              </a:rPr>
              <a:t>元素，其值为</a:t>
            </a: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</a:rPr>
              <a:t>真</a:t>
            </a:r>
            <a:r>
              <a:rPr lang="zh-CN" altLang="en-US" sz="2000" dirty="0" smtClean="0">
                <a:latin typeface="+mn-ea"/>
                <a:ea typeface="+mn-ea"/>
              </a:rPr>
              <a:t>或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假</a:t>
            </a:r>
            <a:r>
              <a:rPr lang="zh-CN" altLang="en-US" sz="2000" dirty="0" smtClean="0">
                <a:latin typeface="+mn-ea"/>
                <a:ea typeface="+mn-ea"/>
              </a:rPr>
              <a:t>。</a:t>
            </a:r>
            <a:endParaRPr lang="zh-CN" altLang="zh-CN" sz="2000" dirty="0">
              <a:latin typeface="+mn-ea"/>
              <a:ea typeface="+mn-ea"/>
            </a:endParaRPr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602416" y="1818996"/>
            <a:ext cx="7992888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265113" indent="-265113" eaLnBrk="1" hangingPunct="1"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谓词逻辑</a:t>
            </a:r>
            <a:r>
              <a:rPr lang="zh-CN" altLang="en-US" sz="2000" dirty="0" smtClean="0">
                <a:latin typeface="+mn-ea"/>
                <a:ea typeface="+mn-ea"/>
              </a:rPr>
              <a:t>是</a:t>
            </a:r>
            <a:r>
              <a:rPr lang="zh-CN" altLang="en-US" sz="2000" dirty="0" smtClean="0">
                <a:solidFill>
                  <a:srgbClr val="0000FF"/>
                </a:solidFill>
                <a:latin typeface="+mn-ea"/>
                <a:ea typeface="+mn-ea"/>
              </a:rPr>
              <a:t>命题逻辑</a:t>
            </a:r>
            <a:r>
              <a:rPr lang="zh-CN" altLang="en-US" sz="2000" dirty="0" smtClean="0">
                <a:latin typeface="+mn-ea"/>
                <a:ea typeface="+mn-ea"/>
              </a:rPr>
              <a:t>的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扩展</a:t>
            </a:r>
            <a:r>
              <a:rPr lang="zh-CN" altLang="en-US" sz="2000" dirty="0" smtClean="0">
                <a:latin typeface="+mn-ea"/>
                <a:ea typeface="+mn-ea"/>
              </a:rPr>
              <a:t>，</a:t>
            </a:r>
            <a:r>
              <a:rPr lang="zh-CN" altLang="en-US" sz="2000" dirty="0">
                <a:latin typeface="+mn-ea"/>
                <a:ea typeface="+mn-ea"/>
              </a:rPr>
              <a:t>命题逻辑</a:t>
            </a:r>
            <a:r>
              <a:rPr lang="zh-CN" altLang="en-US" sz="2000" dirty="0" smtClean="0">
                <a:latin typeface="+mn-ea"/>
                <a:ea typeface="+mn-ea"/>
              </a:rPr>
              <a:t>可视为谓词逻辑的特殊</a:t>
            </a:r>
            <a:r>
              <a:rPr lang="zh-CN" altLang="en-US" sz="2000" dirty="0">
                <a:latin typeface="+mn-ea"/>
                <a:ea typeface="+mn-ea"/>
              </a:rPr>
              <a:t>形式</a:t>
            </a:r>
            <a:r>
              <a:rPr lang="zh-CN" altLang="en-US" sz="2000" dirty="0" smtClean="0">
                <a:latin typeface="+mn-ea"/>
                <a:ea typeface="+mn-ea"/>
              </a:rPr>
              <a:t>。</a:t>
            </a:r>
            <a:endParaRPr lang="zh-CN" altLang="en-US" sz="2000" b="0" dirty="0">
              <a:latin typeface="+mn-ea"/>
              <a:ea typeface="+mn-ea"/>
            </a:endParaRPr>
          </a:p>
        </p:txBody>
      </p:sp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620796" y="1167771"/>
            <a:ext cx="2808312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Aft>
                <a:spcPts val="1200"/>
              </a:spcAft>
            </a:pPr>
            <a:r>
              <a:rPr lang="en-US" altLang="zh-CN" sz="2000" dirty="0" smtClean="0">
                <a:latin typeface="+mn-ea"/>
                <a:ea typeface="+mn-ea"/>
              </a:rPr>
              <a:t>1</a:t>
            </a:r>
            <a:r>
              <a:rPr lang="zh-CN" altLang="en-US" sz="2000" dirty="0" smtClean="0">
                <a:latin typeface="+mn-ea"/>
                <a:ea typeface="+mn-ea"/>
              </a:rPr>
              <a:t>、命题逻辑</a:t>
            </a:r>
            <a:r>
              <a:rPr lang="zh-CN" altLang="en-US" sz="2000" dirty="0">
                <a:latin typeface="+mn-ea"/>
                <a:ea typeface="+mn-ea"/>
              </a:rPr>
              <a:t>与</a:t>
            </a:r>
            <a:r>
              <a:rPr lang="zh-CN" altLang="en-US" sz="2000" dirty="0" smtClean="0">
                <a:latin typeface="+mn-ea"/>
                <a:ea typeface="+mn-ea"/>
              </a:rPr>
              <a:t>谓词逻辑</a:t>
            </a:r>
            <a:endParaRPr lang="zh-CN" altLang="en-US" sz="20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53521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80" name="Text Box 4"/>
          <p:cNvSpPr txBox="1">
            <a:spLocks noChangeArrowheads="1"/>
          </p:cNvSpPr>
          <p:nvPr/>
        </p:nvSpPr>
        <p:spPr bwMode="auto">
          <a:xfrm>
            <a:off x="610969" y="1770341"/>
            <a:ext cx="8028819" cy="3312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265113" indent="-265113" eaLnBrk="1" hangingPunct="1">
              <a:lnSpc>
                <a:spcPct val="150000"/>
              </a:lnSpc>
              <a:spcAft>
                <a:spcPts val="12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命题无法反映</a:t>
            </a: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事物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的</a:t>
            </a:r>
            <a:r>
              <a:rPr lang="zh-CN" alt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结构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与</a:t>
            </a:r>
            <a:r>
              <a:rPr lang="zh-CN" alt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逻辑特征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，也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无法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表述不同事物之间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的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共同</a:t>
            </a:r>
            <a:r>
              <a:rPr lang="zh-CN" alt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特征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lang="zh-CN" altLang="en-US" sz="24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关系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)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。</a:t>
            </a:r>
            <a:endParaRPr lang="zh-CN" altLang="en-US" sz="20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447675" indent="-182563" eaLnBrk="1" hangingPunct="1">
              <a:lnSpc>
                <a:spcPct val="150000"/>
              </a:lnSpc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如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：小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张是老张的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儿子            （父子关系）</a:t>
            </a:r>
            <a:endParaRPr lang="en-US" altLang="zh-CN" sz="20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265112" eaLnBrk="1" hangingPunct="1">
              <a:lnSpc>
                <a:spcPct val="150000"/>
              </a:lnSpc>
              <a:spcAft>
                <a:spcPts val="1200"/>
              </a:spcAft>
              <a:buClr>
                <a:srgbClr val="FF0000"/>
              </a:buClr>
              <a:buSzPct val="80000"/>
            </a:pP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   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张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三是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学生、李四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是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学生      （共同特征）</a:t>
            </a:r>
            <a:endParaRPr lang="en-US" altLang="zh-CN" sz="20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447675" indent="-182563" eaLnBrk="1" hangingPunct="1">
              <a:lnSpc>
                <a:spcPct val="150000"/>
              </a:lnSpc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能否用 </a:t>
            </a:r>
            <a:r>
              <a:rPr lang="en-US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Student</a:t>
            </a:r>
            <a:r>
              <a:rPr lang="en-US" altLang="zh-CN" sz="20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张三</a:t>
            </a:r>
            <a:r>
              <a:rPr lang="en-US" altLang="zh-CN" sz="20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)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 </a:t>
            </a:r>
            <a:r>
              <a:rPr lang="en-US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Student</a:t>
            </a:r>
            <a:r>
              <a:rPr lang="en-US" altLang="zh-CN" sz="20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李四</a:t>
            </a:r>
            <a:r>
              <a:rPr lang="en-US" altLang="zh-CN" sz="20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)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表示上述命题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？</a:t>
            </a:r>
          </a:p>
          <a:p>
            <a:pPr eaLnBrk="1" hangingPunct="1">
              <a:lnSpc>
                <a:spcPct val="150000"/>
              </a:lnSpc>
              <a:spcAft>
                <a:spcPts val="0"/>
              </a:spcAft>
            </a:pP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</a:t>
            </a:r>
            <a:r>
              <a:rPr lang="en-US" altLang="zh-CN" sz="2000" b="0" dirty="0" smtClean="0">
                <a:latin typeface="+mn-ea"/>
                <a:ea typeface="+mn-ea"/>
                <a:cs typeface="Times New Roman" panose="02020603050405020304" pitchFamily="18" charset="0"/>
              </a:rPr>
              <a:t>--- </a:t>
            </a:r>
            <a:r>
              <a:rPr lang="zh-CN" alt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谓词逻辑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（用</a:t>
            </a: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谓词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表示更为丰富的语义关系）</a:t>
            </a:r>
            <a:endParaRPr lang="zh-CN" altLang="en-US" sz="20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73731" name="Rectangle 5"/>
          <p:cNvSpPr>
            <a:spLocks noChangeArrowheads="1"/>
          </p:cNvSpPr>
          <p:nvPr/>
        </p:nvSpPr>
        <p:spPr bwMode="auto">
          <a:xfrm>
            <a:off x="665163" y="1189890"/>
            <a:ext cx="2538685" cy="3041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2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、命题逻辑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的局限性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653187" y="1173587"/>
            <a:ext cx="1468661" cy="294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000" dirty="0" smtClean="0">
                <a:latin typeface="+mn-ea"/>
                <a:ea typeface="+mn-ea"/>
                <a:cs typeface="Times New Roman" panose="02020603050405020304" pitchFamily="18" charset="0"/>
              </a:rPr>
              <a:t>3</a:t>
            </a: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、谓词逻辑</a:t>
            </a:r>
            <a:endParaRPr lang="zh-CN" altLang="en-US" sz="2000" dirty="0"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32744" y="1764904"/>
            <a:ext cx="6531544" cy="33727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65113" indent="-265113">
              <a:lnSpc>
                <a:spcPts val="35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原理：</a:t>
            </a:r>
            <a:r>
              <a:rPr lang="zh-CN" altLang="en-US" sz="2000" dirty="0" smtClean="0">
                <a:latin typeface="+mn-ea"/>
                <a:ea typeface="+mn-ea"/>
              </a:rPr>
              <a:t>将</a:t>
            </a:r>
            <a:r>
              <a:rPr lang="zh-CN" altLang="en-US" sz="2000" dirty="0" smtClean="0">
                <a:solidFill>
                  <a:srgbClr val="0000FF"/>
                </a:solidFill>
                <a:latin typeface="+mn-ea"/>
                <a:ea typeface="+mn-ea"/>
              </a:rPr>
              <a:t>谓词</a:t>
            </a:r>
            <a:r>
              <a:rPr lang="zh-CN" altLang="zh-CN" sz="2000" dirty="0" smtClean="0">
                <a:latin typeface="+mn-ea"/>
                <a:ea typeface="+mn-ea"/>
              </a:rPr>
              <a:t>分解成</a:t>
            </a:r>
            <a:r>
              <a:rPr lang="zh-CN" altLang="en-US" sz="2000" dirty="0" smtClean="0">
                <a:solidFill>
                  <a:srgbClr val="0000FF"/>
                </a:solidFill>
                <a:latin typeface="+mn-ea"/>
                <a:ea typeface="+mn-ea"/>
              </a:rPr>
              <a:t>个</a:t>
            </a:r>
            <a:r>
              <a:rPr lang="zh-CN" altLang="zh-CN" sz="2000" dirty="0" smtClean="0">
                <a:solidFill>
                  <a:srgbClr val="0000FF"/>
                </a:solidFill>
                <a:latin typeface="+mn-ea"/>
                <a:ea typeface="+mn-ea"/>
              </a:rPr>
              <a:t>体</a:t>
            </a:r>
            <a:r>
              <a:rPr lang="en-US" altLang="zh-CN" sz="2000" dirty="0" smtClean="0">
                <a:solidFill>
                  <a:srgbClr val="0000FF"/>
                </a:solidFill>
                <a:latin typeface="+mn-ea"/>
                <a:ea typeface="+mn-ea"/>
              </a:rPr>
              <a:t>(</a:t>
            </a:r>
            <a:r>
              <a:rPr lang="zh-CN" altLang="en-US" sz="2000" dirty="0" smtClean="0">
                <a:solidFill>
                  <a:srgbClr val="0000FF"/>
                </a:solidFill>
                <a:latin typeface="+mn-ea"/>
                <a:ea typeface="+mn-ea"/>
              </a:rPr>
              <a:t>主体、客体</a:t>
            </a:r>
            <a:r>
              <a:rPr lang="en-US" altLang="zh-CN" sz="2000" dirty="0" smtClean="0">
                <a:solidFill>
                  <a:srgbClr val="0000FF"/>
                </a:solidFill>
                <a:latin typeface="+mn-ea"/>
                <a:ea typeface="+mn-ea"/>
              </a:rPr>
              <a:t>)</a:t>
            </a:r>
            <a:r>
              <a:rPr lang="zh-CN" altLang="zh-CN" sz="2000" dirty="0" smtClean="0">
                <a:latin typeface="+mn-ea"/>
                <a:ea typeface="+mn-ea"/>
              </a:rPr>
              <a:t>和</a:t>
            </a:r>
            <a:r>
              <a:rPr lang="zh-CN" altLang="en-US" sz="2000" dirty="0" smtClean="0">
                <a:solidFill>
                  <a:srgbClr val="0000FF"/>
                </a:solidFill>
                <a:latin typeface="+mn-ea"/>
                <a:ea typeface="+mn-ea"/>
              </a:rPr>
              <a:t>谓词名</a:t>
            </a:r>
            <a:r>
              <a:rPr lang="zh-CN" altLang="zh-CN" sz="2000" dirty="0" smtClean="0">
                <a:latin typeface="+mn-ea"/>
                <a:ea typeface="+mn-ea"/>
              </a:rPr>
              <a:t>两部分</a:t>
            </a:r>
            <a:endParaRPr lang="en-US" altLang="zh-CN" sz="2000" dirty="0" smtClean="0">
              <a:latin typeface="+mn-ea"/>
              <a:ea typeface="+mn-ea"/>
            </a:endParaRPr>
          </a:p>
          <a:p>
            <a:pPr>
              <a:lnSpc>
                <a:spcPts val="3500"/>
              </a:lnSpc>
            </a:pPr>
            <a:r>
              <a:rPr lang="zh-CN" altLang="en-US" sz="20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   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如</a:t>
            </a:r>
            <a:r>
              <a:rPr lang="zh-CN" altLang="en-US" sz="20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：</a:t>
            </a:r>
            <a:r>
              <a:rPr lang="zh-CN" altLang="zh-CN" sz="2000" dirty="0">
                <a:latin typeface="楷体" panose="02010609060101010101" pitchFamily="49" charset="-122"/>
                <a:ea typeface="楷体" panose="02010609060101010101" pitchFamily="49" charset="-122"/>
              </a:rPr>
              <a:t>谓词逻辑中</a:t>
            </a:r>
            <a:r>
              <a:rPr lang="zh-CN" altLang="zh-CN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，可用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Human(</a:t>
            </a:r>
            <a:r>
              <a:rPr lang="en-US" altLang="zh-CN" sz="2000" i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r>
              <a:rPr lang="zh-CN" altLang="zh-CN" sz="2000" dirty="0">
                <a:latin typeface="楷体" panose="02010609060101010101" pitchFamily="49" charset="-122"/>
                <a:ea typeface="楷体" panose="02010609060101010101" pitchFamily="49" charset="-122"/>
              </a:rPr>
              <a:t>表示“</a:t>
            </a:r>
            <a:r>
              <a:rPr lang="en-US" altLang="zh-CN" sz="2000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zh-CN" altLang="zh-CN" sz="2000" dirty="0">
                <a:latin typeface="楷体" panose="02010609060101010101" pitchFamily="49" charset="-122"/>
                <a:ea typeface="楷体" panose="02010609060101010101" pitchFamily="49" charset="-122"/>
              </a:rPr>
              <a:t>是人</a:t>
            </a:r>
            <a:r>
              <a:rPr lang="zh-CN" altLang="zh-CN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”</a:t>
            </a: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  <a:endParaRPr lang="en-US" altLang="zh-CN" sz="20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ts val="3500"/>
              </a:lnSpc>
            </a:pPr>
            <a:r>
              <a:rPr lang="en-US" altLang="zh-CN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        </a:t>
            </a: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其中：</a:t>
            </a:r>
            <a:r>
              <a:rPr lang="en-US" altLang="zh-CN" sz="2000" i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zh-CN" altLang="en-US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表示</a:t>
            </a:r>
            <a:r>
              <a:rPr lang="zh-CN" altLang="zh-CN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任何</a:t>
            </a:r>
            <a:r>
              <a:rPr lang="zh-CN" altLang="zh-CN" sz="2000" dirty="0">
                <a:latin typeface="楷体" panose="02010609060101010101" pitchFamily="49" charset="-122"/>
                <a:ea typeface="楷体" panose="02010609060101010101" pitchFamily="49" charset="-122"/>
              </a:rPr>
              <a:t>人</a:t>
            </a:r>
            <a:r>
              <a:rPr lang="zh-CN" altLang="zh-CN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的</a:t>
            </a:r>
            <a:r>
              <a:rPr lang="zh-CN" altLang="en-US" sz="20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个</a:t>
            </a:r>
            <a:r>
              <a:rPr lang="zh-CN" altLang="zh-CN" sz="20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体</a:t>
            </a:r>
            <a:r>
              <a:rPr lang="zh-CN" altLang="zh-CN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，</a:t>
            </a:r>
            <a:r>
              <a:rPr lang="zh-CN" altLang="zh-CN" sz="2000" dirty="0">
                <a:latin typeface="楷体" panose="02010609060101010101" pitchFamily="49" charset="-122"/>
                <a:ea typeface="楷体" panose="02010609060101010101" pitchFamily="49" charset="-122"/>
              </a:rPr>
              <a:t>如张</a:t>
            </a:r>
            <a:r>
              <a:rPr lang="zh-CN" altLang="zh-CN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三</a:t>
            </a: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、</a:t>
            </a:r>
            <a:r>
              <a:rPr lang="zh-CN" altLang="zh-CN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李四</a:t>
            </a:r>
            <a:r>
              <a:rPr lang="en-US" altLang="zh-CN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…</a:t>
            </a:r>
            <a:r>
              <a:rPr lang="zh-CN" altLang="zh-CN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  <a:endParaRPr lang="en-US" altLang="zh-CN" sz="20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ts val="3500"/>
              </a:lnSpc>
              <a:spcAft>
                <a:spcPts val="1200"/>
              </a:spcAft>
            </a:pPr>
            <a:r>
              <a:rPr lang="en-US" altLang="zh-CN" sz="2000" dirty="0"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en-US" altLang="zh-CN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             </a:t>
            </a:r>
            <a:r>
              <a:rPr lang="en-US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Human</a:t>
            </a:r>
            <a:r>
              <a:rPr lang="zh-CN" altLang="zh-CN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是</a:t>
            </a:r>
            <a:r>
              <a:rPr lang="zh-CN" altLang="zh-CN" sz="20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谓词</a:t>
            </a:r>
            <a:endParaRPr lang="en-US" altLang="zh-CN" sz="20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265113" indent="-265113">
              <a:lnSpc>
                <a:spcPts val="35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zh-CN" sz="20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三段论：</a:t>
            </a:r>
            <a:r>
              <a:rPr lang="zh-CN" altLang="en-US" sz="2000" dirty="0" smtClean="0">
                <a:latin typeface="宋体" panose="02010600030101010101" pitchFamily="2" charset="-122"/>
              </a:rPr>
              <a:t>① </a:t>
            </a: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所有人都会死</a:t>
            </a:r>
            <a:endParaRPr lang="en-US" altLang="zh-CN" sz="20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ts val="3500"/>
              </a:lnSpc>
            </a:pPr>
            <a:r>
              <a:rPr lang="en-US" altLang="zh-CN" sz="2000" dirty="0"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en-US" altLang="zh-CN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         </a:t>
            </a:r>
            <a:r>
              <a:rPr lang="en-US" altLang="zh-CN" sz="2000" dirty="0" smtClean="0">
                <a:latin typeface="宋体" panose="02010600030101010101" pitchFamily="2" charset="-122"/>
              </a:rPr>
              <a:t>② </a:t>
            </a: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因为诸葛亮是人</a:t>
            </a:r>
            <a:endParaRPr lang="en-US" altLang="zh-CN" sz="20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ts val="3500"/>
              </a:lnSpc>
            </a:pPr>
            <a:r>
              <a:rPr lang="en-US" altLang="zh-CN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          </a:t>
            </a:r>
            <a:r>
              <a:rPr lang="en-US" altLang="zh-CN" sz="2000" dirty="0" smtClean="0">
                <a:latin typeface="宋体" panose="02010600030101010101" pitchFamily="2" charset="-122"/>
              </a:rPr>
              <a:t>③ </a:t>
            </a: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所以诸葛亮会死</a:t>
            </a:r>
            <a:endParaRPr lang="en-US" altLang="zh-CN" sz="20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99752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683568" y="1801267"/>
                <a:ext cx="6264696" cy="246221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①</a:t>
                </a:r>
                <a:r>
                  <a:rPr lang="zh-CN" altLang="zh-CN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b="1">
                        <a:latin typeface="Cambria Math" panose="02040503050406030204" pitchFamily="18" charset="0"/>
                        <a:ea typeface="+mn-ea"/>
                      </a:rPr>
                      <m:t>∀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  <a:ea typeface="+mn-ea"/>
                      </a:rPr>
                      <m:t>𝒙</m:t>
                    </m:r>
                    <m:r>
                      <a:rPr lang="en-US" altLang="zh-CN" sz="2000" b="1">
                        <a:latin typeface="Cambria Math" panose="02040503050406030204" pitchFamily="18" charset="0"/>
                        <a:ea typeface="+mn-ea"/>
                      </a:rPr>
                      <m:t>(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  <a:ea typeface="+mn-ea"/>
                      </a:rPr>
                      <m:t>𝐇𝐮𝐦𝐚𝐧</m:t>
                    </m:r>
                    <m:d>
                      <m:dPr>
                        <m:ctrlPr>
                          <a:rPr lang="zh-CN" altLang="zh-CN" sz="2000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dPr>
                      <m:e>
                        <m:r>
                          <a:rPr lang="en-US" altLang="zh-CN" sz="2000" b="1" i="1">
                            <a:latin typeface="Cambria Math" panose="02040503050406030204" pitchFamily="18" charset="0"/>
                            <a:ea typeface="+mn-ea"/>
                          </a:rPr>
                          <m:t>𝒙</m:t>
                        </m:r>
                      </m:e>
                    </m:d>
                    <m:r>
                      <a:rPr lang="en-US" altLang="zh-CN" sz="2000" b="1">
                        <a:latin typeface="Cambria Math" panose="02040503050406030204" pitchFamily="18" charset="0"/>
                        <a:ea typeface="+mn-ea"/>
                      </a:rPr>
                      <m:t>→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  <a:ea typeface="+mn-ea"/>
                      </a:rPr>
                      <m:t>𝐃𝐢𝐞</m:t>
                    </m:r>
                    <m:d>
                      <m:dPr>
                        <m:ctrlPr>
                          <a:rPr lang="zh-CN" altLang="zh-CN" sz="2000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dPr>
                      <m:e>
                        <m:r>
                          <a:rPr lang="en-US" altLang="zh-CN" sz="2000" b="1" i="1">
                            <a:latin typeface="Cambria Math" panose="02040503050406030204" pitchFamily="18" charset="0"/>
                            <a:ea typeface="+mn-ea"/>
                          </a:rPr>
                          <m:t>𝒙</m:t>
                        </m:r>
                      </m:e>
                    </m:d>
                    <m:r>
                      <a:rPr lang="en-US" altLang="zh-CN" sz="2000" b="1">
                        <a:latin typeface="Cambria Math" panose="02040503050406030204" pitchFamily="18" charset="0"/>
                        <a:ea typeface="+mn-ea"/>
                      </a:rPr>
                      <m:t>)</m:t>
                    </m:r>
                  </m:oMath>
                </a14:m>
                <a:r>
                  <a:rPr lang="en-US" altLang="zh-CN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  </a:t>
                </a:r>
                <a:r>
                  <a:rPr lang="zh-CN" altLang="zh-CN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“</a:t>
                </a:r>
                <a14:m>
                  <m:oMath xmlns:m="http://schemas.openxmlformats.org/officeDocument/2006/math">
                    <m:r>
                      <a:rPr lang="en-US" altLang="zh-CN" sz="2000" b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∀</m:t>
                    </m:r>
                  </m:oMath>
                </a14:m>
                <a:r>
                  <a:rPr lang="zh-CN" altLang="zh-CN" sz="20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”表示</a:t>
                </a:r>
                <a:r>
                  <a:rPr lang="zh-CN" altLang="zh-CN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“</a:t>
                </a:r>
                <a:r>
                  <a:rPr lang="zh-CN" altLang="zh-CN" sz="20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所有的</a:t>
                </a:r>
                <a:r>
                  <a:rPr lang="zh-CN" altLang="zh-CN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”</a:t>
                </a:r>
                <a:r>
                  <a:rPr lang="zh-CN" altLang="zh-CN" sz="20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。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zh-CN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② Human</a:t>
                </a:r>
                <a:r>
                  <a:rPr lang="en-US" altLang="zh-CN" sz="20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(</a:t>
                </a:r>
                <a:r>
                  <a:rPr lang="en-US" altLang="zh-CN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ZGL</a:t>
                </a:r>
                <a:r>
                  <a:rPr lang="en-US" altLang="zh-CN" sz="20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)</a:t>
                </a:r>
                <a:endParaRPr lang="zh-CN" altLang="zh-CN" sz="20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spcAft>
                    <a:spcPts val="1200"/>
                  </a:spcAft>
                </a:pPr>
                <a:r>
                  <a:rPr lang="en-US" altLang="zh-CN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③ Die</a:t>
                </a:r>
                <a:r>
                  <a:rPr lang="en-US" altLang="zh-CN" sz="20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(</a:t>
                </a:r>
                <a:r>
                  <a:rPr lang="en-US" altLang="zh-CN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ZGL</a:t>
                </a:r>
                <a:r>
                  <a:rPr lang="en-US" altLang="zh-CN" sz="20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)</a:t>
                </a:r>
                <a:endParaRPr lang="en-US" altLang="zh-CN" sz="2000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①、②、③</a:t>
                </a:r>
                <a:r>
                  <a:rPr lang="zh-CN" altLang="zh-CN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分别</a:t>
                </a:r>
                <a:r>
                  <a:rPr lang="zh-CN" altLang="zh-CN" sz="20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表示</a:t>
                </a:r>
                <a:r>
                  <a:rPr lang="zh-CN" altLang="zh-CN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论</a:t>
                </a:r>
                <a:r>
                  <a:rPr lang="zh-CN" altLang="en-US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域</a:t>
                </a:r>
                <a:r>
                  <a:rPr lang="zh-CN" altLang="zh-CN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中</a:t>
                </a:r>
                <a:r>
                  <a:rPr lang="zh-CN" altLang="zh-CN" sz="20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相应的</a:t>
                </a:r>
                <a:r>
                  <a:rPr lang="zh-CN" altLang="zh-CN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命题</a:t>
                </a:r>
                <a:endParaRPr lang="en-US" altLang="zh-CN" sz="2000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zh-CN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证明</a:t>
                </a:r>
                <a:r>
                  <a:rPr lang="zh-CN" altLang="en-US" sz="20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此</a:t>
                </a:r>
                <a:r>
                  <a:rPr lang="zh-CN" altLang="zh-CN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三段论正确，</a:t>
                </a:r>
                <a:r>
                  <a:rPr lang="zh-CN" altLang="zh-CN" sz="20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就是能够</a:t>
                </a:r>
                <a:r>
                  <a:rPr lang="zh-CN" altLang="zh-CN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由</a:t>
                </a:r>
                <a:r>
                  <a:rPr lang="zh-CN" altLang="en-US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①、②</a:t>
                </a:r>
                <a:r>
                  <a:rPr lang="zh-CN" altLang="zh-CN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推出</a:t>
                </a:r>
                <a:r>
                  <a:rPr lang="zh-CN" altLang="en-US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③</a:t>
                </a:r>
                <a:r>
                  <a:rPr lang="zh-CN" altLang="zh-CN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。</a:t>
                </a:r>
                <a:endParaRPr lang="zh-CN" altLang="zh-CN" sz="20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8" y="1801267"/>
                <a:ext cx="6264696" cy="2462213"/>
              </a:xfrm>
              <a:prstGeom prst="rect">
                <a:avLst/>
              </a:prstGeom>
              <a:blipFill>
                <a:blip r:embed="rId2"/>
                <a:stretch>
                  <a:fillRect l="-2432" b="-24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矩形 1"/>
          <p:cNvSpPr/>
          <p:nvPr/>
        </p:nvSpPr>
        <p:spPr>
          <a:xfrm>
            <a:off x="646624" y="1197359"/>
            <a:ext cx="180658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zh-CN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谓词逻辑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表示：</a:t>
            </a:r>
            <a:endParaRPr lang="en-US" altLang="zh-CN" sz="2000" dirty="0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3" name="线形标注 2(带强调线) 2"/>
          <p:cNvSpPr/>
          <p:nvPr/>
        </p:nvSpPr>
        <p:spPr bwMode="auto">
          <a:xfrm>
            <a:off x="6804248" y="2886546"/>
            <a:ext cx="1096431" cy="291654"/>
          </a:xfrm>
          <a:prstGeom prst="accent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245760"/>
              <a:gd name="adj6" fmla="val -209374"/>
            </a:avLst>
          </a:prstGeom>
          <a:noFill/>
          <a:ln w="9525" cap="flat" cmpd="sng" algn="ctr">
            <a:solidFill>
              <a:schemeClr val="bg1">
                <a:lumMod val="50000"/>
              </a:schemeClr>
            </a:solidFill>
            <a:prstDash val="dash"/>
            <a:round/>
            <a:headEnd type="none" w="med" len="med"/>
            <a:tailEnd type="stealth" w="med" len="med"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0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全称量词</a:t>
            </a:r>
          </a:p>
        </p:txBody>
      </p:sp>
      <p:sp>
        <p:nvSpPr>
          <p:cNvPr id="5" name="矩形 4"/>
          <p:cNvSpPr/>
          <p:nvPr/>
        </p:nvSpPr>
        <p:spPr>
          <a:xfrm>
            <a:off x="3563888" y="689603"/>
            <a:ext cx="179889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zh-CN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∧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(P→Q)⇒Q</a:t>
            </a:r>
            <a:endParaRPr lang="zh-CN" altLang="en-US" sz="2000" dirty="0"/>
          </a:p>
        </p:txBody>
      </p:sp>
      <p:sp>
        <p:nvSpPr>
          <p:cNvPr id="6" name="矩形 5"/>
          <p:cNvSpPr/>
          <p:nvPr/>
        </p:nvSpPr>
        <p:spPr>
          <a:xfrm>
            <a:off x="5652120" y="381827"/>
            <a:ext cx="797013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</a:p>
          <a:p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</a:p>
          <a:p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308756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/>
      <p:bldP spid="6" grpId="0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1204" name="Text Box 4"/>
              <p:cNvSpPr txBox="1">
                <a:spLocks noChangeArrowheads="1"/>
              </p:cNvSpPr>
              <p:nvPr/>
            </p:nvSpPr>
            <p:spPr bwMode="auto">
              <a:xfrm>
                <a:off x="637549" y="1772816"/>
                <a:ext cx="6603760" cy="35394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342900" indent="-342900" eaLnBrk="1" hangingPunct="1">
                  <a:lnSpc>
                    <a:spcPct val="150000"/>
                  </a:lnSpc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en-US" sz="20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一般形式：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US" altLang="zh-CN" sz="2000" i="1" dirty="0" smtClean="0">
                    <a:latin typeface="Cambria Math" panose="02040503050406030204" pitchFamily="18" charset="0"/>
                  </a:rPr>
                  <a:t> </a:t>
                </a:r>
                <a:r>
                  <a:rPr lang="en-US" altLang="zh-CN" sz="2000" dirty="0" smtClean="0">
                    <a:latin typeface="+mn-ea"/>
                    <a:ea typeface="+mn-ea"/>
                  </a:rPr>
                  <a:t>            </a:t>
                </a:r>
                <a:r>
                  <a:rPr lang="zh-CN" altLang="en-US" sz="20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一元谓词</a:t>
                </a:r>
                <a:endParaRPr lang="en-US" altLang="zh-CN" sz="2000" dirty="0" smtClean="0">
                  <a:solidFill>
                    <a:srgbClr val="FF0000"/>
                  </a:solidFill>
                  <a:latin typeface="+mn-ea"/>
                  <a:ea typeface="+mn-ea"/>
                </a:endParaRPr>
              </a:p>
              <a:p>
                <a:pPr eaLnBrk="1" hangingPunct="1">
                  <a:lnSpc>
                    <a:spcPct val="150000"/>
                  </a:lnSpc>
                  <a:spcAft>
                    <a:spcPts val="1200"/>
                  </a:spcAft>
                  <a:buClr>
                    <a:srgbClr val="FF0000"/>
                  </a:buClr>
                  <a:buSzPct val="80000"/>
                </a:pPr>
                <a:r>
                  <a:rPr lang="en-US" altLang="zh-CN" sz="2000" b="1" dirty="0" smtClean="0">
                    <a:ea typeface="+mn-ea"/>
                  </a:rPr>
                  <a:t>                  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+mn-ea"/>
                      </a:rPr>
                      <m:t>𝑷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+mn-ea"/>
                      </a:rPr>
                      <m:t>(</m:t>
                    </m:r>
                    <m:sSub>
                      <m:sSubPr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+mn-ea"/>
                          </a:rPr>
                          <m:t>𝒙</m:t>
                        </m:r>
                      </m:e>
                      <m:sub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+mn-ea"/>
                          </a:rPr>
                          <m:t>𝟏</m:t>
                        </m:r>
                      </m:sub>
                    </m:sSub>
                    <m:sSub>
                      <m:sSubPr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+mn-ea"/>
                          </a:rPr>
                          <m:t>,</m:t>
                        </m:r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+mn-ea"/>
                          </a:rPr>
                          <m:t>𝒙</m:t>
                        </m:r>
                      </m:e>
                      <m:sub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+mn-ea"/>
                          </a:rPr>
                          <m:t>𝟐</m:t>
                        </m:r>
                      </m:sub>
                    </m:sSub>
                    <m:sSub>
                      <m:sSubPr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+mn-ea"/>
                          </a:rPr>
                          <m:t>,…,</m:t>
                        </m:r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+mn-ea"/>
                          </a:rPr>
                          <m:t>𝒙</m:t>
                        </m:r>
                      </m:e>
                      <m:sub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+mn-ea"/>
                          </a:rPr>
                          <m:t>𝒏</m:t>
                        </m:r>
                      </m:sub>
                    </m:sSub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+mn-ea"/>
                      </a:rPr>
                      <m:t>)</m:t>
                    </m:r>
                  </m:oMath>
                </a14:m>
                <a:r>
                  <a:rPr lang="zh-CN" altLang="en-US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     </a:t>
                </a:r>
                <a:r>
                  <a:rPr lang="zh-CN" altLang="en-US" sz="20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多元谓词</a:t>
                </a:r>
                <a:endParaRPr lang="zh-CN" altLang="en-US" sz="2000" dirty="0">
                  <a:solidFill>
                    <a:srgbClr val="FF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 eaLnBrk="1" hangingPunct="1">
                  <a:lnSpc>
                    <a:spcPct val="150000"/>
                  </a:lnSpc>
                  <a:buClr>
                    <a:srgbClr val="FF0000"/>
                  </a:buClr>
                </a:pPr>
                <a:r>
                  <a:rPr lang="zh-CN" altLang="en-US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     其中，</a:t>
                </a: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sSub>
                      <m:sSubPr>
                        <m:ctrlP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sSub>
                      <m:sSubPr>
                        <m:ctrlP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,…,</m:t>
                        </m:r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</m:oMath>
                </a14:m>
                <a:r>
                  <a:rPr lang="zh-CN" alt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：</a:t>
                </a:r>
                <a:r>
                  <a:rPr lang="zh-CN" altLang="en-US" sz="20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个体</a:t>
                </a:r>
                <a:r>
                  <a:rPr lang="zh-CN" alt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</a:t>
                </a:r>
                <a:r>
                  <a:rPr lang="zh-CN" altLang="en-US" sz="20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小写字母</a:t>
                </a: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表示。</a:t>
                </a:r>
                <a:endPara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eaLnBrk="1" hangingPunct="1">
                  <a:lnSpc>
                    <a:spcPct val="150000"/>
                  </a:lnSpc>
                  <a:spcAft>
                    <a:spcPts val="1200"/>
                  </a:spcAft>
                  <a:buClr>
                    <a:srgbClr val="FF0000"/>
                  </a:buClr>
                </a:pPr>
                <a:r>
                  <a:rPr lang="zh-CN" alt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          </a:t>
                </a:r>
                <a:r>
                  <a:rPr lang="en-US" altLang="zh-CN" sz="2000" b="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--- </a:t>
                </a:r>
                <a:r>
                  <a:rPr lang="zh-CN" altLang="en-US" sz="20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表示</a:t>
                </a: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独立存在的事物或某个</a:t>
                </a:r>
                <a:r>
                  <a:rPr lang="zh-CN" alt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抽象概念</a:t>
                </a:r>
                <a:endParaRPr lang="zh-CN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eaLnBrk="1" hangingPunct="1">
                  <a:lnSpc>
                    <a:spcPct val="150000"/>
                  </a:lnSpc>
                  <a:buClr>
                    <a:srgbClr val="FF0000"/>
                  </a:buClr>
                </a:pPr>
                <a:r>
                  <a:rPr lang="zh-CN" alt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         </a:t>
                </a:r>
                <a:r>
                  <a:rPr lang="en-US" altLang="zh-CN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  <a:r>
                  <a:rPr lang="zh-CN" altLang="en-US" sz="20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：</a:t>
                </a:r>
                <a:r>
                  <a:rPr lang="zh-CN" altLang="en-US" sz="20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谓词</a:t>
                </a:r>
                <a:r>
                  <a:rPr lang="zh-CN" alt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名</a:t>
                </a:r>
                <a:r>
                  <a:rPr lang="zh-CN" alt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</a:t>
                </a:r>
                <a:r>
                  <a:rPr lang="zh-CN" altLang="en-US" sz="20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大写字母</a:t>
                </a: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表示</a:t>
                </a:r>
                <a:r>
                  <a:rPr lang="zh-CN" alt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。</a:t>
                </a:r>
                <a:endParaRPr lang="en-US" altLang="zh-CN" sz="20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eaLnBrk="1" hangingPunct="1">
                  <a:lnSpc>
                    <a:spcPct val="150000"/>
                  </a:lnSpc>
                </a:pPr>
                <a:r>
                  <a:rPr lang="zh-CN" altLang="en-US" sz="20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                   </a:t>
                </a:r>
                <a:r>
                  <a:rPr lang="en-US" altLang="zh-CN" sz="2000" b="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--- </a:t>
                </a:r>
                <a:r>
                  <a:rPr lang="zh-CN" altLang="en-US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表示</a:t>
                </a:r>
                <a:r>
                  <a:rPr lang="zh-CN" altLang="en-US" sz="20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个体的性质、状态或个体之间的</a:t>
                </a:r>
                <a:r>
                  <a:rPr lang="zh-CN" altLang="en-US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关系</a:t>
                </a:r>
                <a:endParaRPr lang="zh-CN" altLang="en-US" sz="20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 eaLnBrk="1" hangingPunct="1">
                  <a:lnSpc>
                    <a:spcPct val="150000"/>
                  </a:lnSpc>
                </a:pPr>
                <a:r>
                  <a:rPr lang="zh-CN" altLang="en-US" sz="20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       </a:t>
                </a:r>
                <a:r>
                  <a:rPr lang="zh-CN" altLang="en-US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           </a:t>
                </a:r>
                <a:r>
                  <a:rPr lang="en-US" altLang="zh-CN" sz="2000" b="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---</a:t>
                </a:r>
                <a:r>
                  <a:rPr lang="en-US" altLang="zh-CN" sz="20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P</a:t>
                </a:r>
                <a:r>
                  <a:rPr lang="zh-CN" altLang="en-US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是一个</a:t>
                </a:r>
                <a:r>
                  <a:rPr lang="en-US" altLang="zh-CN" sz="2000" i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n</a:t>
                </a:r>
                <a:r>
                  <a:rPr lang="zh-CN" altLang="en-US" sz="20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元谓词</a:t>
                </a:r>
                <a:endParaRPr lang="en-US" altLang="zh-CN" sz="2000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1204" name="Text 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37549" y="1772816"/>
                <a:ext cx="6603760" cy="3539430"/>
              </a:xfrm>
              <a:prstGeom prst="rect">
                <a:avLst/>
              </a:prstGeom>
              <a:blipFill>
                <a:blip r:embed="rId2"/>
                <a:stretch>
                  <a:fillRect l="-1754" b="-1897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矩形 2"/>
          <p:cNvSpPr/>
          <p:nvPr/>
        </p:nvSpPr>
        <p:spPr>
          <a:xfrm>
            <a:off x="611469" y="1193599"/>
            <a:ext cx="1863064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谓词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的一般形式</a:t>
            </a:r>
            <a:endParaRPr lang="en-US" altLang="zh-CN" sz="20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4274732" y="391865"/>
                <a:ext cx="4300408" cy="1038746"/>
              </a:xfrm>
              <a:prstGeom prst="rect">
                <a:avLst/>
              </a:prstGeom>
              <a:ln>
                <a:solidFill>
                  <a:srgbClr val="FF0000"/>
                </a:solidFill>
                <a:prstDash val="sysDash"/>
              </a:ln>
            </p:spPr>
            <p:txBody>
              <a:bodyPr wrap="square" lIns="0" tIns="0" rIns="0" bIns="0">
                <a:spAutoFit/>
              </a:bodyPr>
              <a:lstStyle/>
              <a:p>
                <a:pPr>
                  <a:lnSpc>
                    <a:spcPts val="2700"/>
                  </a:lnSpc>
                </a:pPr>
                <a:r>
                  <a:rPr lang="zh-CN" altLang="en-US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张三是学生                  </a:t>
                </a:r>
                <a:r>
                  <a:rPr lang="en-US" altLang="zh-CN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Student</a:t>
                </a:r>
                <a:r>
                  <a:rPr lang="en-US" altLang="zh-CN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(</a:t>
                </a:r>
                <a:r>
                  <a:rPr lang="zh-CN" altLang="en-US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张三</a:t>
                </a:r>
                <a:r>
                  <a:rPr lang="en-US" altLang="zh-CN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)</a:t>
                </a:r>
              </a:p>
              <a:p>
                <a:pPr>
                  <a:lnSpc>
                    <a:spcPts val="2700"/>
                  </a:lnSpc>
                </a:pPr>
                <a:r>
                  <a:rPr lang="en-US" altLang="zh-CN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Lucy</a:t>
                </a:r>
                <a:r>
                  <a:rPr lang="zh-CN" altLang="zh-CN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和</a:t>
                </a:r>
                <a:r>
                  <a:rPr lang="en-US" altLang="zh-CN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Lily</a:t>
                </a:r>
                <a:r>
                  <a:rPr lang="zh-CN" altLang="zh-CN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是</a:t>
                </a:r>
                <a:r>
                  <a:rPr lang="zh-CN" altLang="zh-CN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姐妹</a:t>
                </a:r>
                <a:r>
                  <a:rPr lang="en-US" altLang="zh-CN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      Sister(</a:t>
                </a:r>
                <a:r>
                  <a:rPr lang="en-US" altLang="zh-CN" dirty="0" err="1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Lucy</a:t>
                </a:r>
                <a:r>
                  <a:rPr lang="en-US" altLang="zh-CN" dirty="0" err="1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,</a:t>
                </a:r>
                <a:r>
                  <a:rPr lang="en-US" altLang="zh-CN" dirty="0" err="1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Lily</a:t>
                </a:r>
                <a:r>
                  <a:rPr lang="en-US" altLang="zh-CN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)</a:t>
                </a:r>
                <a:endParaRPr lang="zh-CN" altLang="zh-CN" dirty="0">
                  <a:solidFill>
                    <a:srgbClr val="00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>
                  <a:lnSpc>
                    <a:spcPts val="2700"/>
                  </a:lnSpc>
                </a:pPr>
                <a:r>
                  <a:rPr lang="zh-CN" altLang="zh-CN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北京是中国的</a:t>
                </a:r>
                <a:r>
                  <a:rPr lang="zh-CN" altLang="zh-CN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首都</a:t>
                </a:r>
                <a:r>
                  <a:rPr lang="en-US" altLang="zh-CN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     </a:t>
                </a:r>
                <a14:m>
                  <m:oMath xmlns:m="http://schemas.openxmlformats.org/officeDocument/2006/math">
                    <m:r>
                      <a:rPr lang="en-US" altLang="zh-CN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𝐂𝐚𝐩𝐢𝐭𝐚𝐥</m:t>
                    </m:r>
                  </m:oMath>
                </a14:m>
                <a:r>
                  <a:rPr lang="en-US" altLang="zh-CN" dirty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(</a:t>
                </a:r>
                <a:r>
                  <a:rPr lang="zh-CN" altLang="zh-CN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北京</a:t>
                </a:r>
                <a:r>
                  <a:rPr lang="en-US" altLang="zh-CN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,</a:t>
                </a:r>
                <a:r>
                  <a:rPr lang="zh-CN" altLang="zh-CN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中国</a:t>
                </a:r>
                <a:r>
                  <a:rPr lang="en-US" altLang="zh-CN" dirty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)</a:t>
                </a:r>
                <a:endParaRPr lang="zh-CN" altLang="zh-CN" dirty="0">
                  <a:solidFill>
                    <a:srgbClr val="000000"/>
                  </a:solidFill>
                  <a:latin typeface="+mn-ea"/>
                  <a:ea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4732" y="391865"/>
                <a:ext cx="4300408" cy="1038746"/>
              </a:xfrm>
              <a:prstGeom prst="rect">
                <a:avLst/>
              </a:prstGeom>
              <a:blipFill>
                <a:blip r:embed="rId3"/>
                <a:stretch>
                  <a:fillRect l="-3107" t="-5202" r="-1554" b="-7514"/>
                </a:stretch>
              </a:blipFill>
              <a:ln>
                <a:solidFill>
                  <a:srgbClr val="FF0000"/>
                </a:solidFill>
                <a:prstDash val="sysDash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8" name="Text Box 4"/>
          <p:cNvSpPr txBox="1">
            <a:spLocks noChangeArrowheads="1"/>
          </p:cNvSpPr>
          <p:nvPr/>
        </p:nvSpPr>
        <p:spPr bwMode="auto">
          <a:xfrm>
            <a:off x="637847" y="1772816"/>
            <a:ext cx="7462545" cy="35137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265113" indent="-265113" eaLnBrk="1" hangingPunct="1">
              <a:lnSpc>
                <a:spcPts val="3500"/>
              </a:lnSpc>
              <a:buClr>
                <a:srgbClr val="FF0000"/>
              </a:buClr>
              <a:buSzPct val="70000"/>
              <a:buFont typeface="Wingdings" panose="05000000000000000000" pitchFamily="2" charset="2"/>
              <a:buChar char="p"/>
            </a:pPr>
            <a:r>
              <a:rPr lang="zh-CN" alt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命题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“张三是学生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”；</a:t>
            </a: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谓词表示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</a:t>
            </a:r>
            <a:r>
              <a:rPr lang="en-US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Student</a:t>
            </a:r>
            <a:r>
              <a:rPr lang="en-US" altLang="zh-CN" sz="20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张三</a:t>
            </a:r>
            <a:r>
              <a:rPr lang="en-US" altLang="zh-CN" sz="20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)</a:t>
            </a:r>
            <a:endParaRPr lang="zh-CN" altLang="en-US" sz="2000" dirty="0">
              <a:solidFill>
                <a:srgbClr val="FF0000"/>
              </a:solidFill>
              <a:latin typeface="+mn-ea"/>
              <a:ea typeface="+mn-ea"/>
              <a:cs typeface="Times New Roman" panose="02020603050405020304" pitchFamily="18" charset="0"/>
            </a:endParaRPr>
          </a:p>
          <a:p>
            <a:pPr eaLnBrk="1" hangingPunct="1">
              <a:lnSpc>
                <a:spcPts val="3500"/>
              </a:lnSpc>
              <a:spcAft>
                <a:spcPts val="1200"/>
              </a:spcAft>
            </a:pP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其中：</a:t>
            </a:r>
            <a:r>
              <a:rPr lang="en-US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Student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是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谓词名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，“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张三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”是</a:t>
            </a: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个体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。</a:t>
            </a:r>
            <a:r>
              <a:rPr lang="en-US" altLang="zh-CN" sz="2000" dirty="0" smtClean="0"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lang="zh-CN" altLang="en-US" sz="2000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刻画特征</a:t>
            </a:r>
            <a:r>
              <a:rPr lang="en-US" altLang="zh-CN" sz="2000" dirty="0" smtClean="0">
                <a:latin typeface="+mn-ea"/>
                <a:ea typeface="+mn-ea"/>
                <a:cs typeface="Times New Roman" panose="02020603050405020304" pitchFamily="18" charset="0"/>
              </a:rPr>
              <a:t>)</a:t>
            </a:r>
            <a:endParaRPr lang="zh-CN" altLang="en-US" sz="2000" dirty="0">
              <a:latin typeface="+mn-ea"/>
              <a:ea typeface="+mn-ea"/>
              <a:cs typeface="Times New Roman" panose="02020603050405020304" pitchFamily="18" charset="0"/>
            </a:endParaRPr>
          </a:p>
          <a:p>
            <a:pPr marL="265113" indent="-265113" eaLnBrk="1" hangingPunct="1">
              <a:lnSpc>
                <a:spcPts val="3500"/>
              </a:lnSpc>
              <a:buClr>
                <a:srgbClr val="FF0000"/>
              </a:buClr>
              <a:buSzPct val="70000"/>
              <a:buFont typeface="Wingdings" panose="05000000000000000000" pitchFamily="2" charset="2"/>
              <a:buChar char="p"/>
            </a:pP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谓词表示中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个体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可以是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常量</a:t>
            </a:r>
            <a:r>
              <a:rPr lang="en-US" altLang="zh-CN" sz="20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\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变元</a:t>
            </a:r>
            <a:r>
              <a:rPr lang="en-US" altLang="zh-CN" sz="20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\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函数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。</a:t>
            </a:r>
          </a:p>
          <a:p>
            <a:pPr marL="539750" indent="-182563" eaLnBrk="1" hangingPunct="1">
              <a:lnSpc>
                <a:spcPts val="3500"/>
              </a:lnSpc>
              <a:buClr>
                <a:srgbClr val="0000FF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如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命题“</a:t>
            </a:r>
            <a:r>
              <a:rPr lang="en-US" altLang="zh-CN" sz="2000" i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x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&gt;10</a:t>
            </a:r>
            <a:r>
              <a:rPr lang="en-US" altLang="zh-CN" sz="2000" dirty="0" smtClean="0">
                <a:latin typeface="+mn-ea"/>
                <a:ea typeface="+mn-ea"/>
                <a:cs typeface="Times New Roman" panose="02020603050405020304" pitchFamily="18" charset="0"/>
              </a:rPr>
              <a:t>”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more(</a:t>
            </a:r>
            <a:r>
              <a:rPr lang="en-US" altLang="zh-CN" sz="2000" i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x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,10)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，其中</a:t>
            </a:r>
            <a:r>
              <a:rPr lang="en-US" altLang="zh-CN" sz="2000" i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x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是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变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元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、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10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是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常量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。</a:t>
            </a:r>
            <a:endParaRPr lang="zh-CN" altLang="en-US" sz="20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eaLnBrk="1" hangingPunct="1">
              <a:lnSpc>
                <a:spcPts val="3500"/>
              </a:lnSpc>
            </a:pP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         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命题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“小张的父亲是老师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”：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Teacher(father(Zhang))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endParaRPr lang="zh-CN" altLang="en-US" sz="20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eaLnBrk="1" hangingPunct="1">
              <a:lnSpc>
                <a:spcPts val="3500"/>
              </a:lnSpc>
              <a:spcAft>
                <a:spcPts val="1200"/>
              </a:spcAft>
            </a:pP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      其中“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father(Zhang)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”是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一个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函数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。</a:t>
            </a:r>
          </a:p>
          <a:p>
            <a:pPr marL="265113" indent="-265113" eaLnBrk="1" hangingPunct="1">
              <a:lnSpc>
                <a:spcPts val="4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当谓词中的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变元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用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特定个体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替代，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谓词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就有了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确定的</a:t>
            </a:r>
            <a:r>
              <a:rPr lang="en-US" altLang="zh-CN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或</a:t>
            </a:r>
            <a:r>
              <a:rPr lang="en-US" altLang="zh-CN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。</a:t>
            </a:r>
            <a:endParaRPr lang="zh-CN" altLang="en-US" sz="20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Box 4"/>
              <p:cNvSpPr txBox="1">
                <a:spLocks noChangeArrowheads="1"/>
              </p:cNvSpPr>
              <p:nvPr/>
            </p:nvSpPr>
            <p:spPr bwMode="auto">
              <a:xfrm>
                <a:off x="601272" y="1845642"/>
                <a:ext cx="8147192" cy="352660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265113" lvl="1" indent="-265113" eaLnBrk="1" hangingPunct="1">
                  <a:lnSpc>
                    <a:spcPts val="3500"/>
                  </a:lnSpc>
                  <a:spcAft>
                    <a:spcPts val="60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en-US" altLang="zh-CN" sz="2000" i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n</a:t>
                </a:r>
                <a:r>
                  <a:rPr lang="zh-CN" alt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元谓词</a:t>
                </a:r>
                <a:r>
                  <a:rPr lang="zh-CN" altLang="en-US" sz="20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“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  <a:ea typeface="+mn-ea"/>
                      </a:rPr>
                      <m:t>𝑷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+mn-ea"/>
                      </a:rPr>
                      <m:t>(</m:t>
                    </m:r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ea typeface="+mn-ea"/>
                          </a:rPr>
                          <m:t>𝒙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  <a:ea typeface="+mn-ea"/>
                          </a:rPr>
                          <m:t>𝟏</m:t>
                        </m:r>
                      </m:sub>
                    </m:sSub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ea typeface="+mn-ea"/>
                          </a:rPr>
                          <m:t>,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  <a:ea typeface="+mn-ea"/>
                          </a:rPr>
                          <m:t>𝒙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  <a:ea typeface="+mn-ea"/>
                          </a:rPr>
                          <m:t>𝟐</m:t>
                        </m:r>
                      </m:sub>
                    </m:sSub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ea typeface="+mn-ea"/>
                          </a:rPr>
                          <m:t>,…,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  <a:ea typeface="+mn-ea"/>
                          </a:rPr>
                          <m:t>𝒙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  <a:ea typeface="+mn-ea"/>
                          </a:rPr>
                          <m:t>𝒏</m:t>
                        </m:r>
                      </m:sub>
                    </m:sSub>
                    <m:r>
                      <a:rPr lang="en-US" altLang="zh-CN" sz="2000" i="1">
                        <a:latin typeface="Cambria Math" panose="02040503050406030204" pitchFamily="18" charset="0"/>
                        <a:ea typeface="+mn-ea"/>
                      </a:rPr>
                      <m:t>)</m:t>
                    </m:r>
                  </m:oMath>
                </a14:m>
                <a:r>
                  <a:rPr lang="zh-CN" altLang="en-US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”中</a:t>
                </a:r>
                <a:r>
                  <a:rPr lang="zh-CN" altLang="en-US" sz="20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，若</a:t>
                </a:r>
                <a:r>
                  <a:rPr lang="zh-CN" alt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每个个体</a:t>
                </a:r>
                <a:r>
                  <a:rPr lang="zh-CN" altLang="en-US" sz="20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均为</a:t>
                </a:r>
                <a:r>
                  <a:rPr lang="zh-CN" altLang="en-US" sz="200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常量、变元</a:t>
                </a:r>
                <a:r>
                  <a:rPr lang="zh-CN" altLang="en-US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或</a:t>
                </a:r>
                <a:r>
                  <a:rPr lang="zh-CN" altLang="en-US" sz="20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函数</a:t>
                </a:r>
                <a:r>
                  <a:rPr lang="zh-CN" altLang="en-US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，即称为</a:t>
                </a:r>
                <a:r>
                  <a:rPr lang="zh-CN" altLang="en-US" sz="20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“</a:t>
                </a:r>
                <a:r>
                  <a:rPr lang="zh-CN" alt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一阶谓词</a:t>
                </a:r>
                <a:r>
                  <a:rPr lang="zh-CN" altLang="en-US" sz="20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”</a:t>
                </a:r>
                <a:r>
                  <a:rPr lang="zh-CN" altLang="en-US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。</a:t>
                </a:r>
                <a:endParaRPr lang="en-US" altLang="zh-CN" sz="2000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 marL="265113" lvl="1" indent="-265113" eaLnBrk="1" hangingPunct="1">
                  <a:lnSpc>
                    <a:spcPts val="3500"/>
                  </a:lnSpc>
                  <a:spcAft>
                    <a:spcPts val="120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en-US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若</a:t>
                </a:r>
                <a:r>
                  <a:rPr lang="zh-CN" altLang="en-US" sz="20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某个</a:t>
                </a:r>
                <a:r>
                  <a:rPr lang="zh-CN" alt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个体</a:t>
                </a:r>
                <a:r>
                  <a:rPr lang="zh-CN" altLang="en-US" sz="20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本身又是一个</a:t>
                </a:r>
                <a:r>
                  <a:rPr lang="zh-CN" altLang="en-US" sz="200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一阶谓词</a:t>
                </a:r>
                <a:r>
                  <a:rPr lang="zh-CN" altLang="en-US" sz="20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，则</a:t>
                </a:r>
                <a:r>
                  <a:rPr lang="zh-CN" altLang="en-US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称为</a:t>
                </a:r>
                <a:r>
                  <a:rPr lang="zh-CN" alt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二阶谓词</a:t>
                </a:r>
                <a:r>
                  <a:rPr lang="zh-CN" altLang="en-US" sz="20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，如此类推</a:t>
                </a:r>
                <a:r>
                  <a:rPr lang="zh-CN" altLang="en-US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。</a:t>
                </a:r>
                <a:endParaRPr lang="en-US" altLang="zh-CN" sz="2000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 marL="265113" lvl="1" indent="-265113" eaLnBrk="1" hangingPunct="1">
                  <a:lnSpc>
                    <a:spcPts val="3500"/>
                  </a:lnSpc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en-US" sz="2000" u="wavyDbl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个体变元</a:t>
                </a:r>
                <a:r>
                  <a:rPr lang="zh-CN" altLang="en-US" sz="20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的</a:t>
                </a:r>
                <a:r>
                  <a:rPr lang="zh-CN" altLang="en-US" sz="200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取值范围</a:t>
                </a:r>
                <a:r>
                  <a:rPr lang="zh-CN" altLang="en-US" sz="20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称为</a:t>
                </a:r>
                <a:r>
                  <a:rPr lang="zh-CN" alt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个体</a:t>
                </a:r>
                <a:r>
                  <a:rPr lang="zh-CN" altLang="en-US" sz="20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域</a:t>
                </a:r>
                <a:r>
                  <a:rPr lang="zh-CN" altLang="en-US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，个体</a:t>
                </a:r>
                <a:r>
                  <a:rPr lang="zh-CN" altLang="en-US" sz="20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域</a:t>
                </a:r>
                <a:r>
                  <a:rPr lang="zh-CN" altLang="en-US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可</a:t>
                </a:r>
                <a:r>
                  <a:rPr lang="zh-CN" altLang="en-US" sz="20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有限</a:t>
                </a:r>
                <a:r>
                  <a:rPr lang="en-US" altLang="zh-CN" sz="2000" dirty="0" smtClean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/</a:t>
                </a:r>
                <a:r>
                  <a:rPr lang="zh-CN" altLang="en-US" sz="20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无限</a:t>
                </a:r>
                <a:r>
                  <a:rPr lang="zh-CN" altLang="en-US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。</a:t>
                </a:r>
                <a:endParaRPr lang="en-US" altLang="zh-CN" sz="2000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 marL="0" lvl="1" indent="0" eaLnBrk="1" hangingPunct="1">
                  <a:lnSpc>
                    <a:spcPts val="3500"/>
                  </a:lnSpc>
                  <a:spcAft>
                    <a:spcPts val="1200"/>
                  </a:spcAft>
                  <a:buClr>
                    <a:srgbClr val="C00000"/>
                  </a:buClr>
                </a:pPr>
                <a:r>
                  <a:rPr lang="en-US" altLang="zh-CN" sz="20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  </a:t>
                </a:r>
                <a:r>
                  <a:rPr lang="zh-CN" altLang="en-US" sz="20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如：</a:t>
                </a:r>
                <a:r>
                  <a:rPr lang="en-US" altLang="zh-CN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I</a:t>
                </a:r>
                <a:r>
                  <a:rPr lang="en-US" altLang="zh-CN" sz="20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(</a:t>
                </a:r>
                <a:r>
                  <a:rPr lang="en-US" altLang="zh-CN" sz="2000" i="1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x</a:t>
                </a:r>
                <a:r>
                  <a:rPr lang="en-US" altLang="zh-CN" sz="20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)</a:t>
                </a:r>
                <a:r>
                  <a:rPr lang="zh-CN" altLang="en-US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表示</a:t>
                </a:r>
                <a:r>
                  <a:rPr lang="zh-CN" altLang="en-US" sz="20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“</a:t>
                </a:r>
                <a:r>
                  <a:rPr lang="en-US" altLang="zh-CN" sz="2000" i="1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x</a:t>
                </a:r>
                <a:r>
                  <a:rPr lang="zh-CN" altLang="en-US" sz="20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是整数”，则个体域为所有</a:t>
                </a:r>
                <a:r>
                  <a:rPr lang="zh-CN" altLang="en-US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整数。</a:t>
                </a:r>
                <a:r>
                  <a:rPr lang="en-US" altLang="zh-CN" sz="20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(</a:t>
                </a:r>
                <a:r>
                  <a:rPr lang="zh-CN" altLang="en-US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无限</a:t>
                </a:r>
                <a:r>
                  <a:rPr lang="en-US" altLang="zh-CN" sz="20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)</a:t>
                </a:r>
                <a:endParaRPr lang="en-US" altLang="zh-CN" sz="2000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 marL="265113" lvl="1" indent="-265113" eaLnBrk="1" hangingPunct="1">
                  <a:lnSpc>
                    <a:spcPts val="3500"/>
                  </a:lnSpc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en-US" sz="20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谓词</a:t>
                </a:r>
                <a:r>
                  <a:rPr lang="zh-CN" alt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与函数不同</a:t>
                </a:r>
                <a:r>
                  <a:rPr lang="zh-CN" altLang="en-US" sz="2000" dirty="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，谓词</a:t>
                </a:r>
                <a:r>
                  <a:rPr lang="zh-CN" altLang="en-US" sz="2000" dirty="0" smtClean="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的值有“</a:t>
                </a:r>
                <a:r>
                  <a:rPr lang="en-US" altLang="zh-CN" sz="20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T</a:t>
                </a:r>
                <a:r>
                  <a:rPr lang="zh-CN" altLang="en-US" sz="2000" dirty="0" smtClean="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”或“</a:t>
                </a:r>
                <a:r>
                  <a:rPr lang="en-US" altLang="zh-CN" sz="20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F</a:t>
                </a:r>
                <a:r>
                  <a:rPr lang="zh-CN" altLang="en-US" sz="2000" dirty="0" smtClean="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”，</a:t>
                </a:r>
                <a:r>
                  <a:rPr lang="zh-CN" altLang="en-US" sz="2000" dirty="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而</a:t>
                </a:r>
                <a:r>
                  <a:rPr lang="zh-CN" altLang="en-US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函数</a:t>
                </a:r>
                <a:r>
                  <a:rPr lang="zh-CN" altLang="en-US" sz="2000" dirty="0" smtClean="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是个体域中的</a:t>
                </a:r>
                <a:r>
                  <a:rPr lang="zh-CN" altLang="en-US" sz="2000" dirty="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一个个体，无真值可言。</a:t>
                </a:r>
                <a:endParaRPr lang="zh-CN" altLang="en-US" sz="20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Text 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01272" y="1845642"/>
                <a:ext cx="8147192" cy="3526606"/>
              </a:xfrm>
              <a:prstGeom prst="rect">
                <a:avLst/>
              </a:prstGeom>
              <a:blipFill>
                <a:blip r:embed="rId2"/>
                <a:stretch>
                  <a:fillRect l="-1422" t="-173" r="-1347" b="-1557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31139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611560" y="1856532"/>
            <a:ext cx="7920880" cy="24365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 eaLnBrk="1" hangingPunct="1">
              <a:lnSpc>
                <a:spcPts val="3200"/>
              </a:lnSpc>
              <a:spcAft>
                <a:spcPts val="12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一阶谓词逻辑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是</a:t>
            </a: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最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直观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的一种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逻辑表达，以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谓词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形式</a:t>
            </a: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表示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动作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的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主体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和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客体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。</a:t>
            </a:r>
          </a:p>
          <a:p>
            <a:pPr eaLnBrk="1" hangingPunct="1">
              <a:lnSpc>
                <a:spcPts val="3200"/>
              </a:lnSpc>
              <a:spcAft>
                <a:spcPts val="600"/>
              </a:spcAft>
            </a:pP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如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张三与李四打网球（</a:t>
            </a:r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Zhang and Li play tennis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）</a:t>
            </a:r>
          </a:p>
          <a:p>
            <a:pPr eaLnBrk="1" hangingPunct="1">
              <a:lnSpc>
                <a:spcPts val="3200"/>
              </a:lnSpc>
              <a:spcAft>
                <a:spcPts val="1200"/>
              </a:spcAft>
            </a:pP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可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写为：</a:t>
            </a:r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play (Zhang, Li, tennis)</a:t>
            </a:r>
          </a:p>
          <a:p>
            <a:pPr eaLnBrk="1" hangingPunct="1">
              <a:lnSpc>
                <a:spcPts val="3200"/>
              </a:lnSpc>
              <a:spcAft>
                <a:spcPts val="0"/>
              </a:spcAft>
            </a:pP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其中：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谓词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是动作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play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，动作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主体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是</a:t>
            </a:r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Zhang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和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Li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客体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是</a:t>
            </a:r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tennis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。</a:t>
            </a:r>
            <a:endParaRPr lang="zh-CN" altLang="en-US" sz="20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" name="圆角矩形标注 4"/>
          <p:cNvSpPr/>
          <p:nvPr/>
        </p:nvSpPr>
        <p:spPr bwMode="auto">
          <a:xfrm>
            <a:off x="5940152" y="980728"/>
            <a:ext cx="2592288" cy="288032"/>
          </a:xfrm>
          <a:prstGeom prst="wedgeRoundRectCallout">
            <a:avLst>
              <a:gd name="adj1" fmla="val -20525"/>
              <a:gd name="adj2" fmla="val 134811"/>
              <a:gd name="adj3" fmla="val 16667"/>
            </a:avLst>
          </a:prstGeom>
          <a:noFill/>
          <a:ln w="952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zh-CN" alt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自然语言描述</a:t>
            </a:r>
            <a:r>
              <a:rPr lang="zh-CN" alt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宋体" panose="02010600030101010101" pitchFamily="2" charset="-122"/>
              </a:rPr>
              <a:t>→</a:t>
            </a:r>
            <a:r>
              <a:rPr lang="zh-CN" alt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谓词描述</a:t>
            </a:r>
            <a:endParaRPr kumimoji="0" lang="zh-CN" altLang="en-US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364088" y="3366228"/>
            <a:ext cx="1152128" cy="307777"/>
          </a:xfrm>
          <a:prstGeom prst="rect">
            <a:avLst/>
          </a:prstGeom>
          <a:ln>
            <a:solidFill>
              <a:srgbClr val="FF0000"/>
            </a:solidFill>
            <a:prstDash val="sysDash"/>
          </a:ln>
        </p:spPr>
        <p:txBody>
          <a:bodyPr wrap="square" lIns="0" tIns="0" rIns="0" bIns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三元谓词</a:t>
            </a:r>
            <a:endParaRPr lang="en-US" altLang="zh-CN" sz="2000" dirty="0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0212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5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620021" y="1754344"/>
            <a:ext cx="5301659" cy="3168352"/>
          </a:xfrm>
          <a:noFill/>
        </p:spPr>
        <p:txBody>
          <a:bodyPr lIns="0" tIns="0" rIns="0" bIns="0"/>
          <a:lstStyle/>
          <a:p>
            <a:pPr marL="357188" indent="-357188" eaLnBrk="1" hangingPunct="1">
              <a:lnSpc>
                <a:spcPts val="4500"/>
              </a:lnSpc>
              <a:spcBef>
                <a:spcPct val="0"/>
              </a:spcBef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4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谓词</a:t>
            </a:r>
            <a:r>
              <a:rPr lang="zh-CN" alt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比</a:t>
            </a:r>
            <a:r>
              <a:rPr lang="zh-CN" altLang="en-US" sz="2400" b="1" u="wavyDbl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命题</a:t>
            </a:r>
            <a:r>
              <a:rPr lang="zh-CN" alt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能</a:t>
            </a:r>
            <a:r>
              <a:rPr lang="zh-CN" altLang="en-US" sz="24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更细致</a:t>
            </a:r>
            <a:r>
              <a:rPr lang="zh-CN" alt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地</a:t>
            </a:r>
            <a:r>
              <a:rPr lang="zh-CN" altLang="en-US" sz="24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刻画知识</a:t>
            </a:r>
            <a:endParaRPr lang="zh-CN" altLang="en-US" sz="24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12788" lvl="1" indent="-241300" eaLnBrk="1" hangingPunct="1">
              <a:lnSpc>
                <a:spcPts val="4500"/>
              </a:lnSpc>
              <a:spcBef>
                <a:spcPct val="0"/>
              </a:spcBef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表达能力强</a:t>
            </a:r>
          </a:p>
          <a:p>
            <a:pPr eaLnBrk="1" hangingPunct="1">
              <a:lnSpc>
                <a:spcPts val="2800"/>
              </a:lnSpc>
              <a:spcBef>
                <a:spcPct val="0"/>
              </a:spcBef>
              <a:spcAft>
                <a:spcPts val="1200"/>
              </a:spcAft>
              <a:buFont typeface="Wingdings" panose="05000000000000000000" pitchFamily="2" charset="2"/>
              <a:buNone/>
            </a:pP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zh-CN" altLang="en-US" sz="20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如：</a:t>
            </a: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北京是个城市    </a:t>
            </a:r>
            <a:r>
              <a:rPr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City(</a:t>
            </a:r>
            <a:r>
              <a:rPr lang="en-US" altLang="zh-CN" sz="20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；</a:t>
            </a:r>
            <a:r>
              <a:rPr lang="en-US" altLang="zh-CN" sz="20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 </a:t>
            </a:r>
            <a:r>
              <a:rPr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altLang="zh-CN" sz="2000" b="1" dirty="0" smtClean="0">
                <a:latin typeface="+mn-ea"/>
                <a:cs typeface="Times New Roman" panose="02020603050405020304" pitchFamily="18" charset="0"/>
              </a:rPr>
              <a:t>(</a:t>
            </a: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北京</a:t>
            </a:r>
            <a:r>
              <a:rPr lang="en-US" altLang="zh-CN" sz="2000" b="1" dirty="0" smtClean="0">
                <a:latin typeface="+mn-ea"/>
                <a:cs typeface="Times New Roman" panose="02020603050405020304" pitchFamily="18" charset="0"/>
              </a:rPr>
              <a:t>)</a:t>
            </a:r>
            <a:endParaRPr lang="en-US" altLang="zh-CN" sz="20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12788" lvl="1" indent="-241300" eaLnBrk="1" hangingPunct="1">
              <a:lnSpc>
                <a:spcPct val="150000"/>
              </a:lnSpc>
              <a:spcBef>
                <a:spcPct val="0"/>
              </a:spcBef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可表示变化情况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</a:t>
            </a:r>
            <a:r>
              <a:rPr lang="zh-CN" altLang="en-US" sz="20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如：</a:t>
            </a:r>
            <a:r>
              <a:rPr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City</a:t>
            </a:r>
            <a:r>
              <a:rPr lang="en-US" altLang="zh-CN" sz="2000" b="1" dirty="0" smtClean="0">
                <a:latin typeface="+mn-ea"/>
                <a:cs typeface="Times New Roman" panose="02020603050405020304" pitchFamily="18" charset="0"/>
              </a:rPr>
              <a:t>(</a:t>
            </a:r>
            <a:r>
              <a:rPr lang="zh-CN" altLang="en-US" sz="2000" b="1" dirty="0" smtClean="0">
                <a:latin typeface="+mn-ea"/>
                <a:cs typeface="Times New Roman" panose="02020603050405020304" pitchFamily="18" charset="0"/>
              </a:rPr>
              <a:t>北京</a:t>
            </a:r>
            <a:r>
              <a:rPr lang="en-US" altLang="zh-CN" sz="2000" b="1" dirty="0" smtClean="0">
                <a:latin typeface="+mn-ea"/>
                <a:cs typeface="Times New Roman" panose="02020603050405020304" pitchFamily="18" charset="0"/>
              </a:rPr>
              <a:t>),</a:t>
            </a:r>
            <a:r>
              <a:rPr lang="en-US" altLang="zh-C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lang="en-US" altLang="zh-CN" sz="20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</a:t>
            </a: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City</a:t>
            </a:r>
            <a:r>
              <a:rPr lang="en-US" altLang="zh-CN" sz="2000" b="1" dirty="0" smtClean="0">
                <a:latin typeface="+mn-ea"/>
                <a:cs typeface="Times New Roman" panose="02020603050405020304" pitchFamily="18" charset="0"/>
              </a:rPr>
              <a:t>(</a:t>
            </a:r>
            <a:r>
              <a:rPr lang="zh-CN" altLang="en-US" sz="2000" b="1" dirty="0" smtClean="0">
                <a:latin typeface="+mn-ea"/>
                <a:cs typeface="Times New Roman" panose="02020603050405020304" pitchFamily="18" charset="0"/>
              </a:rPr>
              <a:t>地球</a:t>
            </a:r>
            <a:r>
              <a:rPr lang="en-US" altLang="zh-CN" sz="2000" b="1" dirty="0" smtClean="0">
                <a:latin typeface="+mn-ea"/>
                <a:cs typeface="Times New Roman" panose="02020603050405020304" pitchFamily="18" charset="0"/>
              </a:rPr>
              <a:t>),</a:t>
            </a:r>
            <a:r>
              <a:rPr lang="en-US" altLang="zh-C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endParaRPr lang="zh-CN" altLang="en-US" sz="20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827" name="Rectangle 6"/>
          <p:cNvSpPr>
            <a:spLocks noChangeArrowheads="1"/>
          </p:cNvSpPr>
          <p:nvPr/>
        </p:nvSpPr>
        <p:spPr bwMode="auto">
          <a:xfrm>
            <a:off x="646900" y="1181488"/>
            <a:ext cx="1395584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谓词的特点</a:t>
            </a:r>
            <a:endParaRPr lang="zh-CN" altLang="en-US" sz="20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圆角矩形标注 2"/>
              <p:cNvSpPr/>
              <p:nvPr/>
            </p:nvSpPr>
            <p:spPr bwMode="auto">
              <a:xfrm>
                <a:off x="6156176" y="2204864"/>
                <a:ext cx="2232248" cy="360040"/>
              </a:xfrm>
              <a:prstGeom prst="wedgeRoundRectCallout">
                <a:avLst>
                  <a:gd name="adj1" fmla="val -41737"/>
                  <a:gd name="adj2" fmla="val 121548"/>
                  <a:gd name="adj3" fmla="val 16667"/>
                </a:avLst>
              </a:prstGeom>
              <a:noFill/>
              <a:ln w="9525" cap="flat" cmpd="sng" algn="ctr">
                <a:solidFill>
                  <a:srgbClr val="0000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eaLnBrk="1" hangingPunct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楷体_GB2312"/>
                        <a:cs typeface="Times New Roman" panose="02020603050405020304" pitchFamily="18" charset="0"/>
                      </a:rPr>
                      <m:t>Capital</m:t>
                    </m:r>
                  </m:oMath>
                </a14:m>
                <a:r>
                  <a:rPr lang="en-US" altLang="zh-CN" sz="2000" dirty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(</a:t>
                </a:r>
                <a:r>
                  <a:rPr lang="zh-CN" altLang="zh-CN" sz="20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北京</a:t>
                </a:r>
                <a:r>
                  <a:rPr lang="en-US" altLang="zh-CN" sz="20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,</a:t>
                </a:r>
                <a:r>
                  <a:rPr lang="zh-CN" altLang="zh-CN" sz="20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中国</a:t>
                </a:r>
                <a:r>
                  <a:rPr lang="en-US" altLang="zh-CN" sz="20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)</a:t>
                </a:r>
                <a:endParaRPr lang="zh-CN" altLang="en-US" sz="2000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3" name="圆角矩形标注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156176" y="2204864"/>
                <a:ext cx="2232248" cy="360040"/>
              </a:xfrm>
              <a:prstGeom prst="wedgeRoundRectCallout">
                <a:avLst>
                  <a:gd name="adj1" fmla="val -41737"/>
                  <a:gd name="adj2" fmla="val 121548"/>
                  <a:gd name="adj3" fmla="val 16667"/>
                </a:avLst>
              </a:prstGeom>
              <a:blipFill>
                <a:blip r:embed="rId2"/>
                <a:stretch>
                  <a:fillRect l="-4348" t="-10577" r="-5163"/>
                </a:stretch>
              </a:blipFill>
              <a:ln w="9525" cap="flat" cmpd="sng" algn="ctr">
                <a:solidFill>
                  <a:srgbClr val="0000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655860" y="1124744"/>
            <a:ext cx="3330840" cy="3600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defRPr sz="4400">
                <a:solidFill>
                  <a:schemeClr val="tx2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>
              <a:defRPr sz="4400">
                <a:solidFill>
                  <a:schemeClr val="tx2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>
              <a:defRPr sz="4400">
                <a:solidFill>
                  <a:schemeClr val="tx2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>
              <a:defRPr sz="4400">
                <a:solidFill>
                  <a:schemeClr val="tx2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>
              <a:defRPr sz="4400">
                <a:solidFill>
                  <a:schemeClr val="tx2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000" dirty="0" smtClean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4</a:t>
            </a:r>
            <a:r>
              <a:rPr lang="zh-CN" altLang="en-US" sz="2000" dirty="0" smtClean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、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AI</a:t>
            </a:r>
            <a:r>
              <a:rPr lang="zh-CN" altLang="en-US" sz="2000" dirty="0" smtClean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对知识表示方法的要求</a:t>
            </a:r>
            <a:endParaRPr lang="zh-CN" altLang="en-US" sz="2000" dirty="0">
              <a:solidFill>
                <a:schemeClr val="tx1"/>
              </a:solidFill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593088" y="1774696"/>
            <a:ext cx="5184576" cy="12222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6700" indent="-266700" ea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宋体" panose="02010600030101010101" pitchFamily="2" charset="-122"/>
              <a:buChar char="□"/>
            </a:pPr>
            <a:r>
              <a:rPr lang="zh-CN" altLang="en-US" sz="1800" dirty="0">
                <a:latin typeface="宋体" panose="02010600030101010101" pitchFamily="2" charset="-122"/>
                <a:ea typeface="宋体" panose="02010600030101010101" pitchFamily="2" charset="-122"/>
              </a:rPr>
              <a:t>知识的</a:t>
            </a:r>
            <a:r>
              <a:rPr lang="zh-CN" altLang="en-US" sz="18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形式化</a:t>
            </a:r>
            <a:r>
              <a:rPr lang="zh-CN" altLang="en-US" sz="1800" dirty="0"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r>
              <a:rPr lang="zh-CN" altLang="en-US" sz="18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模型化</a:t>
            </a:r>
            <a:endParaRPr lang="en-US" altLang="zh-CN" sz="1800" dirty="0">
              <a:solidFill>
                <a:srgbClr val="0000FF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66700" indent="-266700" ea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宋体" panose="02010600030101010101" pitchFamily="2" charset="-122"/>
              <a:buChar char="□"/>
            </a:pPr>
            <a:r>
              <a:rPr lang="zh-CN" altLang="en-US" sz="1800" dirty="0">
                <a:latin typeface="宋体" panose="02010600030101010101" pitchFamily="2" charset="-122"/>
                <a:ea typeface="宋体" panose="02010600030101010101" pitchFamily="2" charset="-122"/>
              </a:rPr>
              <a:t>对知识的</a:t>
            </a:r>
            <a:r>
              <a:rPr lang="zh-CN" altLang="en-US" sz="18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描述</a:t>
            </a:r>
            <a:r>
              <a:rPr lang="zh-CN" altLang="en-US" sz="1800" dirty="0">
                <a:latin typeface="宋体" panose="02010600030101010101" pitchFamily="2" charset="-122"/>
                <a:ea typeface="宋体" panose="02010600030101010101" pitchFamily="2" charset="-122"/>
              </a:rPr>
              <a:t>和</a:t>
            </a:r>
            <a:r>
              <a:rPr lang="zh-CN" altLang="en-US" sz="18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约定</a:t>
            </a:r>
            <a:endParaRPr lang="en-US" altLang="zh-CN" sz="1800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66700" indent="-266700" ea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宋体" panose="02010600030101010101" pitchFamily="2" charset="-122"/>
              <a:buChar char="□"/>
            </a:pPr>
            <a:r>
              <a:rPr lang="zh-CN" altLang="en-US" sz="1800" dirty="0">
                <a:latin typeface="宋体" panose="02010600030101010101" pitchFamily="2" charset="-122"/>
                <a:ea typeface="宋体" panose="02010600030101010101" pitchFamily="2" charset="-122"/>
              </a:rPr>
              <a:t>一种计算机可接受的、用于描述知识的</a:t>
            </a:r>
            <a:r>
              <a:rPr lang="zh-CN" altLang="en-US" sz="18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数据结构</a:t>
            </a:r>
            <a:endParaRPr lang="en-US" altLang="zh-CN" sz="18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591561" y="3214855"/>
            <a:ext cx="6790277" cy="21583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6700" indent="-266700" eaLnBrk="1" hangingPunct="1">
              <a:lnSpc>
                <a:spcPts val="3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80000"/>
              <a:buFont typeface="宋体" panose="02010600030101010101" pitchFamily="2" charset="-122"/>
              <a:buChar char="□"/>
            </a:pPr>
            <a:r>
              <a:rPr lang="zh-CN" altLang="en-US" sz="1800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衡量</a:t>
            </a:r>
            <a:r>
              <a:rPr lang="zh-CN" altLang="en-US" sz="1800" dirty="0" smtClean="0">
                <a:latin typeface="宋体" panose="02010600030101010101" pitchFamily="2" charset="-122"/>
                <a:ea typeface="宋体" panose="02010600030101010101" pitchFamily="2" charset="-122"/>
              </a:rPr>
              <a:t>知识表示方法</a:t>
            </a:r>
            <a:endParaRPr lang="en-US" altLang="zh-CN" sz="18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531813" indent="-265113" eaLnBrk="1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1800" dirty="0" smtClean="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便于获取</a:t>
            </a:r>
            <a:r>
              <a:rPr lang="zh-CN" altLang="en-US" sz="1800" dirty="0" smtClean="0">
                <a:latin typeface="宋体" panose="02010600030101010101" pitchFamily="2" charset="-122"/>
                <a:ea typeface="宋体" panose="02010600030101010101" pitchFamily="2" charset="-122"/>
              </a:rPr>
              <a:t>：便于表示新知识，并以合适方式与已有知识连接。</a:t>
            </a:r>
            <a:endParaRPr lang="en-US" altLang="zh-CN" sz="18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531813" indent="-265113" eaLnBrk="1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1800" dirty="0" smtClean="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便于搜索</a:t>
            </a:r>
            <a:r>
              <a:rPr lang="zh-CN" altLang="en-US" sz="1800" dirty="0" smtClean="0">
                <a:latin typeface="宋体" panose="02010600030101010101" pitchFamily="2" charset="-122"/>
                <a:ea typeface="宋体" panose="02010600030101010101" pitchFamily="2" charset="-122"/>
              </a:rPr>
              <a:t>：问题求解时，能较快从知识库中找出相关知识。</a:t>
            </a:r>
            <a:endParaRPr lang="en-US" altLang="zh-CN" sz="18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66700" indent="0" eaLnBrk="1" hangingPunct="1">
              <a:lnSpc>
                <a:spcPts val="3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80000"/>
              <a:buNone/>
            </a:pPr>
            <a:r>
              <a:rPr lang="en-US" altLang="zh-CN" sz="1800" dirty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sz="1800" dirty="0" smtClean="0">
                <a:latin typeface="宋体" panose="02010600030101010101" pitchFamily="2" charset="-122"/>
                <a:ea typeface="宋体" panose="02010600030101010101" pitchFamily="2" charset="-122"/>
              </a:rPr>
              <a:t>            (</a:t>
            </a:r>
            <a:r>
              <a:rPr lang="zh-CN" altLang="en-US" sz="1800" dirty="0" smtClean="0">
                <a:latin typeface="宋体" panose="02010600030101010101" pitchFamily="2" charset="-122"/>
                <a:ea typeface="宋体" panose="02010600030101010101" pitchFamily="2" charset="-122"/>
              </a:rPr>
              <a:t>知识库应具有较好的记忆组织结构</a:t>
            </a:r>
            <a:r>
              <a:rPr lang="en-US" altLang="zh-CN" sz="1800" dirty="0" smtClean="0"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</a:p>
          <a:p>
            <a:pPr marL="531813" indent="-265113" eaLnBrk="1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1800" dirty="0" smtClean="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便于推理</a:t>
            </a:r>
            <a:r>
              <a:rPr lang="zh-CN" altLang="en-US" sz="1800" dirty="0" smtClean="0">
                <a:latin typeface="宋体" panose="02010600030101010101" pitchFamily="2" charset="-122"/>
                <a:ea typeface="宋体" panose="02010600030101010101" pitchFamily="2" charset="-122"/>
              </a:rPr>
              <a:t>：能够从已有知识中，推出需要的结论。</a:t>
            </a:r>
            <a:endParaRPr lang="en-US" altLang="zh-CN" sz="18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8064" y="692696"/>
            <a:ext cx="3486681" cy="1356366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363483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8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611376" y="1670717"/>
            <a:ext cx="7489016" cy="2908489"/>
          </a:xfrm>
          <a:noFill/>
        </p:spPr>
        <p:txBody>
          <a:bodyPr wrap="square" lIns="0" tIns="0" rIns="0" bIns="0">
            <a:spAutoFit/>
          </a:bodyPr>
          <a:lstStyle/>
          <a:p>
            <a:pPr marL="357188" indent="-357188" eaLnBrk="1" hangingPunct="1">
              <a:lnSpc>
                <a:spcPct val="200000"/>
              </a:lnSpc>
              <a:spcBef>
                <a:spcPct val="0"/>
              </a:spcBef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可在不同知识之间建立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起</a:t>
            </a:r>
            <a:r>
              <a:rPr lang="zh-CN" alt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联系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0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如：</a:t>
            </a:r>
            <a:r>
              <a:rPr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Human(</a:t>
            </a:r>
            <a:r>
              <a:rPr lang="en-US" altLang="zh-CN" sz="20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)→Lawed(</a:t>
            </a:r>
            <a:r>
              <a:rPr lang="en-US" altLang="zh-CN" sz="20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；</a:t>
            </a:r>
            <a:endParaRPr lang="zh-CN" altLang="en-US" sz="20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       </a:t>
            </a:r>
            <a:r>
              <a:rPr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Commit(</a:t>
            </a:r>
            <a:r>
              <a:rPr lang="en-US" altLang="zh-CN" sz="20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)→Punished(</a:t>
            </a:r>
            <a:r>
              <a:rPr lang="en-US" altLang="zh-CN" sz="20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；</a:t>
            </a:r>
            <a:endParaRPr lang="en-US" altLang="zh-CN" sz="20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zh-CN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20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r>
              <a:rPr lang="en-US" altLang="zh-CN" sz="20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Human(</a:t>
            </a:r>
            <a:r>
              <a:rPr lang="en-US" altLang="zh-CN" sz="20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)→Lawed(</a:t>
            </a:r>
            <a:r>
              <a:rPr lang="en-US" altLang="zh-CN" sz="20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0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r>
              <a:rPr lang="en-US" altLang="zh-CN" sz="24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→</a:t>
            </a:r>
            <a:r>
              <a:rPr lang="en-US" altLang="zh-CN" sz="20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commit(</a:t>
            </a:r>
            <a:r>
              <a:rPr lang="en-US" altLang="zh-CN" sz="20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)→Punished(</a:t>
            </a:r>
            <a:r>
              <a:rPr lang="en-US" altLang="zh-CN" sz="20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0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r>
              <a:rPr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</a:p>
          <a:p>
            <a:pPr eaLnBrk="1" hangingPunct="1">
              <a:lnSpc>
                <a:spcPct val="200000"/>
              </a:lnSpc>
              <a:spcBef>
                <a:spcPct val="0"/>
              </a:spcBef>
              <a:buNone/>
            </a:pP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语义</a:t>
            </a:r>
            <a:r>
              <a:rPr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zh-CN" altLang="en-US" sz="20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若</a:t>
            </a: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某个</a:t>
            </a:r>
            <a:r>
              <a:rPr lang="en-US" altLang="zh-CN" sz="20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是人而受法律约束；</a:t>
            </a:r>
            <a:r>
              <a:rPr lang="en-US" altLang="zh-CN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20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那么</a:t>
            </a:r>
            <a:r>
              <a:rPr lang="en-US" altLang="zh-CN" sz="20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犯了罪，就应受到惩罚。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4"/>
          <p:cNvSpPr>
            <a:spLocks noChangeArrowheads="1"/>
          </p:cNvSpPr>
          <p:nvPr/>
        </p:nvSpPr>
        <p:spPr bwMode="auto">
          <a:xfrm>
            <a:off x="647453" y="1160415"/>
            <a:ext cx="1601819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ctr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000" dirty="0" smtClean="0">
                <a:latin typeface="宋体" panose="02010600030101010101" pitchFamily="2" charset="-122"/>
                <a:cs typeface="Times New Roman" panose="02020603050405020304" pitchFamily="18" charset="0"/>
              </a:rPr>
              <a:t>5.3 </a:t>
            </a:r>
            <a:r>
              <a:rPr lang="zh-CN" altLang="en-US" sz="2000" dirty="0" smtClean="0">
                <a:latin typeface="宋体" panose="02010600030101010101" pitchFamily="2" charset="-122"/>
                <a:cs typeface="Times New Roman" panose="02020603050405020304" pitchFamily="18" charset="0"/>
              </a:rPr>
              <a:t>谓词演算</a:t>
            </a:r>
            <a:endParaRPr lang="zh-CN" altLang="en-US" sz="2000" dirty="0">
              <a:latin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4277" name="Text Box 5"/>
          <p:cNvSpPr txBox="1">
            <a:spLocks noChangeArrowheads="1"/>
          </p:cNvSpPr>
          <p:nvPr/>
        </p:nvSpPr>
        <p:spPr bwMode="auto">
          <a:xfrm>
            <a:off x="638493" y="1772816"/>
            <a:ext cx="6021739" cy="4116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3500"/>
              </a:lnSpc>
              <a:spcAft>
                <a:spcPts val="600"/>
              </a:spcAft>
            </a:pPr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、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谓词逻辑的</a:t>
            </a:r>
            <a:r>
              <a:rPr lang="zh-CN" altLang="en-US" sz="2000" u="wavyDbl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语法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和</a:t>
            </a:r>
            <a:r>
              <a:rPr lang="zh-CN" altLang="en-US" sz="2000" u="wavyDbl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语义</a:t>
            </a:r>
          </a:p>
          <a:p>
            <a:pPr eaLnBrk="1" hangingPunct="1">
              <a:lnSpc>
                <a:spcPts val="3500"/>
              </a:lnSpc>
            </a:pP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基本符号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谓词、变量、函数、常量、括号、逗号</a:t>
            </a:r>
            <a:endParaRPr lang="zh-CN" altLang="en-US" sz="20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eaLnBrk="1" hangingPunct="1">
              <a:lnSpc>
                <a:spcPts val="3500"/>
              </a:lnSpc>
            </a:pP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原子公式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：由若干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谓词符号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和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项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组成</a:t>
            </a:r>
            <a:endParaRPr lang="zh-CN" altLang="en-US" sz="20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eaLnBrk="1" hangingPunct="1">
              <a:lnSpc>
                <a:spcPts val="3500"/>
              </a:lnSpc>
            </a:pP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谓词</a:t>
            </a:r>
            <a:r>
              <a:rPr lang="en-US" altLang="zh-CN" sz="2000" b="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---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规定论域内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个体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的</a:t>
            </a: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相应关系</a:t>
            </a:r>
            <a:endParaRPr lang="zh-CN" altLang="en-US" sz="20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eaLnBrk="1" hangingPunct="1">
              <a:lnSpc>
                <a:spcPts val="3500"/>
              </a:lnSpc>
            </a:pP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常量</a:t>
            </a:r>
            <a:r>
              <a:rPr lang="en-US" altLang="zh-CN" sz="2000" b="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---</a:t>
            </a: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最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简单的项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，表示论域内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的</a:t>
            </a: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实体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。</a:t>
            </a:r>
            <a:endParaRPr lang="zh-CN" altLang="en-US" sz="20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eaLnBrk="1" hangingPunct="1">
              <a:lnSpc>
                <a:spcPts val="3500"/>
              </a:lnSpc>
            </a:pP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变量</a:t>
            </a:r>
            <a:r>
              <a:rPr lang="en-US" altLang="zh-CN" sz="2000" b="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---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也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是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项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但</a:t>
            </a: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不涉及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具体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实体。（泛指</a:t>
            </a:r>
            <a:r>
              <a:rPr lang="en-US" altLang="zh-CN" sz="2000" dirty="0" smtClean="0">
                <a:latin typeface="+mn-ea"/>
                <a:ea typeface="+mn-ea"/>
                <a:cs typeface="Times New Roman" panose="02020603050405020304" pitchFamily="18" charset="0"/>
              </a:rPr>
              <a:t>\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抽象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）</a:t>
            </a:r>
          </a:p>
          <a:p>
            <a:pPr eaLnBrk="1" hangingPunct="1">
              <a:lnSpc>
                <a:spcPts val="3500"/>
              </a:lnSpc>
            </a:pP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函数</a:t>
            </a:r>
            <a:r>
              <a:rPr lang="en-US" altLang="zh-CN" sz="2000" b="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---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论域内</a:t>
            </a:r>
            <a:r>
              <a:rPr lang="zh-CN" altLang="en-US" sz="2000" u="wavyDbl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一</a:t>
            </a:r>
            <a:r>
              <a:rPr lang="zh-CN" altLang="en-US" sz="2000" u="wavyDbl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个实体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到</a:t>
            </a:r>
            <a:r>
              <a:rPr lang="zh-CN" altLang="en-US" sz="2000" u="wavyDbl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另一</a:t>
            </a:r>
            <a:r>
              <a:rPr lang="zh-CN" altLang="en-US" sz="2000" u="wavyDbl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个</a:t>
            </a:r>
            <a:r>
              <a:rPr lang="zh-CN" altLang="en-US" sz="2000" u="wavyDbl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实体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的</a:t>
            </a: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映射</a:t>
            </a:r>
            <a:endParaRPr lang="zh-CN" altLang="en-US" sz="2000" b="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eaLnBrk="1" hangingPunct="1">
              <a:lnSpc>
                <a:spcPts val="3500"/>
              </a:lnSpc>
            </a:pP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如：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Couple[father(LI)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mother(LI)]</a:t>
            </a:r>
          </a:p>
          <a:p>
            <a:pPr eaLnBrk="1" hangingPunct="1">
              <a:lnSpc>
                <a:spcPts val="3500"/>
              </a:lnSpc>
            </a:pP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 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表示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：小李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(LI)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的父亲和母亲是夫妻</a:t>
            </a:r>
            <a:endParaRPr lang="zh-CN" altLang="en-US" sz="20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655952" y="1199387"/>
            <a:ext cx="1801713" cy="2853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000" dirty="0">
                <a:latin typeface="+mn-ea"/>
                <a:ea typeface="+mn-ea"/>
                <a:cs typeface="Times New Roman" panose="02020603050405020304" pitchFamily="18" charset="0"/>
              </a:rPr>
              <a:t>2</a:t>
            </a: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、连词、量词</a:t>
            </a:r>
            <a:endParaRPr lang="zh-CN" altLang="en-US" sz="2000" dirty="0">
              <a:latin typeface="+mn-ea"/>
              <a:ea typeface="+mn-ea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Box 5"/>
              <p:cNvSpPr txBox="1">
                <a:spLocks noChangeArrowheads="1"/>
              </p:cNvSpPr>
              <p:nvPr/>
            </p:nvSpPr>
            <p:spPr bwMode="auto">
              <a:xfrm>
                <a:off x="614225" y="1820555"/>
                <a:ext cx="8064500" cy="23467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265113" indent="-265113" eaLnBrk="1" hangingPunct="1">
                  <a:lnSpc>
                    <a:spcPts val="3000"/>
                  </a:lnSpc>
                  <a:spcAft>
                    <a:spcPts val="60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zh-CN" sz="2000" dirty="0" smtClean="0">
                    <a:latin typeface="+mn-ea"/>
                    <a:ea typeface="+mn-ea"/>
                  </a:rPr>
                  <a:t>与命题逻辑对应</a:t>
                </a:r>
                <a:r>
                  <a:rPr lang="zh-CN" altLang="zh-CN" sz="2000" dirty="0">
                    <a:latin typeface="+mn-ea"/>
                    <a:ea typeface="+mn-ea"/>
                  </a:rPr>
                  <a:t>，</a:t>
                </a:r>
                <a:r>
                  <a:rPr lang="zh-CN" altLang="zh-CN" sz="2000" dirty="0">
                    <a:solidFill>
                      <a:srgbClr val="FF0000"/>
                    </a:solidFill>
                    <a:latin typeface="+mn-ea"/>
                    <a:ea typeface="+mn-ea"/>
                  </a:rPr>
                  <a:t>谓词逻辑</a:t>
                </a:r>
                <a:r>
                  <a:rPr lang="zh-CN" altLang="zh-CN" sz="2000" dirty="0">
                    <a:latin typeface="+mn-ea"/>
                    <a:ea typeface="+mn-ea"/>
                  </a:rPr>
                  <a:t>中也有</a:t>
                </a:r>
                <a:r>
                  <a:rPr lang="zh-CN" altLang="zh-CN" sz="2000" dirty="0">
                    <a:solidFill>
                      <a:srgbClr val="FF0000"/>
                    </a:solidFill>
                    <a:latin typeface="+mn-ea"/>
                    <a:ea typeface="+mn-ea"/>
                  </a:rPr>
                  <a:t>谓词公式、原子谓词公式、复合谓词公式</a:t>
                </a:r>
                <a:r>
                  <a:rPr lang="zh-CN" altLang="zh-CN" sz="2000" dirty="0">
                    <a:latin typeface="+mn-ea"/>
                    <a:ea typeface="+mn-ea"/>
                  </a:rPr>
                  <a:t>等概念</a:t>
                </a:r>
                <a:r>
                  <a:rPr lang="zh-CN" altLang="zh-CN" sz="2000" dirty="0" smtClean="0">
                    <a:latin typeface="+mn-ea"/>
                    <a:ea typeface="+mn-ea"/>
                  </a:rPr>
                  <a:t>。</a:t>
                </a:r>
                <a:endParaRPr lang="en-US" altLang="zh-CN" sz="2000" dirty="0" smtClean="0">
                  <a:latin typeface="+mn-ea"/>
                  <a:ea typeface="+mn-ea"/>
                </a:endParaRPr>
              </a:p>
              <a:p>
                <a:pPr eaLnBrk="1" hangingPunct="1">
                  <a:lnSpc>
                    <a:spcPts val="3500"/>
                  </a:lnSpc>
                  <a:buClr>
                    <a:srgbClr val="FF0000"/>
                  </a:buClr>
                </a:pPr>
                <a:r>
                  <a:rPr lang="en-US" altLang="zh-CN" sz="2000" dirty="0" smtClean="0">
                    <a:ea typeface="+mn-ea"/>
                  </a:rPr>
                  <a:t>     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  <a:ea typeface="+mn-ea"/>
                      </a:rPr>
                      <m:t>𝐇𝐮𝐦𝐚𝐧</m:t>
                    </m:r>
                    <m:d>
                      <m:dPr>
                        <m:ctrlPr>
                          <a:rPr lang="zh-CN" altLang="zh-CN" sz="2000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d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ea typeface="+mn-ea"/>
                          </a:rPr>
                          <m:t>𝒙</m:t>
                        </m:r>
                      </m:e>
                    </m:d>
                  </m:oMath>
                </a14:m>
                <a:r>
                  <a:rPr lang="zh-CN" altLang="en-US" sz="2000" dirty="0" smtClean="0">
                    <a:latin typeface="+mn-ea"/>
                    <a:ea typeface="+mn-ea"/>
                  </a:rPr>
                  <a:t>：</a:t>
                </a:r>
                <a:r>
                  <a:rPr lang="zh-CN" altLang="zh-CN" sz="20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原子</a:t>
                </a:r>
                <a:r>
                  <a:rPr lang="zh-CN" altLang="zh-CN" sz="2000" dirty="0">
                    <a:solidFill>
                      <a:srgbClr val="FF0000"/>
                    </a:solidFill>
                    <a:latin typeface="+mn-ea"/>
                    <a:ea typeface="+mn-ea"/>
                  </a:rPr>
                  <a:t>谓词</a:t>
                </a:r>
                <a:r>
                  <a:rPr lang="zh-CN" altLang="zh-CN" sz="20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公式</a:t>
                </a:r>
                <a:endParaRPr lang="en-US" altLang="zh-CN" sz="2000" dirty="0" smtClean="0">
                  <a:solidFill>
                    <a:srgbClr val="FF0000"/>
                  </a:solidFill>
                  <a:latin typeface="+mn-ea"/>
                  <a:ea typeface="+mn-ea"/>
                </a:endParaRPr>
              </a:p>
              <a:p>
                <a:pPr eaLnBrk="1" hangingPunct="1">
                  <a:lnSpc>
                    <a:spcPts val="3500"/>
                  </a:lnSpc>
                  <a:spcAft>
                    <a:spcPts val="1200"/>
                  </a:spcAft>
                  <a:buClr>
                    <a:srgbClr val="FF0000"/>
                  </a:buClr>
                </a:pPr>
                <a:r>
                  <a:rPr lang="en-US" altLang="zh-CN" sz="2000" b="1" dirty="0" smtClean="0">
                    <a:ea typeface="+mn-ea"/>
                  </a:rPr>
                  <a:t>      </a:t>
                </a:r>
                <a14:m>
                  <m:oMath xmlns:m="http://schemas.openxmlformats.org/officeDocument/2006/math">
                    <m:r>
                      <a:rPr lang="en-US" altLang="zh-CN" sz="2000" b="1" i="1">
                        <a:latin typeface="Cambria Math" panose="02040503050406030204" pitchFamily="18" charset="0"/>
                        <a:ea typeface="+mn-ea"/>
                      </a:rPr>
                      <m:t>𝐏</m:t>
                    </m:r>
                    <m:r>
                      <a:rPr lang="en-US" altLang="zh-CN" sz="2000" b="1">
                        <a:latin typeface="Cambria Math" panose="02040503050406030204" pitchFamily="18" charset="0"/>
                        <a:ea typeface="+mn-ea"/>
                      </a:rPr>
                      <m:t>(</m:t>
                    </m:r>
                    <m:sSub>
                      <m:sSubPr>
                        <m:ctrlPr>
                          <a:rPr lang="zh-CN" altLang="zh-CN" sz="2000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latin typeface="Cambria Math" panose="02040503050406030204" pitchFamily="18" charset="0"/>
                            <a:ea typeface="+mn-ea"/>
                          </a:rPr>
                          <m:t>𝒙</m:t>
                        </m:r>
                      </m:e>
                      <m:sub>
                        <m:r>
                          <a:rPr lang="en-US" altLang="zh-CN" sz="2000" b="1" i="1">
                            <a:latin typeface="Cambria Math" panose="02040503050406030204" pitchFamily="18" charset="0"/>
                            <a:ea typeface="+mn-ea"/>
                          </a:rPr>
                          <m:t>𝟏</m:t>
                        </m:r>
                      </m:sub>
                    </m:sSub>
                    <m:r>
                      <a:rPr lang="en-US" altLang="zh-CN" sz="2000" b="1" i="1">
                        <a:latin typeface="Cambria Math" panose="02040503050406030204" pitchFamily="18" charset="0"/>
                        <a:ea typeface="+mn-ea"/>
                      </a:rPr>
                      <m:t>,</m:t>
                    </m:r>
                    <m:sSub>
                      <m:sSubPr>
                        <m:ctrlPr>
                          <a:rPr lang="zh-CN" altLang="zh-CN" sz="2000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latin typeface="Cambria Math" panose="02040503050406030204" pitchFamily="18" charset="0"/>
                            <a:ea typeface="+mn-ea"/>
                          </a:rPr>
                          <m:t>𝒙</m:t>
                        </m:r>
                      </m:e>
                      <m:sub>
                        <m:r>
                          <a:rPr lang="en-US" altLang="zh-CN" sz="2000" b="1" i="1">
                            <a:latin typeface="Cambria Math" panose="02040503050406030204" pitchFamily="18" charset="0"/>
                            <a:ea typeface="+mn-ea"/>
                          </a:rPr>
                          <m:t>𝟐</m:t>
                        </m:r>
                      </m:sub>
                    </m:sSub>
                    <m:r>
                      <a:rPr lang="en-US" altLang="zh-CN" sz="2000" b="1" i="1">
                        <a:latin typeface="Cambria Math" panose="02040503050406030204" pitchFamily="18" charset="0"/>
                        <a:ea typeface="+mn-ea"/>
                      </a:rPr>
                      <m:t>,…,</m:t>
                    </m:r>
                    <m:sSub>
                      <m:sSubPr>
                        <m:ctrlPr>
                          <a:rPr lang="zh-CN" altLang="zh-CN" sz="2000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latin typeface="Cambria Math" panose="02040503050406030204" pitchFamily="18" charset="0"/>
                            <a:ea typeface="+mn-ea"/>
                          </a:rPr>
                          <m:t>𝒙</m:t>
                        </m:r>
                      </m:e>
                      <m:sub>
                        <m:r>
                          <a:rPr lang="en-US" altLang="zh-CN" sz="2000" b="1" i="1">
                            <a:latin typeface="Cambria Math" panose="02040503050406030204" pitchFamily="18" charset="0"/>
                            <a:ea typeface="+mn-ea"/>
                          </a:rPr>
                          <m:t>𝒏</m:t>
                        </m:r>
                      </m:sub>
                    </m:sSub>
                    <m:r>
                      <a:rPr lang="en-US" altLang="zh-CN" sz="2000" b="1" i="1">
                        <a:latin typeface="Cambria Math" panose="02040503050406030204" pitchFamily="18" charset="0"/>
                        <a:ea typeface="+mn-ea"/>
                      </a:rPr>
                      <m:t>)</m:t>
                    </m:r>
                  </m:oMath>
                </a14:m>
                <a:r>
                  <a:rPr lang="zh-CN" altLang="en-US" sz="2000" dirty="0" smtClean="0">
                    <a:latin typeface="+mn-ea"/>
                    <a:ea typeface="+mn-ea"/>
                  </a:rPr>
                  <a:t>：</a:t>
                </a:r>
                <a:r>
                  <a:rPr lang="en-US" altLang="zh-CN" sz="2000" i="1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n</a:t>
                </a:r>
                <a:r>
                  <a:rPr lang="zh-CN" altLang="zh-CN" sz="2000" dirty="0">
                    <a:solidFill>
                      <a:srgbClr val="FF0000"/>
                    </a:solidFill>
                    <a:latin typeface="+mn-ea"/>
                    <a:ea typeface="+mn-ea"/>
                  </a:rPr>
                  <a:t>元</a:t>
                </a:r>
                <a:r>
                  <a:rPr lang="zh-CN" altLang="zh-CN" sz="20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谓词</a:t>
                </a:r>
                <a:r>
                  <a:rPr lang="zh-CN" altLang="en-US" sz="20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公式</a:t>
                </a:r>
                <a:endParaRPr lang="en-US" altLang="zh-CN" sz="2000" dirty="0">
                  <a:solidFill>
                    <a:srgbClr val="FF0000"/>
                  </a:solidFill>
                  <a:latin typeface="+mn-ea"/>
                  <a:ea typeface="+mn-ea"/>
                </a:endParaRPr>
              </a:p>
              <a:p>
                <a:pPr marL="265113" indent="-265113" eaLnBrk="1" hangingPunct="1">
                  <a:lnSpc>
                    <a:spcPts val="3500"/>
                  </a:lnSpc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zh-CN" sz="24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复合</a:t>
                </a:r>
                <a:r>
                  <a:rPr lang="zh-CN" altLang="zh-CN" sz="2400" dirty="0">
                    <a:solidFill>
                      <a:srgbClr val="FF0000"/>
                    </a:solidFill>
                    <a:latin typeface="+mn-ea"/>
                    <a:ea typeface="+mn-ea"/>
                  </a:rPr>
                  <a:t>谓词公式</a:t>
                </a:r>
                <a:r>
                  <a:rPr lang="zh-CN" altLang="zh-CN" sz="2000" dirty="0">
                    <a:latin typeface="+mn-ea"/>
                    <a:ea typeface="+mn-ea"/>
                  </a:rPr>
                  <a:t>由</a:t>
                </a:r>
                <a:r>
                  <a:rPr lang="zh-CN" altLang="zh-CN" sz="2000" dirty="0">
                    <a:solidFill>
                      <a:srgbClr val="0000FF"/>
                    </a:solidFill>
                    <a:latin typeface="+mn-ea"/>
                    <a:ea typeface="+mn-ea"/>
                  </a:rPr>
                  <a:t>原子谓词公式</a:t>
                </a:r>
                <a:r>
                  <a:rPr lang="zh-CN" altLang="zh-CN" sz="2000" dirty="0">
                    <a:latin typeface="+mn-ea"/>
                    <a:ea typeface="+mn-ea"/>
                  </a:rPr>
                  <a:t>通过</a:t>
                </a:r>
                <a:r>
                  <a:rPr lang="zh-CN" altLang="zh-CN" sz="2000" dirty="0">
                    <a:solidFill>
                      <a:srgbClr val="FF0000"/>
                    </a:solidFill>
                    <a:latin typeface="+mn-ea"/>
                    <a:ea typeface="+mn-ea"/>
                  </a:rPr>
                  <a:t>连接词</a:t>
                </a:r>
                <a:r>
                  <a:rPr lang="zh-CN" altLang="zh-CN" sz="2000" dirty="0">
                    <a:latin typeface="+mn-ea"/>
                    <a:ea typeface="+mn-ea"/>
                  </a:rPr>
                  <a:t>构成</a:t>
                </a:r>
                <a:r>
                  <a:rPr lang="zh-CN" altLang="zh-CN" sz="2000" dirty="0" smtClean="0">
                    <a:latin typeface="+mn-ea"/>
                    <a:ea typeface="+mn-ea"/>
                  </a:rPr>
                  <a:t>。</a:t>
                </a:r>
                <a:r>
                  <a:rPr lang="zh-CN" altLang="en-US" sz="2000" dirty="0" smtClean="0">
                    <a:latin typeface="+mn-ea"/>
                    <a:ea typeface="+mn-ea"/>
                  </a:rPr>
                  <a:t>（</a:t>
                </a:r>
                <a:r>
                  <a:rPr lang="zh-CN" altLang="en-US" sz="20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分子谓词公式</a:t>
                </a:r>
                <a:r>
                  <a:rPr lang="zh-CN" altLang="en-US" sz="2000" dirty="0" smtClean="0">
                    <a:latin typeface="+mn-ea"/>
                    <a:ea typeface="+mn-ea"/>
                  </a:rPr>
                  <a:t>）</a:t>
                </a:r>
                <a:endParaRPr lang="zh-CN" altLang="en-US" sz="2000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5" name="Text 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14225" y="1820555"/>
                <a:ext cx="8064500" cy="2346796"/>
              </a:xfrm>
              <a:prstGeom prst="rect">
                <a:avLst/>
              </a:prstGeom>
              <a:blipFill>
                <a:blip r:embed="rId2"/>
                <a:stretch>
                  <a:fillRect l="-1738" t="-2338" r="-1134" b="-4156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99438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Text Box 4"/>
          <p:cNvSpPr txBox="1">
            <a:spLocks noChangeArrowheads="1"/>
          </p:cNvSpPr>
          <p:nvPr/>
        </p:nvSpPr>
        <p:spPr bwMode="auto">
          <a:xfrm>
            <a:off x="618917" y="1719973"/>
            <a:ext cx="6624736" cy="38600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4300"/>
              </a:lnSpc>
            </a:pP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合取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：“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∧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”， 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谓词之间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具有“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与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”的关系。</a:t>
            </a:r>
          </a:p>
          <a:p>
            <a:pPr eaLnBrk="1" hangingPunct="1">
              <a:lnSpc>
                <a:spcPts val="4300"/>
              </a:lnSpc>
            </a:pP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析取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：“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∨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”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，谓词之间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具有“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或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”的关系。</a:t>
            </a:r>
          </a:p>
          <a:p>
            <a:pPr eaLnBrk="1" hangingPunct="1">
              <a:lnSpc>
                <a:spcPts val="4300"/>
              </a:lnSpc>
            </a:pP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蕴涵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：“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→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”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若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…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则</a:t>
            </a:r>
            <a:r>
              <a:rPr lang="en-US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…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（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如果</a:t>
            </a:r>
            <a:r>
              <a:rPr lang="en-US" altLang="zh-CN" sz="20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-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那么、一旦</a:t>
            </a:r>
            <a:r>
              <a:rPr lang="en-US" altLang="zh-CN" sz="20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-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就</a:t>
            </a:r>
            <a:r>
              <a:rPr lang="en-US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…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）</a:t>
            </a:r>
            <a:endParaRPr lang="zh-CN" altLang="en-US" sz="20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eaLnBrk="1" hangingPunct="1">
              <a:lnSpc>
                <a:spcPts val="4300"/>
              </a:lnSpc>
            </a:pP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    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</a:t>
            </a:r>
            <a:r>
              <a:rPr lang="en-US" altLang="zh-CN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</a:t>
            </a:r>
            <a:r>
              <a:rPr lang="en-US" altLang="zh-CN" sz="2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→</a:t>
            </a:r>
            <a:r>
              <a:rPr lang="en-US" altLang="zh-CN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Q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：表示“如果</a:t>
            </a:r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，那么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Q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”</a:t>
            </a:r>
            <a:endParaRPr lang="zh-CN" altLang="en-US" sz="20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eaLnBrk="1" hangingPunct="1">
              <a:lnSpc>
                <a:spcPts val="4300"/>
              </a:lnSpc>
            </a:pP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非</a:t>
            </a:r>
            <a:r>
              <a:rPr lang="en-US" altLang="zh-CN" sz="20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否</a:t>
            </a:r>
            <a:r>
              <a:rPr lang="en-US" altLang="zh-CN" sz="20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)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“ </a:t>
            </a:r>
            <a:r>
              <a:rPr lang="en-US" altLang="zh-CN" sz="2000" dirty="0">
                <a:latin typeface="+mn-ea"/>
                <a:ea typeface="+mn-ea"/>
                <a:cs typeface="Times New Roman" panose="02020603050405020304" pitchFamily="18" charset="0"/>
              </a:rPr>
              <a:t>¬</a:t>
            </a:r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”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（或“</a:t>
            </a:r>
            <a:r>
              <a:rPr lang="zh-CN" altLang="en-US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～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”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），表示对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其后面命题的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否定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。</a:t>
            </a:r>
          </a:p>
          <a:p>
            <a:pPr eaLnBrk="1" hangingPunct="1">
              <a:lnSpc>
                <a:spcPts val="4300"/>
              </a:lnSpc>
            </a:pP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双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条件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：符号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“↔”，表示“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当且仅当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”的语义。</a:t>
            </a:r>
            <a:endParaRPr lang="zh-CN" altLang="en-US" sz="20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eaLnBrk="1" hangingPunct="1">
              <a:lnSpc>
                <a:spcPts val="4300"/>
              </a:lnSpc>
            </a:pP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     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</a:t>
            </a:r>
            <a:r>
              <a:rPr lang="en-US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↔</a:t>
            </a:r>
            <a:r>
              <a:rPr lang="en-US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Q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：读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作“</a:t>
            </a:r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当且仅当</a:t>
            </a:r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Q”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。</a:t>
            </a:r>
          </a:p>
        </p:txBody>
      </p:sp>
      <p:sp>
        <p:nvSpPr>
          <p:cNvPr id="80899" name="Rectangle 5"/>
          <p:cNvSpPr>
            <a:spLocks noChangeArrowheads="1"/>
          </p:cNvSpPr>
          <p:nvPr/>
        </p:nvSpPr>
        <p:spPr bwMode="auto">
          <a:xfrm>
            <a:off x="637481" y="1190880"/>
            <a:ext cx="1089264" cy="2957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⑴、连词</a:t>
            </a:r>
            <a:endParaRPr lang="zh-CN" altLang="en-US" sz="2000" dirty="0">
              <a:latin typeface="+mn-ea"/>
              <a:ea typeface="+mn-ea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6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635318" y="1728240"/>
            <a:ext cx="7923410" cy="3293209"/>
          </a:xfrm>
          <a:noFill/>
        </p:spPr>
        <p:txBody>
          <a:bodyPr wrap="square" lIns="0" tIns="0" rIns="0" bIns="0">
            <a:spAutoFit/>
          </a:bodyPr>
          <a:lstStyle/>
          <a:p>
            <a:pPr marL="265113" indent="-265113" eaLnBrk="1" hangingPunct="1">
              <a:lnSpc>
                <a:spcPct val="150000"/>
              </a:lnSpc>
              <a:spcBef>
                <a:spcPct val="0"/>
              </a:spcBef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用“</a:t>
            </a:r>
            <a:r>
              <a:rPr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∧</a:t>
            </a: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  <a:r>
              <a:rPr lang="zh-CN" altLang="en-US" sz="20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将几个原子谓词公式连接起来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构成</a:t>
            </a:r>
            <a:r>
              <a:rPr lang="zh-CN" altLang="en-US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合取式</a:t>
            </a: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en-US" altLang="zh-CN" sz="20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65113" indent="-265113" eaLnBrk="1" hangingPunct="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合取式</a:t>
            </a: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中的</a:t>
            </a:r>
            <a:r>
              <a:rPr lang="zh-CN" altLang="en-US" sz="2000" b="1" u="wavyHeavy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每个组成部分</a:t>
            </a: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称为</a:t>
            </a:r>
            <a:r>
              <a:rPr lang="zh-CN" altLang="en-US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合取项</a:t>
            </a:r>
            <a:endParaRPr lang="zh-CN" altLang="en-US" sz="20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0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如：</a:t>
            </a: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我喜爱音乐和绘画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</a:t>
            </a:r>
            <a:r>
              <a:rPr lang="en-US" altLang="zh-C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LIKE(I , MUSIC)∧LIKE(I , PAINTING)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0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如：</a:t>
            </a: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“李”住在一幢黄色的房子里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000" b="1" dirty="0" smtClean="0">
                <a:solidFill>
                  <a:schemeClr val="folHlin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</a:t>
            </a:r>
            <a:r>
              <a:rPr lang="en-US" altLang="zh-C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LIVES(LI , HOUSE)∧COLOR(HOUSE , YELLOW)</a:t>
            </a:r>
          </a:p>
        </p:txBody>
      </p:sp>
      <p:sp>
        <p:nvSpPr>
          <p:cNvPr id="2" name="矩形 1"/>
          <p:cNvSpPr/>
          <p:nvPr/>
        </p:nvSpPr>
        <p:spPr>
          <a:xfrm>
            <a:off x="662750" y="1180604"/>
            <a:ext cx="866626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eaLnBrk="1" hangingPunct="1"/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① 合取</a:t>
            </a:r>
            <a:endParaRPr lang="zh-CN" altLang="en-US" sz="20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2843808" y="4999586"/>
            <a:ext cx="3037984" cy="27296"/>
            <a:chOff x="3190200" y="4883675"/>
            <a:chExt cx="3037984" cy="27296"/>
          </a:xfrm>
        </p:grpSpPr>
        <p:cxnSp>
          <p:nvCxnSpPr>
            <p:cNvPr id="4" name="直接连接符 3"/>
            <p:cNvCxnSpPr/>
            <p:nvPr/>
          </p:nvCxnSpPr>
          <p:spPr bwMode="auto">
            <a:xfrm>
              <a:off x="3190200" y="4883675"/>
              <a:ext cx="792088" cy="0"/>
            </a:xfrm>
            <a:prstGeom prst="line">
              <a:avLst/>
            </a:prstGeom>
            <a:solidFill>
              <a:schemeClr val="accent1"/>
            </a:solidFill>
            <a:ln w="34925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" name="直接连接符 5"/>
            <p:cNvCxnSpPr/>
            <p:nvPr/>
          </p:nvCxnSpPr>
          <p:spPr bwMode="auto">
            <a:xfrm>
              <a:off x="5436096" y="4910971"/>
              <a:ext cx="792088" cy="0"/>
            </a:xfrm>
            <a:prstGeom prst="line">
              <a:avLst/>
            </a:prstGeom>
            <a:solidFill>
              <a:schemeClr val="accent1"/>
            </a:solidFill>
            <a:ln w="34925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40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628968" y="1700808"/>
            <a:ext cx="8191504" cy="2369880"/>
          </a:xfrm>
          <a:noFill/>
        </p:spPr>
        <p:txBody>
          <a:bodyPr wrap="square" lIns="0" tIns="0" rIns="0" bIns="0">
            <a:spAutoFit/>
          </a:bodyPr>
          <a:lstStyle/>
          <a:p>
            <a:pPr marL="265113" indent="-265113" eaLnBrk="1" hangingPunct="1">
              <a:lnSpc>
                <a:spcPct val="150000"/>
              </a:lnSpc>
              <a:spcBef>
                <a:spcPct val="0"/>
              </a:spcBef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用“</a:t>
            </a:r>
            <a:r>
              <a:rPr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∨</a:t>
            </a: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  <a:r>
              <a:rPr lang="zh-CN" altLang="en-US" sz="20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将几个原子谓词公式连接起来</a:t>
            </a: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，构成</a:t>
            </a:r>
            <a:r>
              <a:rPr lang="zh-CN" altLang="en-US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析取式</a:t>
            </a: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en-US" altLang="zh-CN" sz="20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65113" indent="-265113" eaLnBrk="1" hangingPunct="1">
              <a:lnSpc>
                <a:spcPct val="150000"/>
              </a:lnSpc>
              <a:spcBef>
                <a:spcPct val="0"/>
              </a:spcBef>
              <a:spcAft>
                <a:spcPts val="12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析取式</a:t>
            </a: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中的</a:t>
            </a:r>
            <a:r>
              <a:rPr lang="zh-CN" altLang="en-US" sz="2000" b="1" u="wavyHeavy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每个组成部分</a:t>
            </a: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称为</a:t>
            </a:r>
            <a:r>
              <a:rPr lang="zh-CN" altLang="en-US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析取项</a:t>
            </a: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sz="20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如：</a:t>
            </a: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李明打篮球或踢足球</a:t>
            </a:r>
          </a:p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PLAYS(LIMING , BASKETBALL)∨PLAYS(LIMING , FOOTBALL)</a:t>
            </a:r>
          </a:p>
        </p:txBody>
      </p:sp>
      <p:sp>
        <p:nvSpPr>
          <p:cNvPr id="3" name="矩形 2"/>
          <p:cNvSpPr/>
          <p:nvPr/>
        </p:nvSpPr>
        <p:spPr>
          <a:xfrm>
            <a:off x="662750" y="1177007"/>
            <a:ext cx="866626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eaLnBrk="1" hangingPunct="1"/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② 析取</a:t>
            </a:r>
            <a:endParaRPr lang="zh-CN" altLang="en-US" sz="20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4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634688" y="1556792"/>
            <a:ext cx="7861176" cy="3677930"/>
          </a:xfrm>
          <a:noFill/>
        </p:spPr>
        <p:txBody>
          <a:bodyPr wrap="square" lIns="0" tIns="0" rIns="0" bIns="0">
            <a:spAutoFit/>
          </a:bodyPr>
          <a:lstStyle/>
          <a:p>
            <a:pPr marL="357188" indent="-357188" eaLnBrk="1" hangingPunct="1">
              <a:lnSpc>
                <a:spcPct val="200000"/>
              </a:lnSpc>
              <a:spcBef>
                <a:spcPct val="0"/>
              </a:spcBef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用</a:t>
            </a:r>
            <a:r>
              <a:rPr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连词</a:t>
            </a: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→</a:t>
            </a: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  <a:r>
              <a:rPr lang="zh-CN" altLang="en-US" sz="20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连接两个公式</a:t>
            </a: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，构成的公式称为</a:t>
            </a:r>
            <a:r>
              <a:rPr lang="zh-CN" altLang="en-US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蕴含</a:t>
            </a: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en-US" altLang="zh-CN" sz="20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57188" indent="-357188" eaLnBrk="1" hangingPunct="1">
              <a:lnSpc>
                <a:spcPct val="200000"/>
              </a:lnSpc>
              <a:spcBef>
                <a:spcPct val="0"/>
              </a:spcBef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蕴含的</a:t>
            </a:r>
            <a:r>
              <a:rPr lang="zh-CN" altLang="en-US" sz="24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左式</a:t>
            </a: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称做</a:t>
            </a:r>
            <a:r>
              <a:rPr lang="zh-CN" altLang="en-US" sz="20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前项</a:t>
            </a:r>
            <a:r>
              <a:rPr lang="en-US" altLang="zh-CN" sz="2000" b="1" dirty="0" smtClean="0">
                <a:solidFill>
                  <a:srgbClr val="0000FF"/>
                </a:solidFill>
                <a:latin typeface="+mn-ea"/>
                <a:cs typeface="Times New Roman" panose="02020603050405020304" pitchFamily="18" charset="0"/>
              </a:rPr>
              <a:t>\</a:t>
            </a:r>
            <a:r>
              <a:rPr lang="zh-CN" altLang="en-US" sz="20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前提</a:t>
            </a:r>
            <a:r>
              <a:rPr lang="en-US" altLang="zh-CN" sz="2000" b="1" dirty="0" smtClean="0">
                <a:solidFill>
                  <a:srgbClr val="0000FF"/>
                </a:solidFill>
                <a:latin typeface="+mn-ea"/>
                <a:cs typeface="Times New Roman" panose="02020603050405020304" pitchFamily="18" charset="0"/>
              </a:rPr>
              <a:t>\</a:t>
            </a:r>
            <a:r>
              <a:rPr lang="zh-CN" altLang="en-US" sz="20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条件</a:t>
            </a: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zh-CN" altLang="en-US" sz="24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右式</a:t>
            </a: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称做</a:t>
            </a:r>
            <a:r>
              <a:rPr lang="zh-CN" altLang="en-US" sz="20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后项</a:t>
            </a:r>
            <a:r>
              <a:rPr lang="en-US" altLang="zh-CN" sz="2000" b="1" dirty="0" smtClean="0">
                <a:solidFill>
                  <a:srgbClr val="0000FF"/>
                </a:solidFill>
                <a:latin typeface="+mn-ea"/>
                <a:cs typeface="Times New Roman" panose="02020603050405020304" pitchFamily="18" charset="0"/>
              </a:rPr>
              <a:t>\</a:t>
            </a:r>
            <a:r>
              <a:rPr lang="zh-CN" altLang="en-US" sz="20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结论</a:t>
            </a: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</a:p>
          <a:p>
            <a:pPr marL="495300" indent="-495300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0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如：</a:t>
            </a:r>
            <a:r>
              <a:rPr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如果</a:t>
            </a: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书是何平的，</a:t>
            </a:r>
            <a:r>
              <a:rPr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那么</a:t>
            </a: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它是兰色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</a:t>
            </a: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</a:p>
          <a:p>
            <a:pPr marL="495300" indent="-495300" eaLnBrk="1" hangingPunct="1">
              <a:lnSpc>
                <a:spcPct val="150000"/>
              </a:lnSpc>
              <a:spcBef>
                <a:spcPct val="0"/>
              </a:spcBef>
              <a:spcAft>
                <a:spcPts val="1200"/>
              </a:spcAft>
              <a:buFont typeface="Wingdings" panose="05000000000000000000" pitchFamily="2" charset="2"/>
              <a:buNone/>
            </a:pP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表示：</a:t>
            </a:r>
            <a:r>
              <a:rPr lang="en-US" altLang="zh-C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OWNS(HEPING , BOOK) </a:t>
            </a:r>
            <a:r>
              <a:rPr lang="en-US" altLang="zh-CN" sz="20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→</a:t>
            </a:r>
            <a:r>
              <a:rPr lang="en-US" altLang="zh-C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COLOR(BOOK , BLUE)</a:t>
            </a:r>
          </a:p>
          <a:p>
            <a:pPr marL="495300" indent="-495300" eaLnBrk="1" hangingPunct="1">
              <a:lnSpc>
                <a:spcPct val="150000"/>
              </a:lnSpc>
              <a:spcBef>
                <a:spcPct val="0"/>
              </a:spcBef>
              <a:buClrTx/>
              <a:buFontTx/>
              <a:buNone/>
            </a:pPr>
            <a:r>
              <a:rPr lang="zh-CN" altLang="en-US" sz="20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如：</a:t>
            </a:r>
            <a:r>
              <a:rPr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如果</a:t>
            </a: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李华跑得最快，</a:t>
            </a:r>
            <a:r>
              <a:rPr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那么</a:t>
            </a: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他取得冠军。</a:t>
            </a:r>
          </a:p>
          <a:p>
            <a:pPr marL="495300" indent="-495300" eaLnBrk="1" hangingPunct="1">
              <a:lnSpc>
                <a:spcPct val="150000"/>
              </a:lnSpc>
              <a:spcBef>
                <a:spcPct val="0"/>
              </a:spcBef>
              <a:buClrTx/>
              <a:buFontTx/>
              <a:buNone/>
            </a:pP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表示：</a:t>
            </a:r>
            <a:r>
              <a:rPr lang="en-US" altLang="zh-C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RUNS(LIHUA , FASTEST) </a:t>
            </a:r>
            <a:r>
              <a:rPr lang="en-US" altLang="en-US" sz="20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→</a:t>
            </a:r>
            <a:r>
              <a:rPr lang="en-US" altLang="zh-C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WINS(LIHUA , CHAMPION)</a:t>
            </a:r>
          </a:p>
        </p:txBody>
      </p:sp>
      <p:sp>
        <p:nvSpPr>
          <p:cNvPr id="3" name="矩形 2"/>
          <p:cNvSpPr/>
          <p:nvPr/>
        </p:nvSpPr>
        <p:spPr>
          <a:xfrm>
            <a:off x="662750" y="1177007"/>
            <a:ext cx="866626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eaLnBrk="1" hangingPunct="1"/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③ 蕴含</a:t>
            </a:r>
            <a:endParaRPr lang="zh-CN" altLang="en-US" sz="20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8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684213" y="1772816"/>
            <a:ext cx="7866062" cy="1477328"/>
          </a:xfrm>
          <a:noFill/>
        </p:spPr>
        <p:txBody>
          <a:bodyPr lIns="0" tIns="0" rIns="0" bIns="0">
            <a:spAutoFit/>
          </a:bodyPr>
          <a:lstStyle/>
          <a:p>
            <a:pPr marL="357188" indent="-357188" eaLnBrk="1" hangingPunct="1">
              <a:lnSpc>
                <a:spcPct val="150000"/>
              </a:lnSpc>
              <a:spcBef>
                <a:spcPct val="0"/>
              </a:spcBef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含有符号“</a:t>
            </a:r>
            <a:r>
              <a:rPr lang="en-US" altLang="zh-CN" sz="24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¬</a:t>
            </a:r>
            <a:r>
              <a:rPr lang="en-US" altLang="zh-CN" sz="2000" b="1" dirty="0" smtClean="0">
                <a:latin typeface="+mn-ea"/>
                <a:cs typeface="Times New Roman" panose="02020603050405020304" pitchFamily="18" charset="0"/>
              </a:rPr>
              <a:t>”</a:t>
            </a: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的公式称为</a:t>
            </a:r>
            <a:r>
              <a:rPr lang="zh-CN" altLang="en-US" sz="24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否定</a:t>
            </a: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0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如</a:t>
            </a: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，机器人不在</a:t>
            </a:r>
            <a:r>
              <a:rPr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号房间内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表示： </a:t>
            </a: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¬</a:t>
            </a:r>
            <a:r>
              <a:rPr lang="en-US" altLang="zh-C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INROOM(ROBOT , r2)</a:t>
            </a:r>
            <a:endParaRPr lang="en-US" altLang="zh-CN" sz="20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62750" y="1177007"/>
            <a:ext cx="866626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eaLnBrk="1" hangingPunct="1"/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④ 否定</a:t>
            </a:r>
            <a:endParaRPr lang="zh-CN" altLang="en-US" sz="20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" name="Rectangle 4"/>
          <p:cNvSpPr txBox="1">
            <a:spLocks noChangeArrowheads="1"/>
          </p:cNvSpPr>
          <p:nvPr/>
        </p:nvSpPr>
        <p:spPr bwMode="auto">
          <a:xfrm>
            <a:off x="684213" y="3452807"/>
            <a:ext cx="7866062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hangingPunct="1">
              <a:lnSpc>
                <a:spcPct val="200000"/>
              </a:lnSpc>
              <a:spcBef>
                <a:spcPct val="0"/>
              </a:spcBef>
              <a:buNone/>
            </a:pP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⑤ 等价</a:t>
            </a:r>
            <a:endParaRPr lang="en-US" altLang="zh-CN" sz="2000" b="1" dirty="0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P↔Q</a:t>
            </a: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为真，当且仅当</a:t>
            </a:r>
            <a:r>
              <a:rPr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同时为真</a:t>
            </a: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或</a:t>
            </a:r>
            <a:r>
              <a:rPr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同时为假</a:t>
            </a: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4" name="Text Box 4"/>
          <p:cNvSpPr txBox="1">
            <a:spLocks noChangeArrowheads="1"/>
          </p:cNvSpPr>
          <p:nvPr/>
        </p:nvSpPr>
        <p:spPr bwMode="auto">
          <a:xfrm>
            <a:off x="637848" y="1736569"/>
            <a:ext cx="7030496" cy="32008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① 全称量词</a:t>
            </a:r>
            <a:endParaRPr lang="zh-CN" altLang="en-US" sz="20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符号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“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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”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，表示“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所有的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、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任意的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、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任何一个</a:t>
            </a:r>
            <a:r>
              <a:rPr lang="en-US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…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”</a:t>
            </a:r>
            <a:endParaRPr lang="zh-CN" altLang="en-US" sz="20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  <a:sym typeface="Symbol" panose="05050102010706020507" pitchFamily="18" charset="2"/>
            </a:endParaRPr>
          </a:p>
          <a:p>
            <a:pPr eaLnBrk="1" hangingPunct="1">
              <a:lnSpc>
                <a:spcPct val="150000"/>
              </a:lnSpc>
              <a:spcAft>
                <a:spcPts val="600"/>
              </a:spcAft>
            </a:pP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           “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</a:t>
            </a:r>
            <a:r>
              <a:rPr lang="en-US" altLang="zh-CN" sz="2000" i="1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x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”：“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所有的</a:t>
            </a:r>
            <a:r>
              <a:rPr lang="en-US" altLang="zh-CN" sz="2000" i="1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x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”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、“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每一个</a:t>
            </a:r>
            <a:r>
              <a:rPr lang="en-US" altLang="zh-CN" sz="2000" i="1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x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”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、“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任一个</a:t>
            </a:r>
            <a:r>
              <a:rPr lang="en-US" altLang="zh-CN" sz="2000" i="1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x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”</a:t>
            </a:r>
            <a:endParaRPr lang="zh-CN" altLang="en-US" sz="20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eaLnBrk="1" hangingPunct="1">
              <a:lnSpc>
                <a:spcPct val="150000"/>
              </a:lnSpc>
              <a:spcAft>
                <a:spcPts val="600"/>
              </a:spcAft>
            </a:pP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如：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命题</a:t>
            </a:r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</a:t>
            </a:r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</a:t>
            </a:r>
            <a:r>
              <a:rPr lang="en-US" altLang="zh-CN" sz="2000" i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x</a:t>
            </a:r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)</a:t>
            </a:r>
            <a:r>
              <a:rPr lang="en-US" altLang="zh-CN" sz="2000" i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</a:t>
            </a:r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</a:t>
            </a:r>
            <a:r>
              <a:rPr lang="en-US" altLang="zh-CN" sz="2000" i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x</a:t>
            </a:r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)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为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真</a:t>
            </a:r>
            <a:r>
              <a:rPr lang="en-US" altLang="zh-CN" sz="2000" b="0" dirty="0" smtClean="0">
                <a:latin typeface="+mn-ea"/>
                <a:ea typeface="+mn-ea"/>
                <a:cs typeface="Times New Roman" panose="02020603050405020304" pitchFamily="18" charset="0"/>
              </a:rPr>
              <a:t>---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对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论域中的所有</a:t>
            </a:r>
            <a:r>
              <a:rPr lang="en-US" altLang="zh-CN" sz="2000" i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x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，都有</a:t>
            </a:r>
            <a:r>
              <a:rPr lang="en-US" altLang="zh-CN" sz="2000" i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</a:t>
            </a:r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</a:t>
            </a:r>
            <a:r>
              <a:rPr lang="en-US" altLang="zh-CN" sz="2000" i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x</a:t>
            </a:r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)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为真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。</a:t>
            </a:r>
            <a:endParaRPr lang="zh-CN" altLang="en-US" sz="20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如：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所有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的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机器人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都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是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灰色的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表示：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</a:t>
            </a:r>
            <a:r>
              <a:rPr lang="en-US" altLang="zh-CN" sz="2000" i="1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x</a:t>
            </a:r>
            <a:r>
              <a:rPr lang="en-US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)(ROBOT(</a:t>
            </a:r>
            <a:r>
              <a:rPr lang="en-US" altLang="zh-CN" sz="2000" i="1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x</a:t>
            </a:r>
            <a:r>
              <a:rPr lang="en-US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) 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=&gt; COLOR(</a:t>
            </a:r>
            <a:r>
              <a:rPr lang="en-US" altLang="zh-CN" sz="2000" i="1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x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, GRAY</a:t>
            </a:r>
            <a:r>
              <a:rPr lang="en-US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))</a:t>
            </a:r>
            <a:endParaRPr lang="en-US" altLang="zh-CN" sz="2000" dirty="0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3" name="Rectangle 5"/>
          <p:cNvSpPr>
            <a:spLocks noChangeArrowheads="1"/>
          </p:cNvSpPr>
          <p:nvPr/>
        </p:nvSpPr>
        <p:spPr bwMode="auto">
          <a:xfrm>
            <a:off x="654439" y="1199071"/>
            <a:ext cx="1090777" cy="2968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⑵、量词</a:t>
            </a:r>
            <a:endParaRPr lang="zh-CN" altLang="en-US" sz="20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60" name="Text Box 4"/>
          <p:cNvSpPr txBox="1">
            <a:spLocks noChangeArrowheads="1"/>
          </p:cNvSpPr>
          <p:nvPr/>
        </p:nvSpPr>
        <p:spPr bwMode="auto">
          <a:xfrm>
            <a:off x="637848" y="1710675"/>
            <a:ext cx="7992888" cy="32008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② 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存在量词</a:t>
            </a:r>
            <a:endParaRPr lang="zh-CN" altLang="en-US" sz="20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符号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“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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”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，表示“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存在有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、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至少有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”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…</a:t>
            </a:r>
            <a:endParaRPr lang="zh-CN" altLang="en-US" sz="20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  <a:sym typeface="Symbol" panose="05050102010706020507" pitchFamily="18" charset="2"/>
            </a:endParaRPr>
          </a:p>
          <a:p>
            <a:pPr eaLnBrk="1" hangingPunct="1">
              <a:lnSpc>
                <a:spcPct val="150000"/>
              </a:lnSpc>
              <a:spcAft>
                <a:spcPts val="600"/>
              </a:spcAft>
            </a:pP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    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          “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</a:t>
            </a:r>
            <a:r>
              <a:rPr lang="en-US" altLang="zh-CN" sz="2000" i="1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x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”：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存在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一个</a:t>
            </a:r>
            <a:r>
              <a:rPr lang="en-US" altLang="zh-CN" sz="2000" i="1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x</a:t>
            </a: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、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某些</a:t>
            </a:r>
            <a:r>
              <a:rPr lang="en-US" altLang="zh-CN" sz="2000" i="1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x</a:t>
            </a: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、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至少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有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一个</a:t>
            </a:r>
            <a:r>
              <a:rPr lang="en-US" altLang="zh-CN" sz="2000" i="1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x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…</a:t>
            </a:r>
            <a:endParaRPr lang="zh-CN" altLang="en-US" sz="20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eaLnBrk="1" hangingPunct="1">
              <a:lnSpc>
                <a:spcPct val="150000"/>
              </a:lnSpc>
              <a:spcAft>
                <a:spcPts val="600"/>
              </a:spcAft>
            </a:pP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如：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</a:t>
            </a:r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</a:t>
            </a:r>
            <a:r>
              <a:rPr lang="en-US" altLang="zh-CN" sz="2000" i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x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)</a:t>
            </a:r>
            <a:r>
              <a:rPr lang="en-US" altLang="zh-CN" sz="2000" i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</a:t>
            </a:r>
            <a:r>
              <a:rPr lang="en-US" altLang="zh-CN" sz="2000" i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x</a:t>
            </a:r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)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为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真</a:t>
            </a:r>
            <a:r>
              <a:rPr lang="en-US" altLang="zh-CN" sz="2000" b="0" dirty="0" smtClean="0">
                <a:latin typeface="+mn-ea"/>
                <a:ea typeface="+mn-ea"/>
                <a:cs typeface="Times New Roman" panose="02020603050405020304" pitchFamily="18" charset="0"/>
              </a:rPr>
              <a:t>---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论域中至少有</a:t>
            </a:r>
            <a:r>
              <a:rPr lang="en-US" altLang="zh-CN" sz="2000" dirty="0" smtClean="0"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存在有</a:t>
            </a:r>
            <a:r>
              <a:rPr lang="en-US" altLang="zh-CN" sz="2000" dirty="0" smtClean="0">
                <a:latin typeface="+mn-ea"/>
                <a:ea typeface="+mn-ea"/>
                <a:cs typeface="Times New Roman" panose="02020603050405020304" pitchFamily="18" charset="0"/>
              </a:rPr>
              <a:t>)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一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个</a:t>
            </a:r>
            <a:r>
              <a:rPr lang="en-US" altLang="zh-CN" sz="2000" i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x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，使得</a:t>
            </a:r>
            <a:r>
              <a:rPr lang="en-US" altLang="zh-CN" sz="2000" i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</a:t>
            </a:r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</a:t>
            </a:r>
            <a:r>
              <a:rPr lang="en-US" altLang="zh-CN" sz="2000" i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x</a:t>
            </a:r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)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为真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。</a:t>
            </a:r>
            <a:endParaRPr lang="en-US" altLang="zh-CN" sz="2000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如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号房间内有个物体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   表示：</a:t>
            </a:r>
            <a:r>
              <a:rPr lang="en-US" altLang="zh-CN" sz="20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</a:t>
            </a:r>
            <a:r>
              <a:rPr lang="en-US" altLang="zh-CN" sz="2000" i="1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x</a:t>
            </a:r>
            <a:r>
              <a:rPr lang="en-US" altLang="zh-CN" sz="20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)</a:t>
            </a:r>
            <a:r>
              <a:rPr lang="en-US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INROOM</a:t>
            </a:r>
            <a:r>
              <a:rPr lang="en-US" altLang="zh-CN" sz="2000" dirty="0" smtClean="0">
                <a:solidFill>
                  <a:srgbClr val="FF0000"/>
                </a:solidFill>
                <a:latin typeface="+mn-ea"/>
                <a:ea typeface="+mn-ea"/>
                <a:cs typeface="Segoe UI Semilight" panose="020B0402040204020203" pitchFamily="34" charset="0"/>
              </a:rPr>
              <a:t>(</a:t>
            </a:r>
            <a:r>
              <a:rPr lang="en-US" altLang="zh-CN" sz="2000" i="1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x</a:t>
            </a:r>
            <a:r>
              <a:rPr lang="en-US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, r1</a:t>
            </a:r>
            <a:r>
              <a:rPr lang="en-US" altLang="zh-CN" sz="20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6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6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 noChangeArrowheads="1"/>
          </p:cNvSpPr>
          <p:nvPr/>
        </p:nvSpPr>
        <p:spPr bwMode="gray">
          <a:xfrm>
            <a:off x="611560" y="1772816"/>
            <a:ext cx="7992888" cy="20162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v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6700" indent="-266700">
              <a:lnSpc>
                <a:spcPts val="33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80000"/>
              <a:buFont typeface="宋体" panose="02010600030101010101" pitchFamily="2" charset="-122"/>
              <a:buChar char="□"/>
            </a:pPr>
            <a:r>
              <a:rPr kumimoji="1" lang="en-US" altLang="zh-CN" sz="2000" dirty="0" smtClean="0">
                <a:latin typeface="宋体" panose="02010600030101010101" pitchFamily="2" charset="-122"/>
                <a:ea typeface="宋体" panose="02010600030101010101" pitchFamily="2" charset="-122"/>
                <a:cs typeface="Verdana" panose="020B0604030504040204" pitchFamily="34" charset="0"/>
              </a:rPr>
              <a:t>AI</a:t>
            </a:r>
            <a:r>
              <a:rPr kumimoji="1" lang="zh-CN" altLang="en-US" sz="2000" dirty="0" smtClean="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  <a:cs typeface="Verdana" panose="020B0604030504040204" pitchFamily="34" charset="0"/>
              </a:rPr>
              <a:t>虽</a:t>
            </a:r>
            <a:r>
              <a:rPr kumimoji="1" lang="zh-CN" altLang="en-US" sz="2000" dirty="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  <a:cs typeface="Verdana" panose="020B0604030504040204" pitchFamily="34" charset="0"/>
              </a:rPr>
              <a:t>有众多不同研究领域</a:t>
            </a:r>
            <a:r>
              <a:rPr kumimoji="1" lang="zh-CN" altLang="en-US" sz="2000" dirty="0" smtClean="0">
                <a:latin typeface="宋体" panose="02010600030101010101" pitchFamily="2" charset="-122"/>
                <a:ea typeface="宋体" panose="02010600030101010101" pitchFamily="2" charset="-122"/>
                <a:cs typeface="Verdana" panose="020B0604030504040204" pitchFamily="34" charset="0"/>
              </a:rPr>
              <a:t>，各</a:t>
            </a:r>
            <a:r>
              <a:rPr kumimoji="1" lang="zh-CN" altLang="en-US" sz="2000" dirty="0">
                <a:latin typeface="宋体" panose="02010600030101010101" pitchFamily="2" charset="-122"/>
                <a:ea typeface="宋体" panose="02010600030101010101" pitchFamily="2" charset="-122"/>
                <a:cs typeface="Verdana" panose="020B0604030504040204" pitchFamily="34" charset="0"/>
              </a:rPr>
              <a:t>研究</a:t>
            </a:r>
            <a:r>
              <a:rPr kumimoji="1" lang="zh-CN" altLang="en-US" sz="2000" dirty="0" smtClean="0">
                <a:latin typeface="宋体" panose="02010600030101010101" pitchFamily="2" charset="-122"/>
                <a:ea typeface="宋体" panose="02010600030101010101" pitchFamily="2" charset="-122"/>
                <a:cs typeface="Verdana" panose="020B0604030504040204" pitchFamily="34" charset="0"/>
              </a:rPr>
              <a:t>领域又各</a:t>
            </a:r>
            <a:r>
              <a:rPr kumimoji="1" lang="zh-CN" altLang="en-US" sz="2000" dirty="0">
                <a:latin typeface="宋体" panose="02010600030101010101" pitchFamily="2" charset="-122"/>
                <a:ea typeface="宋体" panose="02010600030101010101" pitchFamily="2" charset="-122"/>
                <a:cs typeface="Verdana" panose="020B0604030504040204" pitchFamily="34" charset="0"/>
              </a:rPr>
              <a:t>有规律和特点，但</a:t>
            </a:r>
            <a:r>
              <a:rPr kumimoji="1" lang="zh-CN" altLang="en-US" sz="2000" dirty="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  <a:cs typeface="Verdana" panose="020B0604030504040204" pitchFamily="34" charset="0"/>
              </a:rPr>
              <a:t>均可</a:t>
            </a:r>
            <a:r>
              <a:rPr kumimoji="1" lang="zh-CN" altLang="en-US" sz="20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Verdana" panose="020B0604030504040204" pitchFamily="34" charset="0"/>
              </a:rPr>
              <a:t>抽象为</a:t>
            </a:r>
            <a:r>
              <a:rPr kumimoji="1" lang="zh-CN" altLang="en-US" sz="2000" dirty="0">
                <a:latin typeface="宋体" panose="02010600030101010101" pitchFamily="2" charset="-122"/>
                <a:ea typeface="宋体" panose="02010600030101010101" pitchFamily="2" charset="-122"/>
                <a:cs typeface="Verdana" panose="020B0604030504040204" pitchFamily="34" charset="0"/>
              </a:rPr>
              <a:t>一</a:t>
            </a:r>
            <a:r>
              <a:rPr kumimoji="1" lang="zh-CN" altLang="en-US" sz="2000" dirty="0" smtClean="0">
                <a:latin typeface="宋体" panose="02010600030101010101" pitchFamily="2" charset="-122"/>
                <a:ea typeface="宋体" panose="02010600030101010101" pitchFamily="2" charset="-122"/>
                <a:cs typeface="Verdana" panose="020B0604030504040204" pitchFamily="34" charset="0"/>
              </a:rPr>
              <a:t>个</a:t>
            </a:r>
            <a:r>
              <a:rPr kumimoji="1" lang="zh-CN" altLang="en-US" sz="2000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Verdana" panose="020B0604030504040204" pitchFamily="34" charset="0"/>
              </a:rPr>
              <a:t>问题求解</a:t>
            </a:r>
            <a:r>
              <a:rPr kumimoji="1" lang="zh-CN" altLang="en-US" sz="2000" dirty="0" smtClean="0">
                <a:latin typeface="宋体" panose="02010600030101010101" pitchFamily="2" charset="-122"/>
                <a:ea typeface="宋体" panose="02010600030101010101" pitchFamily="2" charset="-122"/>
                <a:cs typeface="Verdana" panose="020B0604030504040204" pitchFamily="34" charset="0"/>
              </a:rPr>
              <a:t>过程</a:t>
            </a:r>
            <a:r>
              <a:rPr kumimoji="1" lang="zh-CN" altLang="en-US" sz="2000" dirty="0">
                <a:latin typeface="宋体" panose="02010600030101010101" pitchFamily="2" charset="-122"/>
                <a:ea typeface="宋体" panose="02010600030101010101" pitchFamily="2" charset="-122"/>
                <a:cs typeface="Verdana" panose="020B0604030504040204" pitchFamily="34" charset="0"/>
              </a:rPr>
              <a:t>。</a:t>
            </a:r>
            <a:endParaRPr kumimoji="1" lang="en-US" altLang="zh-CN" sz="2000" dirty="0">
              <a:latin typeface="宋体" panose="02010600030101010101" pitchFamily="2" charset="-122"/>
              <a:ea typeface="宋体" panose="02010600030101010101" pitchFamily="2" charset="-122"/>
              <a:cs typeface="Verdana" panose="020B0604030504040204" pitchFamily="34" charset="0"/>
            </a:endParaRPr>
          </a:p>
          <a:p>
            <a:pPr>
              <a:lnSpc>
                <a:spcPts val="33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80000"/>
              <a:buFont typeface="宋体" panose="02010600030101010101" pitchFamily="2" charset="-122"/>
              <a:buChar char="□"/>
            </a:pPr>
            <a:r>
              <a:rPr kumimoji="1" lang="zh-CN" altLang="en-US" sz="2000" dirty="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  <a:cs typeface="Verdana" panose="020B0604030504040204" pitchFamily="34" charset="0"/>
              </a:rPr>
              <a:t>问题求解过程</a:t>
            </a:r>
            <a:r>
              <a:rPr kumimoji="1" lang="zh-CN" altLang="en-US" sz="2000" dirty="0">
                <a:latin typeface="宋体" panose="02010600030101010101" pitchFamily="2" charset="-122"/>
                <a:ea typeface="宋体" panose="02010600030101010101" pitchFamily="2" charset="-122"/>
                <a:cs typeface="Verdana" panose="020B0604030504040204" pitchFamily="34" charset="0"/>
              </a:rPr>
              <a:t>本质上是一个</a:t>
            </a:r>
            <a:r>
              <a:rPr kumimoji="1" lang="zh-CN" altLang="en-US" sz="20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Verdana" panose="020B0604030504040204" pitchFamily="34" charset="0"/>
              </a:rPr>
              <a:t>搜索过程</a:t>
            </a:r>
            <a:endParaRPr kumimoji="1" lang="zh-CN" altLang="en-US" sz="2000" dirty="0">
              <a:latin typeface="宋体" panose="02010600030101010101" pitchFamily="2" charset="-122"/>
              <a:ea typeface="宋体" panose="02010600030101010101" pitchFamily="2" charset="-122"/>
              <a:cs typeface="Verdana" panose="020B0604030504040204" pitchFamily="34" charset="0"/>
            </a:endParaRPr>
          </a:p>
          <a:p>
            <a:pPr>
              <a:lnSpc>
                <a:spcPts val="33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宋体" panose="02010600030101010101" pitchFamily="2" charset="-122"/>
              <a:buChar char="□"/>
            </a:pP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  <a:cs typeface="Verdana" panose="020B0604030504040204" pitchFamily="34" charset="0"/>
              </a:rPr>
              <a:t>问题求解的</a:t>
            </a:r>
            <a:r>
              <a:rPr lang="zh-CN" altLang="en-US" sz="20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Verdana" panose="020B0604030504040204" pitchFamily="34" charset="0"/>
              </a:rPr>
              <a:t>两个方面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  <a:cs typeface="Verdana" panose="020B0604030504040204" pitchFamily="34" charset="0"/>
              </a:rPr>
              <a:t>：</a:t>
            </a:r>
            <a:r>
              <a:rPr lang="zh-CN" altLang="en-US" sz="2000" dirty="0" smtClean="0">
                <a:latin typeface="宋体" panose="02010600030101010101" pitchFamily="2" charset="-122"/>
                <a:ea typeface="宋体" panose="02010600030101010101" pitchFamily="2" charset="-122"/>
                <a:cs typeface="Verdana" panose="020B0604030504040204" pitchFamily="34" charset="0"/>
              </a:rPr>
              <a:t>问题</a:t>
            </a:r>
            <a:r>
              <a:rPr lang="en-US" altLang="zh-CN" sz="2000" dirty="0" smtClean="0">
                <a:latin typeface="宋体" panose="02010600030101010101" pitchFamily="2" charset="-122"/>
                <a:ea typeface="宋体" panose="02010600030101010101" pitchFamily="2" charset="-122"/>
                <a:cs typeface="Verdana" panose="020B0604030504040204" pitchFamily="34" charset="0"/>
              </a:rPr>
              <a:t>(</a:t>
            </a:r>
            <a:r>
              <a:rPr lang="zh-CN" altLang="en-US" sz="2000" dirty="0" smtClean="0">
                <a:latin typeface="宋体" panose="02010600030101010101" pitchFamily="2" charset="-122"/>
                <a:ea typeface="宋体" panose="02010600030101010101" pitchFamily="2" charset="-122"/>
                <a:cs typeface="Verdana" panose="020B0604030504040204" pitchFamily="34" charset="0"/>
              </a:rPr>
              <a:t>知识</a:t>
            </a:r>
            <a:r>
              <a:rPr lang="en-US" altLang="zh-CN" sz="2000" dirty="0" smtClean="0">
                <a:latin typeface="宋体" panose="02010600030101010101" pitchFamily="2" charset="-122"/>
                <a:ea typeface="宋体" panose="02010600030101010101" pitchFamily="2" charset="-122"/>
                <a:cs typeface="Verdana" panose="020B0604030504040204" pitchFamily="34" charset="0"/>
              </a:rPr>
              <a:t>)</a:t>
            </a:r>
            <a:r>
              <a:rPr lang="zh-CN" altLang="en-US" sz="2000" dirty="0" smtClean="0">
                <a:latin typeface="宋体" panose="02010600030101010101" pitchFamily="2" charset="-122"/>
                <a:ea typeface="宋体" panose="02010600030101010101" pitchFamily="2" charset="-122"/>
                <a:cs typeface="Verdana" panose="020B0604030504040204" pitchFamily="34" charset="0"/>
              </a:rPr>
              <a:t>表示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  <a:cs typeface="Verdana" panose="020B0604030504040204" pitchFamily="34" charset="0"/>
              </a:rPr>
              <a:t>、求解方法</a:t>
            </a:r>
          </a:p>
        </p:txBody>
      </p:sp>
    </p:spTree>
    <p:extLst>
      <p:ext uri="{BB962C8B-B14F-4D97-AF65-F5344CB8AC3E}">
        <p14:creationId xmlns:p14="http://schemas.microsoft.com/office/powerpoint/2010/main" val="1078360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2" name="Text Box 4"/>
          <p:cNvSpPr txBox="1">
            <a:spLocks noChangeArrowheads="1"/>
          </p:cNvSpPr>
          <p:nvPr/>
        </p:nvSpPr>
        <p:spPr bwMode="auto">
          <a:xfrm>
            <a:off x="619061" y="1811266"/>
            <a:ext cx="8020819" cy="32701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 eaLnBrk="1" hangingPunct="1">
              <a:lnSpc>
                <a:spcPts val="35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dirty="0" smtClean="0">
                <a:latin typeface="+mn-ea"/>
                <a:ea typeface="+mn-ea"/>
              </a:rPr>
              <a:t>运用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谓词</a:t>
            </a: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</a:rPr>
              <a:t>公式</a:t>
            </a:r>
            <a:r>
              <a:rPr lang="zh-CN" altLang="en-US" sz="2000" dirty="0">
                <a:latin typeface="+mn-ea"/>
                <a:ea typeface="+mn-ea"/>
              </a:rPr>
              <a:t>表示</a:t>
            </a:r>
            <a:r>
              <a:rPr lang="zh-CN" altLang="en-US" sz="2000" dirty="0" smtClean="0">
                <a:latin typeface="+mn-ea"/>
                <a:ea typeface="+mn-ea"/>
              </a:rPr>
              <a:t>知识，</a:t>
            </a:r>
            <a:r>
              <a:rPr lang="zh-CN" altLang="en-US" sz="2000" dirty="0" smtClean="0">
                <a:solidFill>
                  <a:srgbClr val="0000FF"/>
                </a:solidFill>
                <a:latin typeface="+mn-ea"/>
                <a:ea typeface="+mn-ea"/>
              </a:rPr>
              <a:t>首先</a:t>
            </a:r>
            <a:r>
              <a:rPr lang="zh-CN" altLang="en-US" sz="2000" dirty="0" smtClean="0">
                <a:latin typeface="+mn-ea"/>
                <a:ea typeface="+mn-ea"/>
              </a:rPr>
              <a:t>需要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定义</a:t>
            </a: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</a:rPr>
              <a:t>谓词</a:t>
            </a:r>
            <a:r>
              <a:rPr lang="zh-CN" altLang="en-US" sz="2000" dirty="0">
                <a:latin typeface="+mn-ea"/>
                <a:ea typeface="+mn-ea"/>
              </a:rPr>
              <a:t>，</a:t>
            </a:r>
            <a:r>
              <a:rPr lang="zh-CN" altLang="en-US" sz="2000" dirty="0">
                <a:solidFill>
                  <a:srgbClr val="0000FF"/>
                </a:solidFill>
                <a:latin typeface="+mn-ea"/>
                <a:ea typeface="+mn-ea"/>
              </a:rPr>
              <a:t>然后</a:t>
            </a:r>
            <a:r>
              <a:rPr lang="zh-CN" altLang="en-US" sz="2000" dirty="0">
                <a:latin typeface="+mn-ea"/>
                <a:ea typeface="+mn-ea"/>
              </a:rPr>
              <a:t>再用</a:t>
            </a: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</a:rPr>
              <a:t>连接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词</a:t>
            </a:r>
            <a:r>
              <a:rPr lang="zh-CN" altLang="en-US" sz="2000" u="wavyHeavy" dirty="0" smtClean="0">
                <a:latin typeface="+mn-ea"/>
                <a:ea typeface="+mn-ea"/>
              </a:rPr>
              <a:t>将有关</a:t>
            </a:r>
            <a:r>
              <a:rPr lang="zh-CN" altLang="en-US" sz="2000" u="wavyHeavy" dirty="0">
                <a:latin typeface="+mn-ea"/>
                <a:ea typeface="+mn-ea"/>
              </a:rPr>
              <a:t>的谓词连接起来</a:t>
            </a:r>
            <a:r>
              <a:rPr lang="zh-CN" altLang="en-US" sz="2000" dirty="0">
                <a:latin typeface="+mn-ea"/>
                <a:ea typeface="+mn-ea"/>
              </a:rPr>
              <a:t>，形成一个</a:t>
            </a:r>
            <a:r>
              <a:rPr lang="zh-CN" altLang="en-US" sz="2000" u="wavyHeavy" dirty="0">
                <a:latin typeface="+mn-ea"/>
                <a:ea typeface="+mn-ea"/>
              </a:rPr>
              <a:t>谓词</a:t>
            </a:r>
            <a:r>
              <a:rPr lang="zh-CN" altLang="en-US" sz="2000" u="wavyHeavy" dirty="0" smtClean="0">
                <a:latin typeface="+mn-ea"/>
                <a:ea typeface="+mn-ea"/>
              </a:rPr>
              <a:t>公式</a:t>
            </a:r>
            <a:r>
              <a:rPr lang="en-US" altLang="zh-CN" sz="2000" dirty="0" smtClean="0">
                <a:latin typeface="+mn-ea"/>
                <a:ea typeface="+mn-ea"/>
              </a:rPr>
              <a:t>(</a:t>
            </a:r>
            <a:r>
              <a:rPr lang="zh-CN" altLang="en-US" sz="2000" dirty="0" smtClean="0">
                <a:latin typeface="+mn-ea"/>
                <a:ea typeface="+mn-ea"/>
              </a:rPr>
              <a:t>复合</a:t>
            </a:r>
            <a:r>
              <a:rPr lang="en-US" altLang="zh-CN" sz="2000" dirty="0" smtClean="0">
                <a:latin typeface="+mn-ea"/>
                <a:ea typeface="+mn-ea"/>
              </a:rPr>
              <a:t>\</a:t>
            </a:r>
            <a:r>
              <a:rPr lang="zh-CN" altLang="en-US" sz="2000" dirty="0" smtClean="0">
                <a:latin typeface="+mn-ea"/>
                <a:ea typeface="+mn-ea"/>
              </a:rPr>
              <a:t>合式</a:t>
            </a:r>
            <a:r>
              <a:rPr lang="en-US" altLang="zh-CN" sz="2000" dirty="0" smtClean="0">
                <a:latin typeface="+mn-ea"/>
                <a:ea typeface="+mn-ea"/>
              </a:rPr>
              <a:t>)</a:t>
            </a:r>
            <a:r>
              <a:rPr lang="zh-CN" altLang="en-US" sz="2000" dirty="0" smtClean="0">
                <a:latin typeface="+mn-ea"/>
                <a:ea typeface="+mn-ea"/>
              </a:rPr>
              <a:t>，</a:t>
            </a:r>
            <a:r>
              <a:rPr lang="zh-CN" altLang="en-US" sz="2000" dirty="0">
                <a:latin typeface="+mn-ea"/>
                <a:ea typeface="+mn-ea"/>
              </a:rPr>
              <a:t>从而</a:t>
            </a:r>
            <a:r>
              <a:rPr lang="zh-CN" altLang="en-US" sz="2000" dirty="0" smtClean="0">
                <a:latin typeface="+mn-ea"/>
                <a:ea typeface="+mn-ea"/>
              </a:rPr>
              <a:t>表达</a:t>
            </a: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</a:rPr>
              <a:t>一个完整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的含义</a:t>
            </a:r>
            <a:r>
              <a:rPr lang="zh-CN" altLang="en-US" sz="2000" dirty="0" smtClean="0">
                <a:latin typeface="+mn-ea"/>
                <a:ea typeface="+mn-ea"/>
              </a:rPr>
              <a:t>。</a:t>
            </a:r>
            <a:endParaRPr lang="zh-CN" altLang="en-US" sz="2000" dirty="0">
              <a:latin typeface="+mn-ea"/>
              <a:ea typeface="+mn-ea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2000" dirty="0" smtClean="0">
                <a:solidFill>
                  <a:srgbClr val="0000FF"/>
                </a:solidFill>
                <a:latin typeface="+mn-ea"/>
                <a:ea typeface="+mn-ea"/>
              </a:rPr>
              <a:t>   如： </a:t>
            </a:r>
            <a:r>
              <a:rPr lang="zh-CN" altLang="en-US" sz="2000" dirty="0" smtClean="0">
                <a:latin typeface="+mn-ea"/>
                <a:ea typeface="+mn-ea"/>
              </a:rPr>
              <a:t>设有</a:t>
            </a:r>
            <a:r>
              <a:rPr lang="zh-CN" altLang="en-US" sz="2000" dirty="0">
                <a:latin typeface="+mn-ea"/>
                <a:ea typeface="+mn-ea"/>
              </a:rPr>
              <a:t>下列知识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en-US" sz="2000" dirty="0">
                <a:latin typeface="+mn-ea"/>
                <a:ea typeface="+mn-ea"/>
              </a:rPr>
              <a:t>     </a:t>
            </a:r>
            <a:r>
              <a:rPr lang="zh-CN" altLang="en-US" sz="2000" dirty="0" smtClean="0">
                <a:latin typeface="+mn-ea"/>
                <a:ea typeface="+mn-ea"/>
              </a:rPr>
              <a:t>    ① 刘</a:t>
            </a:r>
            <a:r>
              <a:rPr lang="zh-CN" altLang="en-US" sz="2000" dirty="0">
                <a:latin typeface="+mn-ea"/>
                <a:ea typeface="+mn-ea"/>
              </a:rPr>
              <a:t>欢比他父亲出名。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en-US" sz="2000" dirty="0">
                <a:latin typeface="+mn-ea"/>
                <a:ea typeface="+mn-ea"/>
              </a:rPr>
              <a:t>    </a:t>
            </a:r>
            <a:r>
              <a:rPr lang="zh-CN" altLang="en-US" sz="2000" dirty="0" smtClean="0">
                <a:latin typeface="+mn-ea"/>
                <a:ea typeface="+mn-ea"/>
              </a:rPr>
              <a:t>     ② 高扬</a:t>
            </a:r>
            <a:r>
              <a:rPr lang="zh-CN" altLang="en-US" sz="2000" dirty="0">
                <a:latin typeface="+mn-ea"/>
                <a:ea typeface="+mn-ea"/>
              </a:rPr>
              <a:t>是计算机系的一名学生，但他不喜欢编程。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en-US" sz="2000" dirty="0">
                <a:latin typeface="+mn-ea"/>
                <a:ea typeface="+mn-ea"/>
              </a:rPr>
              <a:t>     </a:t>
            </a:r>
            <a:r>
              <a:rPr lang="zh-CN" altLang="en-US" sz="2000" dirty="0" smtClean="0">
                <a:latin typeface="+mn-ea"/>
                <a:ea typeface="+mn-ea"/>
              </a:rPr>
              <a:t>    ③ 任何</a:t>
            </a:r>
            <a:r>
              <a:rPr lang="zh-CN" altLang="en-US" sz="2000" dirty="0">
                <a:latin typeface="+mn-ea"/>
                <a:ea typeface="+mn-ea"/>
              </a:rPr>
              <a:t>整数或者为正或者为负。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8" name="Text Box 4"/>
          <p:cNvSpPr txBox="1">
            <a:spLocks noChangeArrowheads="1"/>
          </p:cNvSpPr>
          <p:nvPr/>
        </p:nvSpPr>
        <p:spPr bwMode="auto">
          <a:xfrm>
            <a:off x="611561" y="1784859"/>
            <a:ext cx="6264696" cy="35009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 eaLnBrk="1" hangingPunct="1">
              <a:lnSpc>
                <a:spcPts val="39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400" dirty="0" smtClean="0">
                <a:latin typeface="+mn-ea"/>
                <a:ea typeface="+mn-ea"/>
                <a:cs typeface="Times New Roman" panose="02020603050405020304" pitchFamily="18" charset="0"/>
              </a:rPr>
              <a:t>用</a:t>
            </a:r>
            <a:r>
              <a:rPr lang="zh-CN" altLang="en-US" sz="2400" dirty="0">
                <a:latin typeface="+mn-ea"/>
                <a:ea typeface="+mn-ea"/>
                <a:cs typeface="Times New Roman" panose="02020603050405020304" pitchFamily="18" charset="0"/>
              </a:rPr>
              <a:t>谓词公式表示上述知识，</a:t>
            </a:r>
            <a:r>
              <a:rPr lang="zh-CN" altLang="en-US" sz="24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首先定义</a:t>
            </a:r>
            <a:r>
              <a:rPr lang="zh-CN" altLang="en-US" sz="24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谓词</a:t>
            </a:r>
            <a:r>
              <a:rPr lang="zh-CN" altLang="en-US" sz="2400" dirty="0">
                <a:latin typeface="+mn-ea"/>
                <a:ea typeface="+mn-ea"/>
                <a:cs typeface="Times New Roman" panose="02020603050405020304" pitchFamily="18" charset="0"/>
              </a:rPr>
              <a:t>：</a:t>
            </a:r>
          </a:p>
          <a:p>
            <a:pPr eaLnBrk="1" hangingPunct="1">
              <a:lnSpc>
                <a:spcPts val="3900"/>
              </a:lnSpc>
            </a:pPr>
            <a:r>
              <a:rPr lang="en-US" altLang="zh-CN" sz="24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FAMOUS(</a:t>
            </a:r>
            <a:r>
              <a:rPr lang="en-US" altLang="zh-CN" sz="2400" i="1" dirty="0" err="1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en-US" altLang="zh-CN" sz="2400" i="1" dirty="0" err="1" smtClean="0">
                <a:latin typeface="+mn-ea"/>
                <a:ea typeface="+mn-ea"/>
                <a:cs typeface="Times New Roman" panose="02020603050405020304" pitchFamily="18" charset="0"/>
              </a:rPr>
              <a:t>,</a:t>
            </a:r>
            <a:r>
              <a:rPr lang="en-US" altLang="zh-CN" sz="2400" i="1" dirty="0" err="1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y</a:t>
            </a: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lang="en-US" altLang="zh-CN" sz="2400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比</a:t>
            </a:r>
            <a:r>
              <a:rPr lang="en-US" altLang="zh-CN" sz="2400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y</a:t>
            </a:r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出名</a:t>
            </a:r>
          </a:p>
          <a:p>
            <a:pPr eaLnBrk="1" hangingPunct="1">
              <a:lnSpc>
                <a:spcPts val="3900"/>
              </a:lnSpc>
            </a:pPr>
            <a:r>
              <a:rPr lang="en-US" altLang="zh-CN" sz="24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COMPUTER(</a:t>
            </a:r>
            <a:r>
              <a:rPr lang="en-US" altLang="zh-CN" sz="2400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lang="en-US" altLang="zh-CN" sz="2400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是计算机系的</a:t>
            </a:r>
          </a:p>
          <a:p>
            <a:pPr eaLnBrk="1" hangingPunct="1">
              <a:lnSpc>
                <a:spcPts val="3900"/>
              </a:lnSpc>
            </a:pPr>
            <a:r>
              <a:rPr lang="en-US" altLang="zh-CN" sz="24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LIKE(</a:t>
            </a:r>
            <a:r>
              <a:rPr lang="en-US" altLang="zh-CN" sz="2400" i="1" dirty="0" err="1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en-US" altLang="zh-CN" sz="2400" dirty="0" err="1" smtClean="0">
                <a:latin typeface="+mn-ea"/>
                <a:ea typeface="+mn-ea"/>
                <a:cs typeface="Times New Roman" panose="02020603050405020304" pitchFamily="18" charset="0"/>
              </a:rPr>
              <a:t>,</a:t>
            </a:r>
            <a:r>
              <a:rPr lang="en-US" altLang="zh-CN" sz="2400" i="1" dirty="0" err="1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y</a:t>
            </a: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lang="en-US" altLang="zh-CN" sz="2400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喜欢</a:t>
            </a:r>
            <a:r>
              <a:rPr lang="en-US" altLang="zh-CN" sz="2400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y</a:t>
            </a:r>
          </a:p>
          <a:p>
            <a:pPr eaLnBrk="1" hangingPunct="1">
              <a:lnSpc>
                <a:spcPts val="3900"/>
              </a:lnSpc>
            </a:pPr>
            <a:r>
              <a:rPr lang="en-US" altLang="zh-CN" sz="24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I(</a:t>
            </a:r>
            <a:r>
              <a:rPr lang="en-US" altLang="zh-CN" sz="2400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lang="en-US" altLang="zh-CN" sz="2400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是整数</a:t>
            </a:r>
          </a:p>
          <a:p>
            <a:pPr eaLnBrk="1" hangingPunct="1">
              <a:lnSpc>
                <a:spcPts val="3900"/>
              </a:lnSpc>
            </a:pPr>
            <a:r>
              <a:rPr lang="en-US" altLang="zh-CN" sz="24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P(</a:t>
            </a:r>
            <a:r>
              <a:rPr lang="en-US" altLang="zh-CN" sz="2400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lang="en-US" altLang="zh-CN" sz="2400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是正数</a:t>
            </a:r>
          </a:p>
          <a:p>
            <a:pPr eaLnBrk="1" hangingPunct="1">
              <a:lnSpc>
                <a:spcPts val="3900"/>
              </a:lnSpc>
            </a:pPr>
            <a:r>
              <a:rPr lang="en-US" altLang="zh-CN" sz="24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N(</a:t>
            </a:r>
            <a:r>
              <a:rPr lang="en-US" altLang="zh-CN" sz="2400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lang="en-US" altLang="zh-CN" sz="2400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是负数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0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0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0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0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0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6" name="Text Box 4"/>
          <p:cNvSpPr txBox="1">
            <a:spLocks noChangeArrowheads="1"/>
          </p:cNvSpPr>
          <p:nvPr/>
        </p:nvSpPr>
        <p:spPr bwMode="auto">
          <a:xfrm>
            <a:off x="620278" y="1789410"/>
            <a:ext cx="8056178" cy="3449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 eaLnBrk="1" hangingPunct="1">
              <a:lnSpc>
                <a:spcPts val="3500"/>
              </a:lnSpc>
              <a:spcAft>
                <a:spcPts val="12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400" dirty="0" smtClean="0">
                <a:latin typeface="+mn-ea"/>
                <a:ea typeface="+mn-ea"/>
              </a:rPr>
              <a:t>知识的谓词逻辑表示</a:t>
            </a:r>
            <a:r>
              <a:rPr lang="en-US" altLang="zh-CN" sz="2400" dirty="0" smtClean="0">
                <a:latin typeface="+mn-ea"/>
                <a:ea typeface="+mn-ea"/>
              </a:rPr>
              <a:t>:</a:t>
            </a:r>
            <a:endParaRPr lang="en-US" altLang="zh-CN" sz="2400" dirty="0">
              <a:latin typeface="+mn-ea"/>
              <a:ea typeface="+mn-ea"/>
            </a:endParaRPr>
          </a:p>
          <a:p>
            <a:pPr eaLnBrk="1" hangingPunct="1">
              <a:lnSpc>
                <a:spcPts val="3500"/>
              </a:lnSpc>
            </a:pPr>
            <a:r>
              <a:rPr lang="en-US" altLang="zh-CN" sz="2400" dirty="0" smtClean="0">
                <a:latin typeface="+mn-ea"/>
                <a:ea typeface="+mn-ea"/>
              </a:rPr>
              <a:t>① </a:t>
            </a:r>
            <a:r>
              <a:rPr lang="zh-CN" altLang="en-US" sz="2400" dirty="0" smtClean="0">
                <a:latin typeface="+mn-ea"/>
                <a:ea typeface="+mn-ea"/>
              </a:rPr>
              <a:t>刘欢比他父亲出名</a:t>
            </a:r>
          </a:p>
          <a:p>
            <a:pPr eaLnBrk="1" hangingPunct="1">
              <a:lnSpc>
                <a:spcPts val="3500"/>
              </a:lnSpc>
              <a:spcAft>
                <a:spcPts val="600"/>
              </a:spcAft>
            </a:pPr>
            <a:r>
              <a:rPr lang="zh-CN" altLang="en-US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    </a:t>
            </a:r>
            <a:r>
              <a:rPr lang="en-US" altLang="zh-CN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FAMOUS(</a:t>
            </a:r>
            <a:r>
              <a:rPr lang="en-US" altLang="zh-CN" sz="2400" dirty="0" err="1" smtClean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Liuhuan</a:t>
            </a:r>
            <a:r>
              <a:rPr lang="en-US" altLang="zh-CN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, father(</a:t>
            </a:r>
            <a:r>
              <a:rPr lang="en-US" altLang="zh-CN" sz="2400" dirty="0" err="1" smtClean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Liuhuan</a:t>
            </a:r>
            <a:r>
              <a:rPr lang="en-US" altLang="zh-CN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))</a:t>
            </a:r>
          </a:p>
          <a:p>
            <a:pPr eaLnBrk="1" hangingPunct="1">
              <a:lnSpc>
                <a:spcPts val="3500"/>
              </a:lnSpc>
            </a:pPr>
            <a:r>
              <a:rPr lang="en-US" altLang="zh-CN" sz="2400" dirty="0" smtClean="0">
                <a:latin typeface="+mn-ea"/>
                <a:ea typeface="+mn-ea"/>
              </a:rPr>
              <a:t>② </a:t>
            </a:r>
            <a:r>
              <a:rPr lang="zh-CN" altLang="en-US" sz="2400" dirty="0">
                <a:latin typeface="+mn-ea"/>
                <a:ea typeface="+mn-ea"/>
              </a:rPr>
              <a:t>高扬是计算机系的一名学生</a:t>
            </a:r>
            <a:r>
              <a:rPr lang="zh-CN" altLang="en-US" sz="2400" dirty="0" smtClean="0">
                <a:latin typeface="+mn-ea"/>
                <a:ea typeface="+mn-ea"/>
              </a:rPr>
              <a:t>，但他不喜欢编程。</a:t>
            </a:r>
            <a:endParaRPr lang="zh-CN" altLang="en-US" sz="2400" dirty="0">
              <a:latin typeface="+mn-ea"/>
              <a:ea typeface="+mn-ea"/>
            </a:endParaRPr>
          </a:p>
          <a:p>
            <a:pPr eaLnBrk="1" hangingPunct="1">
              <a:lnSpc>
                <a:spcPts val="3500"/>
              </a:lnSpc>
              <a:spcAft>
                <a:spcPts val="600"/>
              </a:spcAft>
            </a:pP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    </a:t>
            </a:r>
            <a:r>
              <a:rPr lang="en-US" altLang="zh-CN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COMPUTER(</a:t>
            </a:r>
            <a:r>
              <a:rPr lang="en-US" altLang="zh-CN" sz="2400" dirty="0" err="1" smtClean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gaoyang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)∧¬LIKE(</a:t>
            </a:r>
            <a:r>
              <a:rPr lang="en-US" altLang="zh-CN" sz="2400" dirty="0" err="1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gaoyang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, programing)</a:t>
            </a:r>
          </a:p>
          <a:p>
            <a:pPr eaLnBrk="1" hangingPunct="1">
              <a:lnSpc>
                <a:spcPts val="3500"/>
              </a:lnSpc>
            </a:pPr>
            <a:r>
              <a:rPr lang="en-US" altLang="zh-CN" sz="2400" dirty="0">
                <a:latin typeface="+mn-ea"/>
                <a:ea typeface="+mn-ea"/>
              </a:rPr>
              <a:t>③ </a:t>
            </a:r>
            <a:r>
              <a:rPr lang="zh-CN" altLang="en-US" sz="2400" dirty="0">
                <a:latin typeface="+mn-ea"/>
                <a:ea typeface="+mn-ea"/>
              </a:rPr>
              <a:t>任何整数或者为正或者为负</a:t>
            </a:r>
            <a:r>
              <a:rPr lang="en-US" altLang="zh-CN" sz="2400" dirty="0">
                <a:latin typeface="+mn-ea"/>
                <a:ea typeface="+mn-ea"/>
              </a:rPr>
              <a:t>:</a:t>
            </a:r>
          </a:p>
          <a:p>
            <a:pPr eaLnBrk="1" hangingPunct="1">
              <a:lnSpc>
                <a:spcPts val="3500"/>
              </a:lnSpc>
            </a:pP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    </a:t>
            </a:r>
            <a:r>
              <a:rPr lang="en-US" altLang="zh-CN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</a:t>
            </a:r>
            <a:r>
              <a:rPr lang="en-US" altLang="zh-CN" sz="2400" i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r>
              <a:rPr lang="en-US" altLang="zh-CN" sz="2400" dirty="0">
                <a:solidFill>
                  <a:srgbClr val="0099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I(</a:t>
            </a:r>
            <a:r>
              <a:rPr lang="en-US" altLang="zh-CN" sz="2400" i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)→</a:t>
            </a:r>
            <a:r>
              <a:rPr lang="en-US" altLang="zh-CN" sz="2400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P(</a:t>
            </a:r>
            <a:r>
              <a:rPr lang="en-US" altLang="zh-CN" sz="2400" i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)∨N(</a:t>
            </a:r>
            <a:r>
              <a:rPr lang="en-US" altLang="zh-CN" sz="2400" i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en-US" altLang="zh-CN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)∨Z(</a:t>
            </a:r>
            <a:r>
              <a:rPr lang="en-US" altLang="zh-CN" sz="2400" i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en-US" altLang="zh-CN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r>
              <a:rPr lang="en-US" altLang="zh-CN" sz="2400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r>
              <a:rPr lang="en-US" altLang="zh-CN" sz="2400" dirty="0" smtClean="0">
                <a:solidFill>
                  <a:srgbClr val="0099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r>
              <a:rPr lang="en-US" altLang="zh-CN" sz="2400" b="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endParaRPr lang="en-US" altLang="zh-CN" sz="2400" b="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20" name="Text Box 4"/>
          <p:cNvSpPr txBox="1">
            <a:spLocks noChangeArrowheads="1"/>
          </p:cNvSpPr>
          <p:nvPr/>
        </p:nvSpPr>
        <p:spPr bwMode="auto">
          <a:xfrm>
            <a:off x="629348" y="1740688"/>
            <a:ext cx="7920236" cy="40626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zh-CN" sz="2400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例</a:t>
            </a:r>
            <a:r>
              <a:rPr lang="zh-CN" altLang="en-US" sz="2400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  </a:t>
            </a:r>
            <a:r>
              <a:rPr lang="zh-CN" altLang="en-US" sz="24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用</a:t>
            </a:r>
            <a:r>
              <a:rPr lang="zh-CN" altLang="en-US" sz="2400" u="wavyHeavy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谓词逻辑</a:t>
            </a:r>
            <a:r>
              <a:rPr lang="zh-CN" altLang="en-US" sz="2400" u="wavyHeavy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描述</a:t>
            </a:r>
            <a:r>
              <a:rPr lang="zh-CN" altLang="en-US" sz="24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图中房屋结构的</a:t>
            </a:r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概念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  </a:t>
            </a:r>
            <a:r>
              <a:rPr lang="zh-CN" altLang="en-US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个体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A,B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  </a:t>
            </a:r>
            <a:r>
              <a:rPr lang="en-US" altLang="zh-CN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谓词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SUPPORT(</a:t>
            </a:r>
            <a:r>
              <a:rPr lang="en-US" altLang="zh-CN" sz="2000" i="1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x,y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r>
              <a:rPr lang="zh-CN" altLang="en-US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lang="en-US" altLang="zh-CN" sz="2000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被</a:t>
            </a:r>
            <a:r>
              <a:rPr lang="en-US" altLang="zh-CN" sz="2000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y</a:t>
            </a:r>
            <a:r>
              <a:rPr lang="zh-CN" altLang="en-US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支撑</a:t>
            </a:r>
            <a:endParaRPr lang="zh-CN" altLang="en-US" sz="20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               </a:t>
            </a:r>
            <a:r>
              <a:rPr lang="zh-CN" altLang="en-US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WEDGE(</a:t>
            </a:r>
            <a:r>
              <a:rPr lang="en-US" altLang="zh-CN" sz="2000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r>
              <a:rPr lang="zh-CN" altLang="en-US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lang="en-US" altLang="zh-CN" sz="2000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是楔形块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               </a:t>
            </a:r>
            <a:r>
              <a:rPr lang="zh-CN" altLang="en-US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BRICK(</a:t>
            </a:r>
            <a:r>
              <a:rPr lang="en-US" altLang="zh-CN" sz="2000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y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r>
              <a:rPr lang="zh-CN" altLang="en-US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lang="en-US" altLang="zh-CN" sz="2000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y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是长方块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  </a:t>
            </a:r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其中</a:t>
            </a:r>
            <a:r>
              <a:rPr lang="en-US" altLang="zh-CN" sz="2400" i="1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en-US" altLang="zh-CN" sz="2400" i="1" dirty="0" err="1">
                <a:latin typeface="+mn-ea"/>
                <a:ea typeface="+mn-ea"/>
                <a:cs typeface="Times New Roman" panose="02020603050405020304" pitchFamily="18" charset="0"/>
              </a:rPr>
              <a:t>,</a:t>
            </a:r>
            <a:r>
              <a:rPr lang="en-US" altLang="zh-CN" sz="2400" i="1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y</a:t>
            </a:r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是个体变元</a:t>
            </a:r>
            <a:r>
              <a:rPr lang="zh-CN" altLang="en-US" sz="24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</a:t>
            </a:r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其</a:t>
            </a:r>
            <a:r>
              <a:rPr lang="zh-CN" altLang="en-US" sz="24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个体域为｛</a:t>
            </a: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</a:t>
            </a:r>
            <a:r>
              <a:rPr lang="en-US" altLang="zh-CN" sz="2400" dirty="0">
                <a:latin typeface="+mn-ea"/>
                <a:ea typeface="+mn-ea"/>
                <a:cs typeface="Times New Roman" panose="02020603050405020304" pitchFamily="18" charset="0"/>
              </a:rPr>
              <a:t>,</a:t>
            </a: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B</a:t>
            </a:r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｝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  </a:t>
            </a:r>
            <a:r>
              <a:rPr lang="zh-CN" altLang="en-US" sz="24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房屋</a:t>
            </a:r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结构</a:t>
            </a:r>
            <a:r>
              <a:rPr lang="zh-CN" altLang="en-US" sz="24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可表示</a:t>
            </a:r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成</a:t>
            </a:r>
            <a:r>
              <a:rPr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一组合式谓词公式</a:t>
            </a:r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的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合取式</a:t>
            </a:r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                 </a:t>
            </a:r>
            <a:r>
              <a:rPr lang="en-US" altLang="zh-CN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SUPPORT(A,B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)∧WEDGE(A)∧BRICK(B)</a:t>
            </a:r>
            <a:r>
              <a:rPr lang="en-US" altLang="zh-CN" sz="2400" b="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94211" name="Picture 5" descr="jc-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193" y="1844824"/>
            <a:ext cx="2270976" cy="17277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4" name="Text Box 4"/>
          <p:cNvSpPr txBox="1">
            <a:spLocks noChangeArrowheads="1"/>
          </p:cNvSpPr>
          <p:nvPr/>
        </p:nvSpPr>
        <p:spPr bwMode="auto">
          <a:xfrm>
            <a:off x="2555776" y="836712"/>
            <a:ext cx="4752528" cy="5632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24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除前述命题逻辑已列出</a:t>
            </a:r>
            <a:r>
              <a:rPr lang="zh-CN" alt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等价关系</a:t>
            </a:r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</a:t>
            </a:r>
          </a:p>
          <a:p>
            <a:pPr marL="342900" indent="-342900" eaLnBrk="1" hangingPunct="1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ü"/>
            </a:pPr>
            <a:r>
              <a:rPr lang="zh-CN" altLang="en-US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否定之否定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¬(¬P)= P</a:t>
            </a:r>
          </a:p>
          <a:p>
            <a:pPr marL="342900" indent="-342900" eaLnBrk="1" hangingPunct="1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ü"/>
            </a:pP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P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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Q )=(¬P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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Q</a:t>
            </a:r>
            <a:r>
              <a:rPr lang="en-US" altLang="zh-CN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r>
              <a:rPr lang="zh-CN" altLang="en-US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或 </a:t>
            </a:r>
            <a:r>
              <a:rPr lang="en-US" altLang="zh-CN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(¬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P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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Q)=(P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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Q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）</a:t>
            </a:r>
          </a:p>
          <a:p>
            <a:pPr marL="342900" indent="-342900" eaLnBrk="1" hangingPunct="1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ü"/>
            </a:pP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zh-CN" altLang="en-US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狄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•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摩根定律：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¬(P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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Q)= ¬P 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 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¬Q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                 </a:t>
            </a:r>
            <a:r>
              <a:rPr lang="en-US" altLang="zh-CN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¬(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P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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Q)= ¬P 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 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¬Q</a:t>
            </a:r>
          </a:p>
          <a:p>
            <a:pPr marL="342900" indent="-342900" eaLnBrk="1" hangingPunct="1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ü"/>
            </a:pP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zh-CN" altLang="en-US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分配律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P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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(Q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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R)=(P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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Q)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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(P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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R)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              </a:t>
            </a:r>
            <a:r>
              <a:rPr lang="en-US" altLang="zh-CN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P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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(Q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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R)=(P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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Q)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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(P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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R</a:t>
            </a:r>
            <a:r>
              <a:rPr lang="en-US" altLang="zh-CN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</a:p>
          <a:p>
            <a:pPr marL="342900" indent="-342900" eaLnBrk="1" hangingPunct="1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ü"/>
            </a:pP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交换律：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P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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Q=Q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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P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              P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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Q=Q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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P</a:t>
            </a:r>
          </a:p>
          <a:p>
            <a:pPr marL="342900" indent="-342900" eaLnBrk="1" hangingPunct="1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ü"/>
            </a:pPr>
            <a:r>
              <a:rPr lang="zh-CN" altLang="en-US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结合律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P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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(Q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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R)=(P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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Q)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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R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              P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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(Q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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R)=(P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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Q)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</a:t>
            </a:r>
            <a:r>
              <a:rPr lang="en-US" altLang="zh-CN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R</a:t>
            </a:r>
          </a:p>
          <a:p>
            <a:pPr marL="342900" indent="-342900" eaLnBrk="1" hangingPunct="1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ü"/>
            </a:pPr>
            <a:r>
              <a:rPr lang="zh-CN" altLang="en-US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逆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否率：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(P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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Q)=(¬Q 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 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¬P)</a:t>
            </a:r>
          </a:p>
        </p:txBody>
      </p:sp>
      <p:sp>
        <p:nvSpPr>
          <p:cNvPr id="3" name="Rectangle 5"/>
          <p:cNvSpPr>
            <a:spLocks noChangeArrowheads="1"/>
          </p:cNvSpPr>
          <p:nvPr/>
        </p:nvSpPr>
        <p:spPr bwMode="auto">
          <a:xfrm>
            <a:off x="323528" y="260648"/>
            <a:ext cx="2592288" cy="43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800" dirty="0" smtClean="0">
                <a:latin typeface="+mn-ea"/>
                <a:ea typeface="+mn-ea"/>
                <a:cs typeface="Times New Roman" panose="02020603050405020304" pitchFamily="18" charset="0"/>
              </a:rPr>
              <a:t>逻辑关系表达：</a:t>
            </a:r>
            <a:endParaRPr lang="zh-CN" altLang="en-US" sz="2800" dirty="0">
              <a:latin typeface="+mn-ea"/>
              <a:ea typeface="+mn-ea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Text Box 4"/>
          <p:cNvSpPr txBox="1">
            <a:spLocks noChangeArrowheads="1"/>
          </p:cNvSpPr>
          <p:nvPr/>
        </p:nvSpPr>
        <p:spPr bwMode="auto">
          <a:xfrm>
            <a:off x="683568" y="1628800"/>
            <a:ext cx="8136904" cy="44319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200000"/>
              </a:lnSpc>
            </a:pPr>
            <a:r>
              <a:rPr lang="en-US" altLang="zh-CN" sz="24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¬(</a:t>
            </a: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</a:t>
            </a: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x)P(x)=(</a:t>
            </a: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</a:t>
            </a: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en-US" altLang="zh-CN" sz="24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)(¬</a:t>
            </a: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P(x</a:t>
            </a:r>
            <a:r>
              <a:rPr lang="en-US" altLang="zh-CN" sz="24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))</a:t>
            </a:r>
          </a:p>
          <a:p>
            <a:pPr eaLnBrk="1" hangingPunct="1">
              <a:lnSpc>
                <a:spcPct val="200000"/>
              </a:lnSpc>
            </a:pPr>
            <a:r>
              <a:rPr lang="en-US" altLang="zh-CN" sz="24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¬(</a:t>
            </a: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</a:t>
            </a: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x)P(x)=(</a:t>
            </a: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</a:t>
            </a: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x)[¬P(x</a:t>
            </a:r>
            <a:r>
              <a:rPr lang="en-US" altLang="zh-CN" sz="24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)]</a:t>
            </a:r>
          </a:p>
          <a:p>
            <a:pPr eaLnBrk="1" hangingPunct="1">
              <a:lnSpc>
                <a:spcPct val="200000"/>
              </a:lnSpc>
            </a:pPr>
            <a:r>
              <a:rPr lang="en-US" altLang="zh-CN" sz="24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</a:t>
            </a: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x)[P(x)</a:t>
            </a: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</a:t>
            </a: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Q(x)]=(</a:t>
            </a: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</a:t>
            </a: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x)P(x)</a:t>
            </a: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</a:t>
            </a: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</a:t>
            </a: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x)Q(x</a:t>
            </a:r>
            <a:r>
              <a:rPr lang="en-US" altLang="zh-CN" sz="24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</a:p>
          <a:p>
            <a:pPr eaLnBrk="1" hangingPunct="1">
              <a:lnSpc>
                <a:spcPct val="200000"/>
              </a:lnSpc>
            </a:pPr>
            <a:r>
              <a:rPr lang="en-US" altLang="zh-CN" sz="24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</a:t>
            </a: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x)[P(x)</a:t>
            </a: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</a:t>
            </a: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Q(x)]=(</a:t>
            </a: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</a:t>
            </a: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x)P(x)</a:t>
            </a: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</a:t>
            </a: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</a:t>
            </a: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x)Q(x</a:t>
            </a:r>
            <a:r>
              <a:rPr lang="en-US" altLang="zh-CN" sz="24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 </a:t>
            </a:r>
          </a:p>
          <a:p>
            <a:pPr eaLnBrk="1" hangingPunct="1">
              <a:lnSpc>
                <a:spcPct val="200000"/>
              </a:lnSpc>
            </a:pPr>
            <a:r>
              <a:rPr lang="en-US" altLang="zh-CN" sz="24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</a:t>
            </a: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x)P(x)=(</a:t>
            </a: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</a:t>
            </a: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y)P(y</a:t>
            </a:r>
            <a:r>
              <a:rPr lang="en-US" altLang="zh-CN" sz="24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 </a:t>
            </a:r>
          </a:p>
          <a:p>
            <a:pPr eaLnBrk="1" hangingPunct="1">
              <a:lnSpc>
                <a:spcPct val="200000"/>
              </a:lnSpc>
            </a:pPr>
            <a:r>
              <a:rPr lang="en-US" altLang="zh-CN" sz="24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</a:t>
            </a: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x)P(x)=(</a:t>
            </a: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</a:t>
            </a: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y)P(y</a:t>
            </a:r>
            <a:r>
              <a:rPr lang="en-US" altLang="zh-CN" sz="24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endParaRPr lang="en-US" altLang="zh-CN" dirty="0">
              <a:solidFill>
                <a:srgbClr val="0000FF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665280" y="1053880"/>
            <a:ext cx="4896544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eaLnBrk="1" hangingPunct="1"/>
            <a:r>
              <a:rPr lang="zh-CN" altLang="en-US" sz="2400" dirty="0" smtClean="0">
                <a:latin typeface="+mn-ea"/>
                <a:ea typeface="+mn-ea"/>
                <a:cs typeface="Times New Roman" panose="02020603050405020304" pitchFamily="18" charset="0"/>
              </a:rPr>
              <a:t>还可确立以下</a:t>
            </a:r>
            <a:r>
              <a:rPr lang="zh-CN" altLang="en-US" sz="24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等价关系</a:t>
            </a: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  <a:sym typeface="Wingdings" panose="05000000000000000000" pitchFamily="2" charset="2"/>
              </a:rPr>
              <a:t>（含有</a:t>
            </a:r>
            <a:r>
              <a:rPr lang="en-US" altLang="zh-CN" sz="2000" dirty="0">
                <a:latin typeface="+mn-ea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 </a:t>
            </a: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、</a:t>
            </a:r>
            <a:r>
              <a:rPr lang="en-US" altLang="zh-CN" sz="2000" dirty="0" smtClean="0">
                <a:latin typeface="+mn-ea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</a:t>
            </a: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  <a:sym typeface="Wingdings" panose="05000000000000000000" pitchFamily="2" charset="2"/>
              </a:rPr>
              <a:t>）</a:t>
            </a:r>
            <a:endParaRPr lang="zh-CN" altLang="en-US" sz="2000" dirty="0"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869336" y="1824332"/>
            <a:ext cx="4159048" cy="2815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eaLnBrk="1" hangingPunct="1"/>
            <a:r>
              <a:rPr lang="zh-CN" altLang="en-US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不存在</a:t>
            </a:r>
            <a:r>
              <a:rPr lang="en-US" altLang="zh-CN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lang="zh-CN" altLang="en-US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没有</a:t>
            </a:r>
            <a:r>
              <a:rPr lang="en-US" altLang="zh-CN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)</a:t>
            </a:r>
            <a:r>
              <a:rPr lang="zh-CN" altLang="en-US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一</a:t>
            </a:r>
            <a:r>
              <a:rPr lang="zh-CN" altLang="en-US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个</a:t>
            </a:r>
            <a:r>
              <a:rPr lang="en-US" altLang="zh-CN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zh-CN" altLang="en-US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可</a:t>
            </a:r>
            <a:r>
              <a:rPr lang="zh-CN" altLang="en-US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使得</a:t>
            </a:r>
            <a:r>
              <a:rPr lang="en-US" altLang="zh-CN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P(x)</a:t>
            </a:r>
            <a:r>
              <a:rPr lang="zh-CN" altLang="en-US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为真</a:t>
            </a:r>
            <a:r>
              <a:rPr lang="en-US" altLang="zh-CN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\</a:t>
            </a:r>
            <a:r>
              <a:rPr lang="zh-CN" altLang="en-US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成立</a:t>
            </a:r>
            <a:endParaRPr lang="en-US" altLang="zh-CN" dirty="0">
              <a:solidFill>
                <a:srgbClr val="0000FF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851920" y="2519969"/>
            <a:ext cx="3384376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eaLnBrk="1" hangingPunct="1"/>
            <a:r>
              <a:rPr lang="zh-CN" altLang="en-US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并非所有的</a:t>
            </a:r>
            <a:r>
              <a:rPr lang="en-US" altLang="zh-CN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zh-CN" altLang="en-US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都使</a:t>
            </a:r>
            <a:r>
              <a:rPr lang="en-US" altLang="zh-CN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P(x)</a:t>
            </a:r>
            <a:r>
              <a:rPr lang="zh-CN" altLang="en-US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为真</a:t>
            </a:r>
            <a:r>
              <a:rPr lang="en-US" altLang="zh-CN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\</a:t>
            </a:r>
            <a:r>
              <a:rPr lang="zh-CN" altLang="en-US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成立</a:t>
            </a:r>
            <a:endParaRPr lang="en-US" altLang="zh-CN" dirty="0">
              <a:solidFill>
                <a:srgbClr val="0000FF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638472" y="3396817"/>
            <a:ext cx="2773480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eaLnBrk="1" hangingPunct="1"/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所有</a:t>
            </a:r>
            <a:r>
              <a:rPr lang="en-US" altLang="zh-CN" sz="2000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都具有性质</a:t>
            </a:r>
            <a:r>
              <a:rPr lang="en-US" altLang="zh-CN" sz="2000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P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和</a:t>
            </a:r>
            <a:r>
              <a:rPr lang="en-US" altLang="zh-CN" sz="2000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Q</a:t>
            </a:r>
          </a:p>
        </p:txBody>
      </p:sp>
      <p:sp>
        <p:nvSpPr>
          <p:cNvPr id="6" name="矩形 5"/>
          <p:cNvSpPr/>
          <p:nvPr/>
        </p:nvSpPr>
        <p:spPr>
          <a:xfrm>
            <a:off x="5442348" y="4142807"/>
            <a:ext cx="3477428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eaLnBrk="1" hangingPunct="1"/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至少存在一个</a:t>
            </a:r>
            <a:r>
              <a:rPr lang="en-US" altLang="zh-CN" sz="2000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具有性质</a:t>
            </a:r>
            <a:r>
              <a:rPr lang="en-US" altLang="zh-CN" sz="2000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P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或</a:t>
            </a:r>
            <a:r>
              <a:rPr lang="en-US" altLang="zh-CN" sz="2000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Q</a:t>
            </a:r>
          </a:p>
        </p:txBody>
      </p:sp>
      <p:sp>
        <p:nvSpPr>
          <p:cNvPr id="7" name="矩形 6"/>
          <p:cNvSpPr/>
          <p:nvPr/>
        </p:nvSpPr>
        <p:spPr>
          <a:xfrm>
            <a:off x="3400516" y="4872943"/>
            <a:ext cx="2755660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eaLnBrk="1" hangingPunct="1"/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所有的</a:t>
            </a:r>
            <a:r>
              <a:rPr lang="en-US" altLang="zh-CN" sz="2000" dirty="0" err="1" smtClean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x,y</a:t>
            </a: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都具有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性质</a:t>
            </a:r>
            <a:r>
              <a:rPr lang="en-US" altLang="zh-CN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P</a:t>
            </a:r>
            <a:endParaRPr lang="en-US" altLang="zh-CN" sz="2000" dirty="0">
              <a:solidFill>
                <a:srgbClr val="0000FF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375160" y="5600559"/>
            <a:ext cx="4032448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eaLnBrk="1" hangingPunct="1"/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至少存在一个</a:t>
            </a:r>
            <a:r>
              <a:rPr lang="en-US" altLang="zh-CN" sz="2000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和一个</a:t>
            </a:r>
            <a:r>
              <a:rPr lang="en-US" altLang="zh-CN" sz="2000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y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具有性质</a:t>
            </a:r>
            <a:r>
              <a:rPr lang="en-US" altLang="zh-CN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P</a:t>
            </a:r>
            <a:endParaRPr lang="en-US" altLang="zh-CN" sz="2000" dirty="0">
              <a:solidFill>
                <a:srgbClr val="0000FF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869336" y="2105864"/>
            <a:ext cx="4159048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eaLnBrk="1" hangingPunct="1"/>
            <a:r>
              <a:rPr lang="zh-CN" altLang="en-US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所有的</a:t>
            </a:r>
            <a:r>
              <a:rPr lang="en-US" altLang="zh-CN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zh-CN" altLang="en-US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都使得</a:t>
            </a:r>
            <a:r>
              <a:rPr lang="en-US" altLang="zh-CN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P(x)</a:t>
            </a:r>
            <a:r>
              <a:rPr lang="zh-CN" altLang="en-US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不为真</a:t>
            </a:r>
            <a:r>
              <a:rPr lang="en-US" altLang="zh-CN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\</a:t>
            </a:r>
            <a:r>
              <a:rPr lang="zh-CN" altLang="en-US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为假</a:t>
            </a:r>
            <a:r>
              <a:rPr lang="en-US" altLang="zh-CN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\</a:t>
            </a:r>
            <a:r>
              <a:rPr lang="zh-CN" altLang="en-US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不成立</a:t>
            </a:r>
            <a:endParaRPr lang="en-US" altLang="zh-CN" dirty="0">
              <a:solidFill>
                <a:srgbClr val="0000FF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853458" y="2819566"/>
            <a:ext cx="3814886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eaLnBrk="1" hangingPunct="1"/>
            <a:r>
              <a:rPr lang="zh-CN" altLang="en-US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至少</a:t>
            </a:r>
            <a:r>
              <a:rPr lang="zh-CN" altLang="en-US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存在一个</a:t>
            </a:r>
            <a:r>
              <a:rPr lang="en-US" altLang="zh-CN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zh-CN" altLang="en-US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使</a:t>
            </a:r>
            <a:r>
              <a:rPr lang="en-US" altLang="zh-CN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P(X)</a:t>
            </a:r>
            <a:r>
              <a:rPr lang="zh-CN" altLang="en-US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不为真</a:t>
            </a:r>
            <a:r>
              <a:rPr lang="en-US" altLang="zh-CN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\</a:t>
            </a:r>
            <a:r>
              <a:rPr lang="zh-CN" altLang="en-US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不成立</a:t>
            </a:r>
            <a:endParaRPr lang="en-US" altLang="zh-CN" dirty="0">
              <a:solidFill>
                <a:srgbClr val="0000FF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7" grpId="0"/>
      <p:bldP spid="8" grpId="0"/>
      <p:bldP spid="10" grpId="0"/>
      <p:bldP spid="11" grpId="0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655860" y="1183284"/>
            <a:ext cx="2376264" cy="3292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lvl="1" indent="0" eaLnBrk="1" hangingPunct="1"/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置换</a:t>
            </a:r>
            <a:r>
              <a:rPr lang="en-US" altLang="zh-CN" sz="2000" dirty="0" smtClean="0"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lang="en-US" altLang="zh-CN" sz="2000" dirty="0" smtClean="0"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Substitution</a:t>
            </a:r>
            <a:r>
              <a:rPr lang="en-US" altLang="zh-CN" sz="2000" dirty="0" smtClean="0">
                <a:latin typeface="+mn-ea"/>
                <a:ea typeface="+mn-ea"/>
                <a:cs typeface="Times New Roman" panose="02020603050405020304" pitchFamily="18" charset="0"/>
              </a:rPr>
              <a:t>)</a:t>
            </a: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：</a:t>
            </a:r>
            <a:endParaRPr lang="zh-CN" altLang="en-US" sz="2000" dirty="0"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Box 4"/>
              <p:cNvSpPr txBox="1">
                <a:spLocks noChangeArrowheads="1"/>
              </p:cNvSpPr>
              <p:nvPr/>
            </p:nvSpPr>
            <p:spPr bwMode="auto">
              <a:xfrm>
                <a:off x="610036" y="1680456"/>
                <a:ext cx="7985275" cy="32316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268288" lvl="2" indent="-268288" eaLnBrk="1" hangingPunct="1">
                  <a:lnSpc>
                    <a:spcPct val="200000"/>
                  </a:lnSpc>
                  <a:spcAft>
                    <a:spcPts val="60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en-US" sz="20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定义</a:t>
                </a:r>
                <a:r>
                  <a:rPr lang="zh-CN" altLang="en-US" sz="2000" dirty="0" smtClean="0">
                    <a:latin typeface="+mn-ea"/>
                    <a:ea typeface="+mn-ea"/>
                  </a:rPr>
                  <a:t>：用</a:t>
                </a:r>
                <a:r>
                  <a:rPr lang="zh-CN" altLang="en-US" sz="20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常量</a:t>
                </a:r>
                <a:r>
                  <a:rPr lang="en-US" altLang="zh-CN" sz="20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\</a:t>
                </a:r>
                <a:r>
                  <a:rPr lang="zh-CN" altLang="en-US" sz="20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函数</a:t>
                </a:r>
                <a:r>
                  <a:rPr lang="zh-CN" altLang="en-US" sz="2000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替换</a:t>
                </a:r>
                <a:r>
                  <a:rPr lang="zh-CN" altLang="en-US" sz="2000" dirty="0">
                    <a:solidFill>
                      <a:srgbClr val="FF0000"/>
                    </a:solidFill>
                    <a:latin typeface="+mn-ea"/>
                    <a:ea typeface="+mn-ea"/>
                  </a:rPr>
                  <a:t>变元</a:t>
                </a:r>
                <a:r>
                  <a:rPr lang="zh-CN" altLang="en-US" sz="2000" dirty="0">
                    <a:latin typeface="+mn-ea"/>
                    <a:ea typeface="+mn-ea"/>
                  </a:rPr>
                  <a:t>，</a:t>
                </a:r>
                <a:r>
                  <a:rPr lang="zh-CN" altLang="en-US" sz="2000" dirty="0" smtClean="0">
                    <a:latin typeface="+mn-ea"/>
                    <a:ea typeface="+mn-ea"/>
                  </a:rPr>
                  <a:t>使变</a:t>
                </a:r>
                <a:r>
                  <a:rPr lang="zh-CN" altLang="en-US" sz="2000" dirty="0">
                    <a:latin typeface="+mn-ea"/>
                    <a:ea typeface="+mn-ea"/>
                  </a:rPr>
                  <a:t>元不在公式中出现</a:t>
                </a:r>
                <a:r>
                  <a:rPr lang="zh-CN" altLang="en-US" sz="2000" dirty="0" smtClean="0">
                    <a:latin typeface="+mn-ea"/>
                    <a:ea typeface="+mn-ea"/>
                  </a:rPr>
                  <a:t>。</a:t>
                </a:r>
                <a:r>
                  <a:rPr lang="en-US" altLang="zh-CN" dirty="0" smtClean="0">
                    <a:latin typeface="+mn-ea"/>
                    <a:ea typeface="+mn-ea"/>
                  </a:rPr>
                  <a:t>(</a:t>
                </a:r>
                <a:r>
                  <a:rPr lang="zh-CN" altLang="en-US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给变元赋值</a:t>
                </a:r>
                <a:r>
                  <a:rPr lang="en-US" altLang="zh-CN" dirty="0" smtClean="0">
                    <a:latin typeface="+mn-ea"/>
                    <a:ea typeface="+mn-ea"/>
                  </a:rPr>
                  <a:t>)</a:t>
                </a:r>
                <a:endParaRPr lang="zh-CN" altLang="en-US" dirty="0">
                  <a:latin typeface="+mn-ea"/>
                  <a:ea typeface="+mn-ea"/>
                </a:endParaRPr>
              </a:p>
              <a:p>
                <a:pPr marL="268288" lvl="2" indent="-268288" eaLnBrk="1" hangingPunct="1">
                  <a:lnSpc>
                    <a:spcPct val="200000"/>
                  </a:lnSpc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en-US" sz="20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形式</a:t>
                </a:r>
                <a:r>
                  <a:rPr lang="zh-CN" altLang="en-US" sz="2000" dirty="0" smtClean="0">
                    <a:latin typeface="+mn-ea"/>
                    <a:ea typeface="+mn-ea"/>
                  </a:rPr>
                  <a:t>：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+mn-ea"/>
                      </a:rPr>
                      <m:t>{</m:t>
                    </m:r>
                    <m:sSub>
                      <m:sSubPr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+mn-ea"/>
                          </a:rPr>
                          <m:t>𝒕</m:t>
                        </m:r>
                      </m:e>
                      <m:sub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+mn-ea"/>
                          </a:rPr>
                          <m:t>𝟏</m:t>
                        </m:r>
                      </m:sub>
                    </m:sSub>
                    <m:sSub>
                      <m:sSubPr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+mn-ea"/>
                          </a:rPr>
                          <m:t>/</m:t>
                        </m:r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+mn-ea"/>
                          </a:rPr>
                          <m:t>𝒙</m:t>
                        </m:r>
                      </m:e>
                      <m:sub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+mn-ea"/>
                          </a:rPr>
                          <m:t>𝟏</m:t>
                        </m:r>
                      </m:sub>
                    </m:sSub>
                    <m:sSub>
                      <m:sSubPr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+mn-ea"/>
                          </a:rPr>
                          <m:t>,  </m:t>
                        </m:r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+mn-ea"/>
                          </a:rPr>
                          <m:t>𝒕</m:t>
                        </m:r>
                      </m:e>
                      <m:sub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+mn-ea"/>
                          </a:rPr>
                          <m:t>𝟐</m:t>
                        </m:r>
                      </m:sub>
                    </m:sSub>
                    <m:sSub>
                      <m:sSubPr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+mn-ea"/>
                          </a:rPr>
                          <m:t>/</m:t>
                        </m:r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+mn-ea"/>
                          </a:rPr>
                          <m:t>𝒙</m:t>
                        </m:r>
                      </m:e>
                      <m:sub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+mn-ea"/>
                          </a:rPr>
                          <m:t>𝟐</m:t>
                        </m:r>
                      </m:sub>
                    </m:sSub>
                    <m:sSub>
                      <m:sSubPr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+mn-ea"/>
                          </a:rPr>
                          <m:t>, …,  </m:t>
                        </m:r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+mn-ea"/>
                          </a:rPr>
                          <m:t>𝒕</m:t>
                        </m:r>
                      </m:e>
                      <m:sub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+mn-ea"/>
                          </a:rPr>
                          <m:t>𝒏</m:t>
                        </m:r>
                      </m:sub>
                    </m:sSub>
                    <m:sSub>
                      <m:sSubPr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+mn-ea"/>
                          </a:rPr>
                          <m:t>/</m:t>
                        </m:r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+mn-ea"/>
                          </a:rPr>
                          <m:t>𝒙</m:t>
                        </m:r>
                      </m:e>
                      <m:sub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+mn-ea"/>
                          </a:rPr>
                          <m:t>𝒏</m:t>
                        </m:r>
                      </m:sub>
                    </m:sSub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+mn-ea"/>
                      </a:rPr>
                      <m:t>}</m:t>
                    </m:r>
                  </m:oMath>
                </a14:m>
                <a:r>
                  <a:rPr lang="zh-CN" altLang="en-US" sz="2000" dirty="0">
                    <a:latin typeface="+mn-ea"/>
                    <a:ea typeface="+mn-ea"/>
                  </a:rPr>
                  <a:t>的</a:t>
                </a:r>
                <a:r>
                  <a:rPr lang="zh-CN" altLang="en-US" sz="2000" dirty="0">
                    <a:solidFill>
                      <a:srgbClr val="FF0000"/>
                    </a:solidFill>
                    <a:latin typeface="+mn-ea"/>
                    <a:ea typeface="+mn-ea"/>
                  </a:rPr>
                  <a:t>有限集合</a:t>
                </a:r>
                <a:r>
                  <a:rPr lang="zh-CN" altLang="en-US" sz="2000" dirty="0">
                    <a:latin typeface="+mn-ea"/>
                    <a:ea typeface="+mn-ea"/>
                  </a:rPr>
                  <a:t>。</a:t>
                </a:r>
              </a:p>
              <a:p>
                <a:pPr eaLnBrk="1" hangingPunct="1">
                  <a:lnSpc>
                    <a:spcPct val="200000"/>
                  </a:lnSpc>
                </a:pPr>
                <a:r>
                  <a:rPr lang="zh-CN" altLang="en-US" sz="20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  其中：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smtClean="0"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𝒕</m:t>
                        </m:r>
                      </m:e>
                      <m:sub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  <m:sSub>
                      <m:sSubPr>
                        <m:ctrlPr>
                          <a:rPr lang="en-US" altLang="zh-CN" sz="2000" i="1" smtClean="0"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𝒕</m:t>
                        </m:r>
                      </m:e>
                      <m:sub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</m:sSub>
                    <m:sSub>
                      <m:sSubPr>
                        <m:ctrlPr>
                          <a:rPr lang="en-US" altLang="zh-CN" sz="2000" i="1" smtClean="0"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,…,</m:t>
                        </m:r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𝒕</m:t>
                        </m:r>
                      </m:e>
                      <m:sub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𝒏</m:t>
                        </m:r>
                      </m:sub>
                    </m:sSub>
                  </m:oMath>
                </a14:m>
                <a:r>
                  <a:rPr lang="zh-CN" altLang="en-US" sz="20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是</a:t>
                </a:r>
                <a:r>
                  <a:rPr lang="zh-CN" altLang="en-US" sz="2000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项</a:t>
                </a:r>
                <a:r>
                  <a:rPr lang="zh-CN" altLang="en-US" sz="20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；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smtClean="0"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  <m:sSub>
                      <m:sSubPr>
                        <m:ctrlPr>
                          <a:rPr lang="en-US" altLang="zh-CN" sz="2000" i="1" smtClean="0"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</m:sSub>
                    <m:sSub>
                      <m:sSubPr>
                        <m:ctrlPr>
                          <a:rPr lang="en-US" altLang="zh-CN" sz="2000" i="1" smtClean="0"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,…,</m:t>
                        </m:r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𝒏</m:t>
                        </m:r>
                      </m:sub>
                    </m:sSub>
                  </m:oMath>
                </a14:m>
                <a:r>
                  <a:rPr lang="zh-CN" altLang="en-US" sz="20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是</a:t>
                </a:r>
                <a:r>
                  <a:rPr lang="zh-CN" altLang="en-US" sz="2000" dirty="0" smtClean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互不相同</a:t>
                </a:r>
                <a:r>
                  <a:rPr lang="zh-CN" altLang="en-US" sz="20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的</a:t>
                </a:r>
                <a:r>
                  <a:rPr lang="zh-CN" altLang="en-US" sz="2000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变元</a:t>
                </a:r>
                <a:r>
                  <a:rPr lang="zh-CN" altLang="en-US" sz="20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。</a:t>
                </a:r>
                <a:endParaRPr lang="en-US" altLang="zh-CN" sz="2000" dirty="0" smtClean="0">
                  <a:latin typeface="+mn-ea"/>
                  <a:ea typeface="+mn-ea"/>
                  <a:cs typeface="Times New Roman" panose="02020603050405020304" pitchFamily="18" charset="0"/>
                </a:endParaRPr>
              </a:p>
              <a:p>
                <a:pPr eaLnBrk="1" hangingPunct="1">
                  <a:lnSpc>
                    <a:spcPct val="200000"/>
                  </a:lnSpc>
                  <a:spcAft>
                    <a:spcPts val="600"/>
                  </a:spcAft>
                </a:pPr>
                <a:r>
                  <a:rPr lang="zh-CN" altLang="en-US" sz="2000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    如：</a:t>
                </a:r>
                <a:r>
                  <a:rPr lang="en-US" altLang="zh-CN" sz="2000" dirty="0">
                    <a:latin typeface="+mn-ea"/>
                    <a:ea typeface="+mn-ea"/>
                    <a:cs typeface="Times New Roman" panose="02020603050405020304" pitchFamily="18" charset="0"/>
                  </a:rPr>
                  <a:t>{</a:t>
                </a:r>
                <a:r>
                  <a:rPr lang="en-US" altLang="zh-CN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a/x , </a:t>
                </a:r>
                <a:r>
                  <a:rPr lang="en-US" altLang="zh-CN" sz="20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f(b)/</a:t>
                </a:r>
                <a:r>
                  <a:rPr lang="en-US" altLang="zh-CN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y</a:t>
                </a:r>
                <a:r>
                  <a:rPr lang="zh-CN" altLang="en-US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，</a:t>
                </a:r>
                <a:r>
                  <a:rPr lang="en-US" altLang="zh-CN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w/z</a:t>
                </a:r>
                <a:r>
                  <a:rPr lang="en-US" altLang="zh-CN" sz="2000" dirty="0">
                    <a:latin typeface="+mn-ea"/>
                    <a:ea typeface="+mn-ea"/>
                    <a:cs typeface="Times New Roman" panose="02020603050405020304" pitchFamily="18" charset="0"/>
                  </a:rPr>
                  <a:t>} </a:t>
                </a:r>
                <a:r>
                  <a:rPr lang="zh-CN" altLang="en-US" sz="2000" dirty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是</a:t>
                </a:r>
                <a:r>
                  <a:rPr lang="zh-CN" altLang="en-US" sz="2000" dirty="0">
                    <a:latin typeface="+mn-ea"/>
                    <a:ea typeface="+mn-ea"/>
                    <a:cs typeface="Times New Roman" panose="02020603050405020304" pitchFamily="18" charset="0"/>
                  </a:rPr>
                  <a:t>一个</a:t>
                </a:r>
                <a:r>
                  <a:rPr lang="zh-CN" altLang="en-US" sz="20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置换</a:t>
                </a:r>
                <a:endParaRPr lang="en-US" altLang="zh-CN" sz="2000" dirty="0" smtClean="0">
                  <a:latin typeface="+mn-ea"/>
                  <a:ea typeface="+mn-ea"/>
                  <a:cs typeface="Times New Roman" panose="02020603050405020304" pitchFamily="18" charset="0"/>
                </a:endParaRPr>
              </a:p>
              <a:p>
                <a:pPr eaLnBrk="1" hangingPunct="1">
                  <a:lnSpc>
                    <a:spcPct val="200000"/>
                  </a:lnSpc>
                </a:pPr>
                <a:r>
                  <a:rPr lang="en-US" altLang="zh-CN" sz="20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        {</a:t>
                </a:r>
                <a:r>
                  <a:rPr lang="en-US" altLang="zh-CN" sz="20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g(y)/x , f(x)/y</a:t>
                </a:r>
                <a:r>
                  <a:rPr lang="en-US" altLang="zh-CN" sz="2000" dirty="0">
                    <a:latin typeface="+mn-ea"/>
                    <a:ea typeface="+mn-ea"/>
                    <a:cs typeface="Times New Roman" panose="02020603050405020304" pitchFamily="18" charset="0"/>
                  </a:rPr>
                  <a:t>} </a:t>
                </a:r>
                <a:r>
                  <a:rPr lang="en-US" altLang="zh-CN" sz="20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   </a:t>
                </a:r>
                <a:r>
                  <a:rPr lang="zh-CN" altLang="en-US" sz="2000" dirty="0" smtClean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不是</a:t>
                </a:r>
                <a:r>
                  <a:rPr lang="zh-CN" altLang="en-US" sz="2000" dirty="0">
                    <a:latin typeface="+mn-ea"/>
                    <a:ea typeface="+mn-ea"/>
                    <a:cs typeface="Times New Roman" panose="02020603050405020304" pitchFamily="18" charset="0"/>
                  </a:rPr>
                  <a:t>一个</a:t>
                </a:r>
                <a:r>
                  <a:rPr lang="zh-CN" altLang="en-US" sz="20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置换</a:t>
                </a:r>
                <a:endParaRPr lang="en-US" altLang="zh-CN" sz="2000" dirty="0" smtClean="0">
                  <a:latin typeface="+mn-ea"/>
                  <a:ea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Text 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10036" y="1680456"/>
                <a:ext cx="7985275" cy="3231654"/>
              </a:xfrm>
              <a:prstGeom prst="rect">
                <a:avLst/>
              </a:prstGeom>
              <a:blipFill>
                <a:blip r:embed="rId2"/>
                <a:stretch>
                  <a:fillRect l="-1450" r="-1145" b="-943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73065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28704" y="1736240"/>
            <a:ext cx="5527472" cy="353943"/>
          </a:xfrm>
          <a:prstGeom prst="rect">
            <a:avLst/>
          </a:prstGeom>
        </p:spPr>
        <p:txBody>
          <a:bodyPr wrap="square" lIns="0" bIns="0">
            <a:spAutoFit/>
          </a:bodyPr>
          <a:lstStyle/>
          <a:p>
            <a:pPr marL="285750" indent="-285750"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推理规则：</a:t>
            </a:r>
            <a:r>
              <a:rPr lang="zh-CN" altLang="en-US" sz="2000" dirty="0" smtClean="0">
                <a:latin typeface="+mn-ea"/>
                <a:ea typeface="+mn-ea"/>
              </a:rPr>
              <a:t>用</a:t>
            </a:r>
            <a:r>
              <a:rPr lang="zh-CN" altLang="en-US" sz="2000" dirty="0" smtClean="0">
                <a:solidFill>
                  <a:srgbClr val="0000FF"/>
                </a:solidFill>
                <a:latin typeface="+mn-ea"/>
                <a:ea typeface="+mn-ea"/>
              </a:rPr>
              <a:t>合式公式集合</a:t>
            </a: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</a:rPr>
              <a:t>产生</a:t>
            </a:r>
            <a:r>
              <a:rPr lang="zh-CN" altLang="en-US" sz="2000" dirty="0">
                <a:solidFill>
                  <a:srgbClr val="0000FF"/>
                </a:solidFill>
                <a:latin typeface="+mn-ea"/>
                <a:ea typeface="+mn-ea"/>
              </a:rPr>
              <a:t>新的</a:t>
            </a:r>
            <a:r>
              <a:rPr lang="zh-CN" altLang="en-US" sz="2000" dirty="0" smtClean="0">
                <a:solidFill>
                  <a:srgbClr val="0000FF"/>
                </a:solidFill>
                <a:latin typeface="+mn-ea"/>
                <a:ea typeface="+mn-ea"/>
              </a:rPr>
              <a:t>合式公式</a:t>
            </a:r>
            <a:endParaRPr lang="en-US" altLang="zh-CN" sz="2000" dirty="0" smtClean="0">
              <a:solidFill>
                <a:srgbClr val="0000FF"/>
              </a:solidFill>
              <a:latin typeface="+mn-ea"/>
              <a:ea typeface="+mn-ea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724512" y="2383160"/>
            <a:ext cx="4365192" cy="685800"/>
            <a:chOff x="724512" y="2383160"/>
            <a:chExt cx="4365192" cy="685800"/>
          </a:xfrm>
        </p:grpSpPr>
        <p:grpSp>
          <p:nvGrpSpPr>
            <p:cNvPr id="5" name="Group 4"/>
            <p:cNvGrpSpPr>
              <a:grpSpLocks/>
            </p:cNvGrpSpPr>
            <p:nvPr/>
          </p:nvGrpSpPr>
          <p:grpSpPr bwMode="auto">
            <a:xfrm>
              <a:off x="2562404" y="2383160"/>
              <a:ext cx="2527300" cy="685800"/>
              <a:chOff x="2784" y="2496"/>
              <a:chExt cx="1592" cy="432"/>
            </a:xfrm>
          </p:grpSpPr>
          <p:grpSp>
            <p:nvGrpSpPr>
              <p:cNvPr id="6" name="Group 5"/>
              <p:cNvGrpSpPr>
                <a:grpSpLocks/>
              </p:cNvGrpSpPr>
              <p:nvPr/>
            </p:nvGrpSpPr>
            <p:grpSpPr bwMode="auto">
              <a:xfrm>
                <a:off x="2784" y="2496"/>
                <a:ext cx="1592" cy="432"/>
                <a:chOff x="1344" y="2160"/>
                <a:chExt cx="1592" cy="432"/>
              </a:xfrm>
            </p:grpSpPr>
            <p:sp>
              <p:nvSpPr>
                <p:cNvPr id="9" name="Rectangle 6"/>
                <p:cNvSpPr>
                  <a:spLocks noChangeArrowheads="1"/>
                </p:cNvSpPr>
                <p:nvPr/>
              </p:nvSpPr>
              <p:spPr bwMode="auto">
                <a:xfrm>
                  <a:off x="1344" y="2160"/>
                  <a:ext cx="1008" cy="432"/>
                </a:xfrm>
                <a:prstGeom prst="rect">
                  <a:avLst/>
                </a:prstGeom>
                <a:noFill/>
                <a:ln w="25400">
                  <a:solidFill>
                    <a:srgbClr val="FF000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eaLnBrk="1" hangingPunct="1"/>
                  <a:endParaRPr lang="zh-CN" altLang="en-US"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0" name="AutoShape 7"/>
                <p:cNvSpPr>
                  <a:spLocks noChangeArrowheads="1"/>
                </p:cNvSpPr>
                <p:nvPr/>
              </p:nvSpPr>
              <p:spPr bwMode="auto">
                <a:xfrm>
                  <a:off x="2256" y="2256"/>
                  <a:ext cx="336" cy="192"/>
                </a:xfrm>
                <a:prstGeom prst="rightArrow">
                  <a:avLst>
                    <a:gd name="adj1" fmla="val 50000"/>
                    <a:gd name="adj2" fmla="val 43750"/>
                  </a:avLst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eaLnBrk="1" hangingPunct="1"/>
                  <a:endParaRPr lang="zh-CN" altLang="en-US"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1" name="Rectangle 8"/>
                <p:cNvSpPr>
                  <a:spLocks noChangeArrowheads="1"/>
                </p:cNvSpPr>
                <p:nvPr/>
              </p:nvSpPr>
              <p:spPr bwMode="auto">
                <a:xfrm>
                  <a:off x="2592" y="2256"/>
                  <a:ext cx="344" cy="23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eaLnBrk="1" hangingPunct="1"/>
                  <a:r>
                    <a:rPr lang="zh-CN" altLang="en-US">
                      <a:ea typeface="宋体" panose="02010600030101010101" pitchFamily="2" charset="-122"/>
                    </a:rPr>
                    <a:t> </a:t>
                  </a:r>
                  <a:r>
                    <a:rPr lang="en-US" altLang="zh-CN" b="1">
                      <a:ea typeface="宋体" panose="02010600030101010101" pitchFamily="2" charset="-122"/>
                    </a:rPr>
                    <a:t>W</a:t>
                  </a:r>
                  <a:r>
                    <a:rPr lang="en-US" altLang="zh-CN" b="1" baseline="-25000">
                      <a:ea typeface="宋体" panose="02010600030101010101" pitchFamily="2" charset="-122"/>
                    </a:rPr>
                    <a:t>2</a:t>
                  </a:r>
                  <a:endParaRPr lang="zh-CN" altLang="en-US" b="1" baseline="-25000">
                    <a:ea typeface="宋体" panose="02010600030101010101" pitchFamily="2" charset="-122"/>
                  </a:endParaRPr>
                </a:p>
              </p:txBody>
            </p:sp>
          </p:grpSp>
          <p:sp>
            <p:nvSpPr>
              <p:cNvPr id="7" name="Rectangle 9"/>
              <p:cNvSpPr>
                <a:spLocks noChangeArrowheads="1"/>
              </p:cNvSpPr>
              <p:nvPr/>
            </p:nvSpPr>
            <p:spPr bwMode="auto">
              <a:xfrm>
                <a:off x="3076" y="2505"/>
                <a:ext cx="308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/>
                <a:r>
                  <a:rPr lang="en-US" altLang="zh-CN" b="1">
                    <a:ea typeface="宋体" panose="02010600030101010101" pitchFamily="2" charset="-122"/>
                  </a:rPr>
                  <a:t>W</a:t>
                </a:r>
                <a:r>
                  <a:rPr lang="en-US" altLang="zh-CN" b="1" baseline="-25000">
                    <a:ea typeface="宋体" panose="02010600030101010101" pitchFamily="2" charset="-122"/>
                  </a:rPr>
                  <a:t>1</a:t>
                </a:r>
                <a:endParaRPr lang="zh-CN" altLang="en-US" b="1" baseline="-25000">
                  <a:ea typeface="宋体" panose="02010600030101010101" pitchFamily="2" charset="-122"/>
                </a:endParaRPr>
              </a:p>
            </p:txBody>
          </p:sp>
          <p:sp>
            <p:nvSpPr>
              <p:cNvPr id="8" name="Rectangle 10"/>
              <p:cNvSpPr>
                <a:spLocks noChangeArrowheads="1"/>
              </p:cNvSpPr>
              <p:nvPr/>
            </p:nvSpPr>
            <p:spPr bwMode="auto">
              <a:xfrm>
                <a:off x="2850" y="2688"/>
                <a:ext cx="750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/>
                <a:r>
                  <a:rPr lang="en-US" altLang="zh-CN">
                    <a:ea typeface="宋体" panose="02010600030101010101" pitchFamily="2" charset="-122"/>
                  </a:rPr>
                  <a:t> </a:t>
                </a:r>
                <a:r>
                  <a:rPr lang="en-US" altLang="zh-CN" b="1">
                    <a:ea typeface="宋体" panose="02010600030101010101" pitchFamily="2" charset="-122"/>
                  </a:rPr>
                  <a:t>W</a:t>
                </a:r>
                <a:r>
                  <a:rPr lang="en-US" altLang="zh-CN" b="1" baseline="-25000">
                    <a:ea typeface="宋体" panose="02010600030101010101" pitchFamily="2" charset="-122"/>
                  </a:rPr>
                  <a:t>1</a:t>
                </a:r>
                <a:r>
                  <a:rPr lang="en-US" altLang="zh-CN" b="1">
                    <a:ea typeface="宋体" panose="02010600030101010101" pitchFamily="2" charset="-122"/>
                  </a:rPr>
                  <a:t> </a:t>
                </a:r>
                <a:r>
                  <a:rPr lang="en-US" altLang="zh-CN" b="1">
                    <a:ea typeface="宋体" panose="02010600030101010101" pitchFamily="2" charset="-122"/>
                    <a:sym typeface="Symbol" panose="05050102010706020507" pitchFamily="18" charset="2"/>
                  </a:rPr>
                  <a:t> W</a:t>
                </a:r>
                <a:r>
                  <a:rPr lang="en-US" altLang="zh-CN" b="1" baseline="-25000">
                    <a:ea typeface="宋体" panose="02010600030101010101" pitchFamily="2" charset="-122"/>
                    <a:sym typeface="Symbol" panose="05050102010706020507" pitchFamily="18" charset="2"/>
                  </a:rPr>
                  <a:t>2</a:t>
                </a:r>
                <a:endParaRPr lang="zh-CN" altLang="en-US" b="1" baseline="-25000">
                  <a:ea typeface="宋体" panose="02010600030101010101" pitchFamily="2" charset="-122"/>
                  <a:sym typeface="Symbol" panose="05050102010706020507" pitchFamily="18" charset="2"/>
                </a:endParaRPr>
              </a:p>
            </p:txBody>
          </p:sp>
        </p:grpSp>
        <p:sp>
          <p:nvSpPr>
            <p:cNvPr id="12" name="矩形 11"/>
            <p:cNvSpPr/>
            <p:nvPr/>
          </p:nvSpPr>
          <p:spPr>
            <a:xfrm>
              <a:off x="724512" y="2483242"/>
              <a:ext cx="1395895" cy="400110"/>
            </a:xfrm>
            <a:prstGeom prst="rect">
              <a:avLst/>
            </a:prstGeom>
          </p:spPr>
          <p:txBody>
            <a:bodyPr wrap="none" lIns="0">
              <a:spAutoFit/>
            </a:bodyPr>
            <a:lstStyle/>
            <a:p>
              <a:pPr marL="268288" indent="-268288">
                <a:buClr>
                  <a:srgbClr val="FF0000"/>
                </a:buClr>
                <a:buSzPct val="80000"/>
                <a:buFont typeface="Wingdings" panose="05000000000000000000" pitchFamily="2" charset="2"/>
                <a:buChar char="Ø"/>
              </a:pPr>
              <a:r>
                <a:rPr lang="zh-CN" altLang="en-US" sz="2000" dirty="0">
                  <a:latin typeface="+mn-ea"/>
                  <a:ea typeface="+mn-ea"/>
                </a:rPr>
                <a:t>假言推理</a:t>
              </a: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724512" y="3456296"/>
            <a:ext cx="4599864" cy="685800"/>
            <a:chOff x="724512" y="3456296"/>
            <a:chExt cx="4599864" cy="685800"/>
          </a:xfrm>
        </p:grpSpPr>
        <p:sp>
          <p:nvSpPr>
            <p:cNvPr id="15" name="矩形 14"/>
            <p:cNvSpPr/>
            <p:nvPr/>
          </p:nvSpPr>
          <p:spPr>
            <a:xfrm>
              <a:off x="724512" y="3573016"/>
              <a:ext cx="1678865" cy="400110"/>
            </a:xfrm>
            <a:prstGeom prst="rect">
              <a:avLst/>
            </a:prstGeom>
          </p:spPr>
          <p:txBody>
            <a:bodyPr wrap="square" lIns="0">
              <a:spAutoFit/>
            </a:bodyPr>
            <a:lstStyle/>
            <a:p>
              <a:pPr marL="268288" indent="-268288">
                <a:buClr>
                  <a:srgbClr val="FF0000"/>
                </a:buClr>
                <a:buSzPct val="80000"/>
                <a:buFont typeface="Wingdings" panose="05000000000000000000" pitchFamily="2" charset="2"/>
                <a:buChar char="Ø"/>
              </a:pPr>
              <a:r>
                <a:rPr lang="zh-CN" altLang="en-US" sz="2000" dirty="0" smtClean="0">
                  <a:latin typeface="+mn-ea"/>
                  <a:ea typeface="+mn-ea"/>
                </a:rPr>
                <a:t>全称化推理</a:t>
              </a:r>
              <a:endParaRPr lang="zh-CN" altLang="en-US" sz="2000" dirty="0">
                <a:latin typeface="+mn-ea"/>
                <a:ea typeface="+mn-ea"/>
              </a:endParaRPr>
            </a:p>
          </p:txBody>
        </p:sp>
        <p:grpSp>
          <p:nvGrpSpPr>
            <p:cNvPr id="16" name="Group 11"/>
            <p:cNvGrpSpPr>
              <a:grpSpLocks/>
            </p:cNvGrpSpPr>
            <p:nvPr/>
          </p:nvGrpSpPr>
          <p:grpSpPr bwMode="auto">
            <a:xfrm>
              <a:off x="2555776" y="3456296"/>
              <a:ext cx="2768600" cy="685800"/>
              <a:chOff x="2160" y="3072"/>
              <a:chExt cx="1744" cy="432"/>
            </a:xfrm>
          </p:grpSpPr>
          <p:grpSp>
            <p:nvGrpSpPr>
              <p:cNvPr id="17" name="Group 12"/>
              <p:cNvGrpSpPr>
                <a:grpSpLocks/>
              </p:cNvGrpSpPr>
              <p:nvPr/>
            </p:nvGrpSpPr>
            <p:grpSpPr bwMode="auto">
              <a:xfrm>
                <a:off x="2160" y="3072"/>
                <a:ext cx="1744" cy="432"/>
                <a:chOff x="1344" y="2160"/>
                <a:chExt cx="1744" cy="432"/>
              </a:xfrm>
            </p:grpSpPr>
            <p:sp>
              <p:nvSpPr>
                <p:cNvPr id="20" name="Rectangle 13"/>
                <p:cNvSpPr>
                  <a:spLocks noChangeArrowheads="1"/>
                </p:cNvSpPr>
                <p:nvPr/>
              </p:nvSpPr>
              <p:spPr bwMode="auto">
                <a:xfrm>
                  <a:off x="1344" y="2160"/>
                  <a:ext cx="1008" cy="432"/>
                </a:xfrm>
                <a:prstGeom prst="rect">
                  <a:avLst/>
                </a:prstGeom>
                <a:noFill/>
                <a:ln w="25400">
                  <a:solidFill>
                    <a:srgbClr val="FF000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eaLnBrk="1" hangingPunct="1"/>
                  <a:endParaRPr lang="zh-CN" altLang="en-US"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1" name="AutoShape 14"/>
                <p:cNvSpPr>
                  <a:spLocks noChangeArrowheads="1"/>
                </p:cNvSpPr>
                <p:nvPr/>
              </p:nvSpPr>
              <p:spPr bwMode="auto">
                <a:xfrm>
                  <a:off x="2256" y="2256"/>
                  <a:ext cx="336" cy="192"/>
                </a:xfrm>
                <a:prstGeom prst="rightArrow">
                  <a:avLst>
                    <a:gd name="adj1" fmla="val 50000"/>
                    <a:gd name="adj2" fmla="val 43750"/>
                  </a:avLst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eaLnBrk="1" hangingPunct="1"/>
                  <a:endParaRPr lang="zh-CN" altLang="en-US"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2" name="Rectangle 15"/>
                <p:cNvSpPr>
                  <a:spLocks noChangeArrowheads="1"/>
                </p:cNvSpPr>
                <p:nvPr/>
              </p:nvSpPr>
              <p:spPr bwMode="auto">
                <a:xfrm>
                  <a:off x="2592" y="2256"/>
                  <a:ext cx="496" cy="23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eaLnBrk="1" hangingPunct="1"/>
                  <a:r>
                    <a:rPr lang="zh-CN" altLang="en-US">
                      <a:ea typeface="宋体" panose="02010600030101010101" pitchFamily="2" charset="-122"/>
                    </a:rPr>
                    <a:t> </a:t>
                  </a:r>
                  <a:r>
                    <a:rPr lang="en-US" altLang="zh-CN" b="1">
                      <a:ea typeface="宋体" panose="02010600030101010101" pitchFamily="2" charset="-122"/>
                    </a:rPr>
                    <a:t>W(A)</a:t>
                  </a:r>
                  <a:endParaRPr lang="zh-CN" altLang="en-US" b="1">
                    <a:ea typeface="宋体" panose="02010600030101010101" pitchFamily="2" charset="-122"/>
                  </a:endParaRPr>
                </a:p>
              </p:txBody>
            </p:sp>
          </p:grpSp>
          <p:sp>
            <p:nvSpPr>
              <p:cNvPr id="18" name="Rectangle 16"/>
              <p:cNvSpPr>
                <a:spLocks noChangeArrowheads="1"/>
              </p:cNvSpPr>
              <p:nvPr/>
            </p:nvSpPr>
            <p:spPr bwMode="auto">
              <a:xfrm>
                <a:off x="2289" y="3078"/>
                <a:ext cx="735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/>
                <a:r>
                  <a:rPr lang="en-US" altLang="zh-CN" b="1">
                    <a:ea typeface="宋体" panose="02010600030101010101" pitchFamily="2" charset="-122"/>
                  </a:rPr>
                  <a:t>(</a:t>
                </a:r>
                <a:r>
                  <a:rPr lang="en-US" altLang="zh-CN" b="1">
                    <a:ea typeface="宋体" panose="02010600030101010101" pitchFamily="2" charset="-122"/>
                    <a:sym typeface="Symbol" panose="05050102010706020507" pitchFamily="18" charset="2"/>
                  </a:rPr>
                  <a:t></a:t>
                </a:r>
                <a:r>
                  <a:rPr lang="en-US" altLang="zh-CN" b="1">
                    <a:ea typeface="宋体" panose="02010600030101010101" pitchFamily="2" charset="-122"/>
                  </a:rPr>
                  <a:t>x) W(x)</a:t>
                </a:r>
                <a:endParaRPr lang="zh-CN" altLang="en-US" b="1">
                  <a:ea typeface="宋体" panose="02010600030101010101" pitchFamily="2" charset="-122"/>
                </a:endParaRPr>
              </a:p>
            </p:txBody>
          </p:sp>
          <p:sp>
            <p:nvSpPr>
              <p:cNvPr id="19" name="Rectangle 17"/>
              <p:cNvSpPr>
                <a:spLocks noChangeArrowheads="1"/>
              </p:cNvSpPr>
              <p:nvPr/>
            </p:nvSpPr>
            <p:spPr bwMode="auto">
              <a:xfrm>
                <a:off x="2208" y="3267"/>
                <a:ext cx="832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/>
                <a:r>
                  <a:rPr lang="en-US" altLang="zh-CN" b="1">
                    <a:ea typeface="宋体" panose="02010600030101010101" pitchFamily="2" charset="-122"/>
                  </a:rPr>
                  <a:t> </a:t>
                </a:r>
                <a:r>
                  <a:rPr lang="zh-CN" altLang="en-US" b="1">
                    <a:ea typeface="宋体" panose="02010600030101010101" pitchFamily="2" charset="-122"/>
                  </a:rPr>
                  <a:t>任意常量</a:t>
                </a:r>
                <a:r>
                  <a:rPr lang="en-US" altLang="zh-CN" b="1">
                    <a:ea typeface="宋体" panose="02010600030101010101" pitchFamily="2" charset="-122"/>
                  </a:rPr>
                  <a:t>A</a:t>
                </a:r>
                <a:endParaRPr lang="en-US" altLang="zh-CN" b="1">
                  <a:ea typeface="宋体" panose="02010600030101010101" pitchFamily="2" charset="-122"/>
                  <a:sym typeface="Symbol" panose="05050102010706020507" pitchFamily="18" charset="2"/>
                </a:endParaRPr>
              </a:p>
            </p:txBody>
          </p:sp>
        </p:grpSp>
      </p:grpSp>
      <p:grpSp>
        <p:nvGrpSpPr>
          <p:cNvPr id="33" name="组合 32"/>
          <p:cNvGrpSpPr/>
          <p:nvPr/>
        </p:nvGrpSpPr>
        <p:grpSpPr>
          <a:xfrm>
            <a:off x="724512" y="4221088"/>
            <a:ext cx="7807928" cy="1014776"/>
            <a:chOff x="724512" y="4221088"/>
            <a:chExt cx="7807928" cy="1014776"/>
          </a:xfrm>
        </p:grpSpPr>
        <p:sp>
          <p:nvSpPr>
            <p:cNvPr id="23" name="矩形 22"/>
            <p:cNvSpPr/>
            <p:nvPr/>
          </p:nvSpPr>
          <p:spPr>
            <a:xfrm>
              <a:off x="724512" y="4581128"/>
              <a:ext cx="1395895" cy="400110"/>
            </a:xfrm>
            <a:prstGeom prst="rect">
              <a:avLst/>
            </a:prstGeom>
          </p:spPr>
          <p:txBody>
            <a:bodyPr wrap="none" lIns="0">
              <a:spAutoFit/>
            </a:bodyPr>
            <a:lstStyle/>
            <a:p>
              <a:pPr marL="268288" indent="-268288">
                <a:buClr>
                  <a:srgbClr val="FF0000"/>
                </a:buClr>
                <a:buSzPct val="80000"/>
                <a:buFont typeface="Wingdings" panose="05000000000000000000" pitchFamily="2" charset="2"/>
                <a:buChar char="Ø"/>
              </a:pPr>
              <a:r>
                <a:rPr lang="zh-CN" altLang="en-US" sz="2000" dirty="0" smtClean="0">
                  <a:latin typeface="+mn-ea"/>
                  <a:ea typeface="+mn-ea"/>
                </a:rPr>
                <a:t>综合推理</a:t>
              </a:r>
              <a:endParaRPr lang="zh-CN" altLang="en-US" sz="2000" dirty="0">
                <a:latin typeface="+mn-ea"/>
                <a:ea typeface="+mn-ea"/>
              </a:endParaRPr>
            </a:p>
          </p:txBody>
        </p:sp>
        <p:grpSp>
          <p:nvGrpSpPr>
            <p:cNvPr id="24" name="Group 18"/>
            <p:cNvGrpSpPr>
              <a:grpSpLocks/>
            </p:cNvGrpSpPr>
            <p:nvPr/>
          </p:nvGrpSpPr>
          <p:grpSpPr bwMode="auto">
            <a:xfrm>
              <a:off x="2339752" y="4550064"/>
              <a:ext cx="3530600" cy="685800"/>
              <a:chOff x="1248" y="3552"/>
              <a:chExt cx="2224" cy="432"/>
            </a:xfrm>
          </p:grpSpPr>
          <p:sp>
            <p:nvSpPr>
              <p:cNvPr id="25" name="Rectangle 19"/>
              <p:cNvSpPr>
                <a:spLocks noChangeArrowheads="1"/>
              </p:cNvSpPr>
              <p:nvPr/>
            </p:nvSpPr>
            <p:spPr bwMode="auto">
              <a:xfrm>
                <a:off x="1248" y="3552"/>
                <a:ext cx="1488" cy="432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/>
                <a:endParaRPr lang="zh-CN" altLang="en-US">
                  <a:ea typeface="宋体" panose="02010600030101010101" pitchFamily="2" charset="-122"/>
                </a:endParaRPr>
              </a:p>
            </p:txBody>
          </p:sp>
          <p:sp>
            <p:nvSpPr>
              <p:cNvPr id="26" name="AutoShape 20"/>
              <p:cNvSpPr>
                <a:spLocks noChangeArrowheads="1"/>
              </p:cNvSpPr>
              <p:nvPr/>
            </p:nvSpPr>
            <p:spPr bwMode="auto">
              <a:xfrm>
                <a:off x="2640" y="3648"/>
                <a:ext cx="336" cy="192"/>
              </a:xfrm>
              <a:prstGeom prst="rightArrow">
                <a:avLst>
                  <a:gd name="adj1" fmla="val 50000"/>
                  <a:gd name="adj2" fmla="val 43750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/>
                <a:endParaRPr lang="zh-CN" altLang="en-US">
                  <a:ea typeface="宋体" panose="02010600030101010101" pitchFamily="2" charset="-122"/>
                </a:endParaRPr>
              </a:p>
            </p:txBody>
          </p:sp>
          <p:sp>
            <p:nvSpPr>
              <p:cNvPr id="27" name="Rectangle 21"/>
              <p:cNvSpPr>
                <a:spLocks noChangeArrowheads="1"/>
              </p:cNvSpPr>
              <p:nvPr/>
            </p:nvSpPr>
            <p:spPr bwMode="auto">
              <a:xfrm>
                <a:off x="2928" y="3657"/>
                <a:ext cx="544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/>
                <a:r>
                  <a:rPr lang="zh-CN" altLang="en-US">
                    <a:ea typeface="宋体" panose="02010600030101010101" pitchFamily="2" charset="-122"/>
                  </a:rPr>
                  <a:t> </a:t>
                </a:r>
                <a:r>
                  <a:rPr lang="en-US" altLang="zh-CN" b="1">
                    <a:ea typeface="宋体" panose="02010600030101010101" pitchFamily="2" charset="-122"/>
                  </a:rPr>
                  <a:t>W</a:t>
                </a:r>
                <a:r>
                  <a:rPr lang="en-US" altLang="zh-CN" b="1" baseline="-25000">
                    <a:ea typeface="宋体" panose="02010600030101010101" pitchFamily="2" charset="-122"/>
                  </a:rPr>
                  <a:t>2</a:t>
                </a:r>
                <a:r>
                  <a:rPr lang="en-US" altLang="zh-CN" b="1">
                    <a:ea typeface="宋体" panose="02010600030101010101" pitchFamily="2" charset="-122"/>
                  </a:rPr>
                  <a:t>(A)</a:t>
                </a:r>
                <a:endParaRPr lang="zh-CN" altLang="en-US" b="1">
                  <a:ea typeface="宋体" panose="02010600030101010101" pitchFamily="2" charset="-122"/>
                </a:endParaRPr>
              </a:p>
            </p:txBody>
          </p:sp>
          <p:sp>
            <p:nvSpPr>
              <p:cNvPr id="28" name="Rectangle 22"/>
              <p:cNvSpPr>
                <a:spLocks noChangeArrowheads="1"/>
              </p:cNvSpPr>
              <p:nvPr/>
            </p:nvSpPr>
            <p:spPr bwMode="auto">
              <a:xfrm>
                <a:off x="1248" y="3552"/>
                <a:ext cx="1488" cy="40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/>
                <a:r>
                  <a:rPr lang="en-US" altLang="zh-CN" b="1">
                    <a:ea typeface="宋体" panose="02010600030101010101" pitchFamily="2" charset="-122"/>
                  </a:rPr>
                  <a:t>            W</a:t>
                </a:r>
                <a:r>
                  <a:rPr lang="en-US" altLang="zh-CN" b="1" baseline="-25000">
                    <a:ea typeface="宋体" panose="02010600030101010101" pitchFamily="2" charset="-122"/>
                  </a:rPr>
                  <a:t>1</a:t>
                </a:r>
                <a:r>
                  <a:rPr lang="en-US" altLang="zh-CN" b="1">
                    <a:ea typeface="宋体" panose="02010600030101010101" pitchFamily="2" charset="-122"/>
                  </a:rPr>
                  <a:t>(A)</a:t>
                </a:r>
              </a:p>
              <a:p>
                <a:pPr eaLnBrk="1" hangingPunct="1"/>
                <a:r>
                  <a:rPr lang="en-US" altLang="zh-CN" b="1">
                    <a:ea typeface="宋体" panose="02010600030101010101" pitchFamily="2" charset="-122"/>
                  </a:rPr>
                  <a:t>(</a:t>
                </a:r>
                <a:r>
                  <a:rPr lang="en-US" altLang="zh-CN" b="1">
                    <a:ea typeface="宋体" panose="02010600030101010101" pitchFamily="2" charset="-122"/>
                    <a:sym typeface="Symbol" panose="05050102010706020507" pitchFamily="18" charset="2"/>
                  </a:rPr>
                  <a:t></a:t>
                </a:r>
                <a:r>
                  <a:rPr lang="en-US" altLang="zh-CN" b="1">
                    <a:ea typeface="宋体" panose="02010600030101010101" pitchFamily="2" charset="-122"/>
                  </a:rPr>
                  <a:t>x) W</a:t>
                </a:r>
                <a:r>
                  <a:rPr lang="en-US" altLang="zh-CN" b="1" baseline="-25000">
                    <a:ea typeface="宋体" panose="02010600030101010101" pitchFamily="2" charset="-122"/>
                  </a:rPr>
                  <a:t>1</a:t>
                </a:r>
                <a:r>
                  <a:rPr lang="en-US" altLang="zh-CN" b="1">
                    <a:ea typeface="宋体" panose="02010600030101010101" pitchFamily="2" charset="-122"/>
                  </a:rPr>
                  <a:t>(x) </a:t>
                </a:r>
                <a:r>
                  <a:rPr lang="en-US" altLang="zh-CN" b="1">
                    <a:ea typeface="宋体" panose="02010600030101010101" pitchFamily="2" charset="-122"/>
                    <a:sym typeface="Symbol" panose="05050102010706020507" pitchFamily="18" charset="2"/>
                  </a:rPr>
                  <a:t> W</a:t>
                </a:r>
                <a:r>
                  <a:rPr lang="en-US" altLang="zh-CN" b="1" baseline="-25000">
                    <a:ea typeface="宋体" panose="02010600030101010101" pitchFamily="2" charset="-122"/>
                    <a:sym typeface="Symbol" panose="05050102010706020507" pitchFamily="18" charset="2"/>
                  </a:rPr>
                  <a:t>2</a:t>
                </a:r>
                <a:r>
                  <a:rPr lang="en-US" altLang="zh-CN" b="1">
                    <a:ea typeface="宋体" panose="02010600030101010101" pitchFamily="2" charset="-122"/>
                    <a:sym typeface="Symbol" panose="05050102010706020507" pitchFamily="18" charset="2"/>
                  </a:rPr>
                  <a:t>(x)</a:t>
                </a:r>
                <a:endParaRPr lang="zh-CN" altLang="en-US" b="1">
                  <a:ea typeface="宋体" panose="02010600030101010101" pitchFamily="2" charset="-122"/>
                  <a:sym typeface="Symbol" panose="05050102010706020507" pitchFamily="18" charset="2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矩形标注 29"/>
                <p:cNvSpPr/>
                <p:nvPr/>
              </p:nvSpPr>
              <p:spPr bwMode="auto">
                <a:xfrm>
                  <a:off x="6084168" y="4221088"/>
                  <a:ext cx="2448272" cy="576064"/>
                </a:xfrm>
                <a:prstGeom prst="wedgeRectCallout">
                  <a:avLst>
                    <a:gd name="adj1" fmla="val -60862"/>
                    <a:gd name="adj2" fmla="val 41222"/>
                  </a:avLst>
                </a:prstGeom>
                <a:noFill/>
                <a:ln w="9525" cap="flat" cmpd="sng" algn="ctr">
                  <a:solidFill>
                    <a:srgbClr val="0000FF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eaLnBrk="1" hangingPunct="1"/>
                  <a:r>
                    <a:rPr kumimoji="0" lang="en-US" altLang="zh-CN" b="1" i="0" u="none" strike="noStrike" cap="none" normalizeH="0" baseline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A</a:t>
                  </a:r>
                  <a:r>
                    <a:rPr kumimoji="0" lang="zh-CN" altLang="en-US" b="1" i="0" u="none" strike="noStrike" cap="none" normalizeH="0" baseline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对</a:t>
                  </a:r>
                  <a:r>
                    <a:rPr kumimoji="0" lang="en-US" altLang="zh-CN" b="1" i="0" u="none" strike="noStrike" cap="none" normalizeH="0" baseline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X</a:t>
                  </a:r>
                  <a:r>
                    <a:rPr kumimoji="0" lang="zh-CN" altLang="en-US" b="1" i="0" u="none" strike="noStrike" cap="none" normalizeH="0" baseline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的置换，使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b="1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altLang="zh-CN" b="1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kumimoji="0" lang="en-US" altLang="zh-CN" b="1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a14:m>
                  <a:r>
                    <a:rPr kumimoji="0" lang="en-US" altLang="zh-CN" b="1" i="0" u="none" strike="noStrike" cap="none" normalizeH="0" baseline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(A)</a:t>
                  </a:r>
                  <a:r>
                    <a:rPr kumimoji="0" lang="zh-CN" altLang="en-US" b="1" i="0" u="none" strike="noStrike" cap="none" normalizeH="0" baseline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与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a14:m>
                  <a:r>
                    <a:rPr lang="en-US" altLang="zh-CN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(X)</a:t>
                  </a:r>
                  <a:r>
                    <a:rPr lang="zh-CN" altLang="en-US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一致</a:t>
                  </a:r>
                  <a:r>
                    <a:rPr lang="en-US" altLang="zh-CN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…</a:t>
                  </a:r>
                  <a:endParaRPr kumimoji="0" lang="zh-CN" altLang="en-US" b="1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30" name="矩形标注 2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6084168" y="4221088"/>
                  <a:ext cx="2448272" cy="576064"/>
                </a:xfrm>
                <a:prstGeom prst="wedgeRectCallout">
                  <a:avLst>
                    <a:gd name="adj1" fmla="val -60862"/>
                    <a:gd name="adj2" fmla="val 41222"/>
                  </a:avLst>
                </a:prstGeom>
                <a:blipFill rotWithShape="0">
                  <a:blip r:embed="rId2"/>
                  <a:stretch>
                    <a:fillRect t="-14433" r="-2679" b="-19588"/>
                  </a:stretch>
                </a:blipFill>
                <a:ln w="9525" cap="flat" cmpd="sng" algn="ctr">
                  <a:solidFill>
                    <a:srgbClr val="0000FF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153463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619560" y="1756261"/>
            <a:ext cx="7920880" cy="27699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 eaLnBrk="1" hangingPunct="1">
              <a:lnSpc>
                <a:spcPct val="150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4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设</a:t>
            </a:r>
            <a:r>
              <a:rPr lang="en-US" altLang="zh-CN" sz="24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C(x)</a:t>
            </a:r>
            <a:r>
              <a:rPr lang="zh-CN" altLang="en-US" sz="24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lang="en-US" altLang="zh-CN" sz="24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zh-CN" altLang="en-US" sz="24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是乌鸦；</a:t>
            </a:r>
            <a:r>
              <a:rPr lang="en-US" altLang="zh-CN" sz="24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C(y)</a:t>
            </a:r>
            <a:r>
              <a:rPr lang="zh-CN" altLang="en-US" sz="24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lang="en-US" altLang="zh-CN" sz="24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y</a:t>
            </a:r>
            <a:r>
              <a:rPr lang="zh-CN" altLang="en-US" sz="24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是乌鸦；</a:t>
            </a:r>
            <a:r>
              <a:rPr lang="en-US" altLang="zh-CN" sz="24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B(</a:t>
            </a:r>
            <a:r>
              <a:rPr lang="en-US" altLang="zh-CN" sz="2400" dirty="0" err="1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x,y</a:t>
            </a:r>
            <a:r>
              <a:rPr lang="en-US" altLang="zh-CN" sz="24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r>
              <a:rPr lang="zh-CN" altLang="en-US" sz="24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lang="en-US" altLang="zh-CN" sz="24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zh-CN" altLang="en-US" sz="24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与</a:t>
            </a:r>
            <a:r>
              <a:rPr lang="en-US" altLang="zh-CN" sz="24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y</a:t>
            </a:r>
            <a:r>
              <a:rPr lang="zh-CN" altLang="en-US" sz="24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一般黑</a:t>
            </a:r>
            <a:endParaRPr lang="en-US" altLang="zh-CN" sz="2400" dirty="0" smtClean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zh-CN" sz="24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               (</a:t>
            </a: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en-US" altLang="zh-CN" sz="24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r>
              <a:rPr lang="en-US" altLang="zh-CN" sz="24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(</a:t>
            </a:r>
            <a:r>
              <a:rPr lang="en-US" altLang="zh-CN" sz="24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y)[C(x</a:t>
            </a: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r>
              <a:rPr lang="en-US" altLang="zh-CN" sz="24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</a:t>
            </a:r>
            <a:r>
              <a:rPr lang="en-US" altLang="zh-CN" sz="24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C(y)]→B(</a:t>
            </a:r>
            <a:r>
              <a:rPr lang="en-US" altLang="zh-CN" sz="2400" dirty="0" err="1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x,y</a:t>
            </a:r>
            <a:r>
              <a:rPr lang="en-US" altLang="zh-CN" sz="24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zh-CN" sz="24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    =</a:t>
            </a:r>
            <a:r>
              <a:rPr lang="en-US" altLang="zh-CN" sz="24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 (</a:t>
            </a:r>
            <a:r>
              <a:rPr lang="en-US" altLang="zh-CN" sz="24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x)</a:t>
            </a:r>
            <a:r>
              <a:rPr lang="en-US" altLang="zh-CN" sz="24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(</a:t>
            </a:r>
            <a:r>
              <a:rPr lang="en-US" altLang="zh-CN" sz="24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y)[¬(C(x)</a:t>
            </a:r>
            <a:r>
              <a:rPr lang="en-US" altLang="zh-CN" sz="24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</a:t>
            </a:r>
            <a:r>
              <a:rPr lang="en-US" altLang="zh-CN" sz="24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C(y))</a:t>
            </a:r>
            <a:r>
              <a:rPr lang="en-US" altLang="zh-CN" sz="24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</a:t>
            </a:r>
            <a:r>
              <a:rPr lang="en-US" altLang="zh-CN" sz="24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B(</a:t>
            </a:r>
            <a:r>
              <a:rPr lang="en-US" altLang="zh-CN" sz="2400" dirty="0" err="1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x,y</a:t>
            </a:r>
            <a:r>
              <a:rPr lang="en-US" altLang="zh-CN" sz="24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)]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zh-CN" sz="24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    =</a:t>
            </a:r>
            <a:r>
              <a:rPr lang="en-US" altLang="zh-CN" sz="24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 (</a:t>
            </a:r>
            <a:r>
              <a:rPr lang="en-US" altLang="zh-CN" sz="24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x)</a:t>
            </a:r>
            <a:r>
              <a:rPr lang="en-US" altLang="zh-CN" sz="24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(</a:t>
            </a:r>
            <a:r>
              <a:rPr lang="en-US" altLang="zh-CN" sz="24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y)¬[(C(x)</a:t>
            </a:r>
            <a:r>
              <a:rPr lang="en-US" altLang="zh-CN" sz="24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</a:t>
            </a:r>
            <a:r>
              <a:rPr lang="en-US" altLang="zh-CN" sz="24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C(y))</a:t>
            </a:r>
            <a:r>
              <a:rPr lang="en-US" altLang="zh-CN" sz="24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</a:t>
            </a:r>
            <a:r>
              <a:rPr lang="en-US" altLang="zh-CN" sz="24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¬B(</a:t>
            </a:r>
            <a:r>
              <a:rPr lang="en-US" altLang="zh-CN" sz="2400" dirty="0" err="1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x,y</a:t>
            </a:r>
            <a:r>
              <a:rPr lang="en-US" altLang="zh-CN" sz="24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)]</a:t>
            </a:r>
          </a:p>
          <a:p>
            <a:pPr eaLnBrk="1" hangingPunct="1">
              <a:lnSpc>
                <a:spcPct val="150000"/>
              </a:lnSpc>
              <a:spcAft>
                <a:spcPts val="600"/>
              </a:spcAft>
            </a:pPr>
            <a:r>
              <a:rPr lang="en-US" altLang="zh-CN" sz="24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    = ¬(</a:t>
            </a:r>
            <a:r>
              <a:rPr lang="en-US" altLang="zh-CN" sz="24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</a:t>
            </a:r>
            <a:r>
              <a:rPr lang="en-US" altLang="zh-CN" sz="24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x)(</a:t>
            </a:r>
            <a:r>
              <a:rPr lang="en-US" altLang="zh-CN" sz="24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</a:t>
            </a:r>
            <a:r>
              <a:rPr lang="en-US" altLang="zh-CN" sz="24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y)[(C(x)</a:t>
            </a:r>
            <a:r>
              <a:rPr lang="en-US" altLang="zh-CN" sz="24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</a:t>
            </a:r>
            <a:r>
              <a:rPr lang="en-US" altLang="zh-CN" sz="24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C(y))</a:t>
            </a:r>
            <a:r>
              <a:rPr lang="en-US" altLang="zh-CN" sz="24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</a:t>
            </a:r>
            <a:r>
              <a:rPr lang="en-US" altLang="zh-CN" sz="24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¬B(</a:t>
            </a:r>
            <a:r>
              <a:rPr lang="en-US" altLang="zh-CN" sz="2400" dirty="0" err="1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x,y</a:t>
            </a:r>
            <a:r>
              <a:rPr lang="en-US" altLang="zh-CN" sz="24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)]</a:t>
            </a:r>
          </a:p>
        </p:txBody>
      </p:sp>
      <p:sp>
        <p:nvSpPr>
          <p:cNvPr id="2" name="矩形 1"/>
          <p:cNvSpPr/>
          <p:nvPr/>
        </p:nvSpPr>
        <p:spPr>
          <a:xfrm>
            <a:off x="642337" y="1177007"/>
            <a:ext cx="2380551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eaLnBrk="1" hangingPunct="1"/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如：</a:t>
            </a:r>
            <a:r>
              <a:rPr lang="zh-CN" altLang="en-US" sz="2000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天下乌鸦一般黑</a:t>
            </a:r>
            <a:endParaRPr lang="en-US" altLang="zh-CN" sz="2000" dirty="0">
              <a:solidFill>
                <a:srgbClr val="0000FF"/>
              </a:solidFill>
              <a:latin typeface="+mn-ea"/>
              <a:ea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5835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623037" y="1772816"/>
            <a:ext cx="4751884" cy="37959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ts val="3700"/>
              </a:lnSpc>
            </a:pPr>
            <a:r>
              <a:rPr lang="zh-CN" altLang="en-US" sz="2000" dirty="0" smtClean="0">
                <a:latin typeface="+mn-ea"/>
                <a:ea typeface="+mn-ea"/>
              </a:rPr>
              <a:t>①</a:t>
            </a:r>
            <a:r>
              <a:rPr lang="zh-CN" altLang="zh-CN" sz="2000" dirty="0" smtClean="0">
                <a:latin typeface="+mn-ea"/>
                <a:ea typeface="+mn-ea"/>
              </a:rPr>
              <a:t> </a:t>
            </a:r>
            <a:r>
              <a:rPr lang="zh-CN" altLang="zh-CN" sz="2000" dirty="0">
                <a:latin typeface="+mn-ea"/>
                <a:ea typeface="+mn-ea"/>
              </a:rPr>
              <a:t>马科斯是男人；</a:t>
            </a:r>
          </a:p>
          <a:p>
            <a:pPr>
              <a:lnSpc>
                <a:spcPts val="3700"/>
              </a:lnSpc>
            </a:pPr>
            <a:r>
              <a:rPr lang="zh-CN" altLang="en-US" sz="2000" dirty="0" smtClean="0">
                <a:latin typeface="+mn-ea"/>
                <a:ea typeface="+mn-ea"/>
              </a:rPr>
              <a:t>②</a:t>
            </a:r>
            <a:r>
              <a:rPr lang="zh-CN" altLang="zh-CN" sz="2000" dirty="0" smtClean="0">
                <a:latin typeface="+mn-ea"/>
                <a:ea typeface="+mn-ea"/>
              </a:rPr>
              <a:t> </a:t>
            </a:r>
            <a:r>
              <a:rPr lang="zh-CN" altLang="zh-CN" sz="2000" dirty="0">
                <a:latin typeface="+mn-ea"/>
                <a:ea typeface="+mn-ea"/>
              </a:rPr>
              <a:t>马科斯是庞贝人；</a:t>
            </a:r>
          </a:p>
          <a:p>
            <a:pPr>
              <a:lnSpc>
                <a:spcPts val="3700"/>
              </a:lnSpc>
            </a:pPr>
            <a:r>
              <a:rPr lang="zh-CN" altLang="en-US" sz="2000" dirty="0" smtClean="0">
                <a:latin typeface="+mn-ea"/>
                <a:ea typeface="+mn-ea"/>
              </a:rPr>
              <a:t>③</a:t>
            </a:r>
            <a:r>
              <a:rPr lang="zh-CN" altLang="zh-CN" sz="2000" dirty="0" smtClean="0">
                <a:latin typeface="+mn-ea"/>
                <a:ea typeface="+mn-ea"/>
              </a:rPr>
              <a:t> </a:t>
            </a:r>
            <a:r>
              <a:rPr lang="zh-CN" altLang="zh-CN" sz="2000" dirty="0">
                <a:latin typeface="+mn-ea"/>
                <a:ea typeface="+mn-ea"/>
              </a:rPr>
              <a:t>所有庞贝人都是罗马人；</a:t>
            </a:r>
          </a:p>
          <a:p>
            <a:pPr>
              <a:lnSpc>
                <a:spcPts val="3700"/>
              </a:lnSpc>
            </a:pPr>
            <a:r>
              <a:rPr lang="zh-CN" altLang="en-US" sz="2000" dirty="0" smtClean="0">
                <a:latin typeface="+mn-ea"/>
                <a:ea typeface="+mn-ea"/>
              </a:rPr>
              <a:t>④</a:t>
            </a:r>
            <a:r>
              <a:rPr lang="zh-CN" altLang="zh-CN" sz="2000" dirty="0" smtClean="0">
                <a:latin typeface="+mn-ea"/>
                <a:ea typeface="+mn-ea"/>
              </a:rPr>
              <a:t> </a:t>
            </a:r>
            <a:r>
              <a:rPr lang="zh-CN" altLang="zh-CN" sz="2000" dirty="0">
                <a:latin typeface="+mn-ea"/>
                <a:ea typeface="+mn-ea"/>
              </a:rPr>
              <a:t>凯撒</a:t>
            </a:r>
            <a:r>
              <a:rPr lang="zh-CN" altLang="zh-CN" sz="2000" dirty="0" smtClean="0">
                <a:latin typeface="+mn-ea"/>
                <a:ea typeface="+mn-ea"/>
              </a:rPr>
              <a:t>是统治者</a:t>
            </a:r>
            <a:r>
              <a:rPr lang="zh-CN" altLang="zh-CN" sz="2000" dirty="0">
                <a:latin typeface="+mn-ea"/>
                <a:ea typeface="+mn-ea"/>
              </a:rPr>
              <a:t>；</a:t>
            </a:r>
          </a:p>
          <a:p>
            <a:pPr>
              <a:lnSpc>
                <a:spcPts val="3700"/>
              </a:lnSpc>
            </a:pPr>
            <a:r>
              <a:rPr lang="zh-CN" altLang="en-US" sz="2000" dirty="0" smtClean="0">
                <a:latin typeface="+mn-ea"/>
                <a:ea typeface="+mn-ea"/>
              </a:rPr>
              <a:t>⑤</a:t>
            </a:r>
            <a:r>
              <a:rPr lang="zh-CN" altLang="zh-CN" sz="2000" dirty="0" smtClean="0">
                <a:latin typeface="+mn-ea"/>
                <a:ea typeface="+mn-ea"/>
              </a:rPr>
              <a:t> </a:t>
            </a:r>
            <a:r>
              <a:rPr lang="zh-CN" altLang="zh-CN" sz="2000" dirty="0">
                <a:latin typeface="+mn-ea"/>
                <a:ea typeface="+mn-ea"/>
              </a:rPr>
              <a:t>所有罗马人或忠于凯撒或仇恨他；</a:t>
            </a:r>
          </a:p>
          <a:p>
            <a:pPr>
              <a:lnSpc>
                <a:spcPts val="3700"/>
              </a:lnSpc>
            </a:pPr>
            <a:r>
              <a:rPr lang="zh-CN" altLang="en-US" sz="2000" dirty="0" smtClean="0">
                <a:latin typeface="+mn-ea"/>
                <a:ea typeface="+mn-ea"/>
              </a:rPr>
              <a:t>⑥</a:t>
            </a:r>
            <a:r>
              <a:rPr lang="zh-CN" altLang="zh-CN" sz="2000" dirty="0" smtClean="0">
                <a:latin typeface="+mn-ea"/>
                <a:ea typeface="+mn-ea"/>
              </a:rPr>
              <a:t> 每个人</a:t>
            </a:r>
            <a:r>
              <a:rPr lang="zh-CN" altLang="en-US" sz="2000" dirty="0">
                <a:latin typeface="+mn-ea"/>
                <a:ea typeface="+mn-ea"/>
              </a:rPr>
              <a:t>都</a:t>
            </a:r>
            <a:r>
              <a:rPr lang="zh-CN" altLang="zh-CN" sz="2000" dirty="0" smtClean="0">
                <a:latin typeface="+mn-ea"/>
                <a:ea typeface="+mn-ea"/>
              </a:rPr>
              <a:t>忠于</a:t>
            </a:r>
            <a:r>
              <a:rPr lang="zh-CN" altLang="zh-CN" sz="2000" dirty="0">
                <a:latin typeface="+mn-ea"/>
                <a:ea typeface="+mn-ea"/>
              </a:rPr>
              <a:t>某个人；</a:t>
            </a:r>
          </a:p>
          <a:p>
            <a:pPr>
              <a:lnSpc>
                <a:spcPts val="3700"/>
              </a:lnSpc>
            </a:pPr>
            <a:r>
              <a:rPr lang="zh-CN" altLang="en-US" sz="2000" dirty="0" smtClean="0">
                <a:latin typeface="+mn-ea"/>
                <a:ea typeface="+mn-ea"/>
              </a:rPr>
              <a:t>⑦</a:t>
            </a:r>
            <a:r>
              <a:rPr lang="zh-CN" altLang="zh-CN" sz="2000" dirty="0" smtClean="0">
                <a:latin typeface="+mn-ea"/>
                <a:ea typeface="+mn-ea"/>
              </a:rPr>
              <a:t> </a:t>
            </a:r>
            <a:r>
              <a:rPr lang="zh-CN" altLang="zh-CN" sz="2000" dirty="0">
                <a:latin typeface="+mn-ea"/>
                <a:ea typeface="+mn-ea"/>
              </a:rPr>
              <a:t>人们只想暗杀他们不</a:t>
            </a:r>
            <a:r>
              <a:rPr lang="zh-CN" altLang="zh-CN" sz="2000" dirty="0" smtClean="0">
                <a:latin typeface="+mn-ea"/>
                <a:ea typeface="+mn-ea"/>
              </a:rPr>
              <a:t>忠于的</a:t>
            </a:r>
            <a:r>
              <a:rPr lang="zh-CN" altLang="zh-CN" sz="2000" dirty="0">
                <a:latin typeface="+mn-ea"/>
                <a:ea typeface="+mn-ea"/>
              </a:rPr>
              <a:t>统治者；</a:t>
            </a:r>
          </a:p>
          <a:p>
            <a:pPr>
              <a:lnSpc>
                <a:spcPts val="3700"/>
              </a:lnSpc>
            </a:pPr>
            <a:r>
              <a:rPr lang="zh-CN" altLang="en-US" sz="2000" dirty="0" smtClean="0">
                <a:latin typeface="+mn-ea"/>
                <a:ea typeface="+mn-ea"/>
              </a:rPr>
              <a:t>⑧</a:t>
            </a:r>
            <a:r>
              <a:rPr lang="zh-CN" altLang="zh-CN" sz="2000" dirty="0" smtClean="0">
                <a:latin typeface="+mn-ea"/>
                <a:ea typeface="+mn-ea"/>
              </a:rPr>
              <a:t> </a:t>
            </a:r>
            <a:r>
              <a:rPr lang="zh-CN" altLang="zh-CN" sz="2000" dirty="0">
                <a:latin typeface="+mn-ea"/>
                <a:ea typeface="+mn-ea"/>
              </a:rPr>
              <a:t>马科斯试图谋杀凯撒。</a:t>
            </a:r>
            <a:endParaRPr lang="en-US" altLang="zh-CN" sz="2000" b="0" dirty="0"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655860" y="1160415"/>
            <a:ext cx="2664296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eaLnBrk="1" hangingPunct="1"/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示例：</a:t>
            </a:r>
            <a:r>
              <a:rPr lang="zh-CN" altLang="en-US" sz="2000" dirty="0">
                <a:latin typeface="+mn-ea"/>
                <a:ea typeface="+mn-ea"/>
                <a:cs typeface="Times New Roman" panose="02020603050405020304" pitchFamily="18" charset="0"/>
              </a:rPr>
              <a:t>设有以下命题集</a:t>
            </a:r>
          </a:p>
        </p:txBody>
      </p:sp>
    </p:spTree>
    <p:extLst>
      <p:ext uri="{BB962C8B-B14F-4D97-AF65-F5344CB8AC3E}">
        <p14:creationId xmlns:p14="http://schemas.microsoft.com/office/powerpoint/2010/main" val="1628617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 descr="Rectangle: Click to edit Master text styles&#10;Second level&#10;Third level&#10;Fourth level&#10;Fifth level"/>
          <p:cNvSpPr txBox="1">
            <a:spLocks noChangeArrowheads="1"/>
          </p:cNvSpPr>
          <p:nvPr/>
        </p:nvSpPr>
        <p:spPr bwMode="auto">
          <a:xfrm>
            <a:off x="621653" y="1763837"/>
            <a:ext cx="2031959" cy="38088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1950" indent="-361950" fontAlgn="ctr">
              <a:lnSpc>
                <a:spcPts val="2700"/>
              </a:lnSpc>
              <a:spcBef>
                <a:spcPts val="0"/>
              </a:spcBef>
              <a:buClr>
                <a:srgbClr val="FF0000"/>
              </a:buClr>
              <a:buSzPct val="80000"/>
            </a:pPr>
            <a:r>
              <a:rPr lang="zh-CN" altLang="en-US" sz="1800" dirty="0" smtClean="0">
                <a:latin typeface="+mn-ea"/>
              </a:rPr>
              <a:t>状态空间</a:t>
            </a:r>
            <a:endParaRPr lang="en-US" altLang="zh-CN" sz="1800" dirty="0">
              <a:latin typeface="+mn-ea"/>
            </a:endParaRPr>
          </a:p>
          <a:p>
            <a:pPr marL="361950" indent="-361950" fontAlgn="ctr">
              <a:lnSpc>
                <a:spcPts val="2700"/>
              </a:lnSpc>
              <a:spcBef>
                <a:spcPts val="0"/>
              </a:spcBef>
              <a:buClr>
                <a:srgbClr val="FF0000"/>
              </a:buClr>
              <a:buSzPct val="80000"/>
            </a:pPr>
            <a:r>
              <a:rPr lang="zh-CN" altLang="en-US" sz="1800" dirty="0" smtClean="0">
                <a:latin typeface="+mn-ea"/>
              </a:rPr>
              <a:t>问题归约</a:t>
            </a:r>
            <a:endParaRPr lang="en-US" altLang="zh-CN" sz="1800" dirty="0">
              <a:latin typeface="+mn-ea"/>
            </a:endParaRPr>
          </a:p>
          <a:p>
            <a:pPr marL="361950" indent="-361950" fontAlgn="ctr">
              <a:lnSpc>
                <a:spcPts val="2700"/>
              </a:lnSpc>
              <a:spcBef>
                <a:spcPts val="0"/>
              </a:spcBef>
              <a:buClr>
                <a:srgbClr val="FF0000"/>
              </a:buClr>
              <a:buSzPct val="80000"/>
            </a:pPr>
            <a:r>
              <a:rPr lang="zh-CN" altLang="en-US" sz="1800" dirty="0" smtClean="0">
                <a:latin typeface="+mn-ea"/>
              </a:rPr>
              <a:t>谓词逻辑</a:t>
            </a:r>
            <a:endParaRPr lang="en-US" altLang="zh-CN" sz="1800" dirty="0">
              <a:latin typeface="+mn-ea"/>
            </a:endParaRPr>
          </a:p>
          <a:p>
            <a:pPr marL="361950" indent="-361950" fontAlgn="ctr">
              <a:lnSpc>
                <a:spcPts val="2700"/>
              </a:lnSpc>
              <a:spcBef>
                <a:spcPts val="0"/>
              </a:spcBef>
              <a:buClr>
                <a:srgbClr val="FF0000"/>
              </a:buClr>
              <a:buSzPct val="80000"/>
            </a:pPr>
            <a:r>
              <a:rPr lang="zh-CN" altLang="en-US" sz="1800" dirty="0" smtClean="0">
                <a:latin typeface="+mn-ea"/>
              </a:rPr>
              <a:t>产生式系统</a:t>
            </a:r>
            <a:endParaRPr lang="en-US" altLang="zh-CN" sz="1800" dirty="0">
              <a:latin typeface="+mn-ea"/>
            </a:endParaRPr>
          </a:p>
          <a:p>
            <a:pPr marL="361950" indent="-361950" fontAlgn="ctr">
              <a:lnSpc>
                <a:spcPts val="2700"/>
              </a:lnSpc>
              <a:spcBef>
                <a:spcPts val="0"/>
              </a:spcBef>
              <a:buClr>
                <a:srgbClr val="FF0000"/>
              </a:buClr>
              <a:buSzPct val="80000"/>
            </a:pPr>
            <a:r>
              <a:rPr lang="zh-CN" altLang="en-US" sz="1800" dirty="0" smtClean="0">
                <a:latin typeface="+mn-ea"/>
              </a:rPr>
              <a:t>框架</a:t>
            </a:r>
            <a:endParaRPr lang="en-US" altLang="zh-CN" sz="1800" dirty="0">
              <a:latin typeface="+mn-ea"/>
            </a:endParaRPr>
          </a:p>
          <a:p>
            <a:pPr marL="361950" indent="-361950" fontAlgn="ctr">
              <a:lnSpc>
                <a:spcPts val="2700"/>
              </a:lnSpc>
              <a:spcBef>
                <a:spcPts val="0"/>
              </a:spcBef>
              <a:buClr>
                <a:srgbClr val="FF0000"/>
              </a:buClr>
              <a:buSzPct val="80000"/>
            </a:pPr>
            <a:r>
              <a:rPr lang="zh-CN" altLang="en-US" sz="1800" dirty="0" smtClean="0">
                <a:latin typeface="+mn-ea"/>
              </a:rPr>
              <a:t>语义网络</a:t>
            </a:r>
            <a:endParaRPr lang="en-US" altLang="zh-CN" sz="1800" dirty="0">
              <a:latin typeface="+mn-ea"/>
            </a:endParaRPr>
          </a:p>
          <a:p>
            <a:pPr marL="361950" indent="-361950" fontAlgn="ctr">
              <a:lnSpc>
                <a:spcPts val="2700"/>
              </a:lnSpc>
              <a:spcBef>
                <a:spcPts val="0"/>
              </a:spcBef>
              <a:buClr>
                <a:srgbClr val="FF0000"/>
              </a:buClr>
              <a:buSzPct val="80000"/>
            </a:pPr>
            <a:r>
              <a:rPr lang="zh-CN" altLang="en-US" sz="1800" dirty="0" smtClean="0">
                <a:latin typeface="+mn-ea"/>
              </a:rPr>
              <a:t>知识图谱</a:t>
            </a:r>
            <a:endParaRPr lang="en-US" altLang="zh-CN" sz="1800" dirty="0">
              <a:latin typeface="+mn-ea"/>
            </a:endParaRPr>
          </a:p>
          <a:p>
            <a:pPr marL="361950" indent="-361950" fontAlgn="ctr">
              <a:lnSpc>
                <a:spcPts val="2700"/>
              </a:lnSpc>
              <a:spcBef>
                <a:spcPts val="0"/>
              </a:spcBef>
              <a:buClr>
                <a:srgbClr val="FF0000"/>
              </a:buClr>
              <a:buSzPct val="80000"/>
            </a:pPr>
            <a:r>
              <a:rPr lang="zh-CN" altLang="en-US" sz="1800" dirty="0" smtClean="0">
                <a:latin typeface="+mn-ea"/>
              </a:rPr>
              <a:t>脚本</a:t>
            </a:r>
            <a:endParaRPr lang="en-US" altLang="zh-CN" sz="1800" dirty="0">
              <a:latin typeface="+mn-ea"/>
            </a:endParaRPr>
          </a:p>
          <a:p>
            <a:pPr marL="361950" indent="-361950" fontAlgn="ctr">
              <a:lnSpc>
                <a:spcPts val="2700"/>
              </a:lnSpc>
              <a:spcBef>
                <a:spcPts val="0"/>
              </a:spcBef>
              <a:buClr>
                <a:srgbClr val="FF0000"/>
              </a:buClr>
              <a:buSzPct val="80000"/>
            </a:pPr>
            <a:r>
              <a:rPr lang="zh-CN" altLang="en-US" sz="1800" dirty="0" smtClean="0">
                <a:latin typeface="+mn-ea"/>
              </a:rPr>
              <a:t>过程</a:t>
            </a:r>
            <a:endParaRPr lang="en-US" altLang="zh-CN" sz="1800" dirty="0">
              <a:latin typeface="+mn-ea"/>
            </a:endParaRPr>
          </a:p>
          <a:p>
            <a:pPr marL="361950" indent="-361950" fontAlgn="ctr">
              <a:lnSpc>
                <a:spcPts val="2700"/>
              </a:lnSpc>
              <a:spcBef>
                <a:spcPts val="0"/>
              </a:spcBef>
              <a:buClr>
                <a:srgbClr val="FF0000"/>
              </a:buClr>
              <a:buSzPct val="80000"/>
            </a:pPr>
            <a:r>
              <a:rPr lang="en-US" altLang="zh-CN" sz="1800" dirty="0" smtClean="0">
                <a:latin typeface="+mn-ea"/>
              </a:rPr>
              <a:t>Petri</a:t>
            </a:r>
            <a:r>
              <a:rPr lang="zh-CN" altLang="en-US" sz="1800" dirty="0" smtClean="0">
                <a:latin typeface="+mn-ea"/>
              </a:rPr>
              <a:t>网</a:t>
            </a:r>
            <a:endParaRPr lang="en-US" altLang="zh-CN" sz="1800" dirty="0">
              <a:latin typeface="+mn-ea"/>
            </a:endParaRPr>
          </a:p>
          <a:p>
            <a:pPr marL="361950" indent="-361950" fontAlgn="ctr">
              <a:lnSpc>
                <a:spcPts val="2700"/>
              </a:lnSpc>
              <a:spcBef>
                <a:spcPts val="0"/>
              </a:spcBef>
              <a:buClr>
                <a:srgbClr val="FF0000"/>
              </a:buClr>
              <a:buSzPct val="80000"/>
            </a:pPr>
            <a:r>
              <a:rPr lang="zh-CN" altLang="en-US" sz="1800" dirty="0" smtClean="0">
                <a:latin typeface="+mn-ea"/>
              </a:rPr>
              <a:t>面向对象</a:t>
            </a:r>
            <a:endParaRPr lang="en-US" altLang="zh-CN" sz="1800" dirty="0" smtClean="0">
              <a:latin typeface="+mn-ea"/>
            </a:endParaRP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640125" y="1126840"/>
            <a:ext cx="2968063" cy="3302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defRPr sz="4400">
                <a:solidFill>
                  <a:schemeClr val="tx2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>
              <a:defRPr sz="4400">
                <a:solidFill>
                  <a:schemeClr val="tx2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>
              <a:defRPr sz="4400">
                <a:solidFill>
                  <a:schemeClr val="tx2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>
              <a:defRPr sz="4400">
                <a:solidFill>
                  <a:schemeClr val="tx2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>
              <a:defRPr sz="4400">
                <a:solidFill>
                  <a:schemeClr val="tx2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000" dirty="0" smtClean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2.2 </a:t>
            </a:r>
            <a:r>
              <a:rPr lang="zh-CN" altLang="en-US" sz="2000" dirty="0" smtClean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常用</a:t>
            </a:r>
            <a:r>
              <a:rPr lang="zh-CN" altLang="en-US" sz="2000" dirty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的</a:t>
            </a:r>
            <a:r>
              <a:rPr lang="zh-CN" altLang="en-US" sz="2000" b="1" dirty="0" smtClean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知识表示方法</a:t>
            </a:r>
            <a:endParaRPr lang="zh-CN" altLang="en-US" sz="2000" b="1" dirty="0">
              <a:solidFill>
                <a:schemeClr val="tx1"/>
              </a:solidFill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6" name="Rectangle 3" descr="Rectangle: Click to edit Master text styles&#10;Second level&#10;Third level&#10;Fourth level&#10;Fifth level"/>
          <p:cNvSpPr txBox="1">
            <a:spLocks noChangeArrowheads="1"/>
          </p:cNvSpPr>
          <p:nvPr/>
        </p:nvSpPr>
        <p:spPr bwMode="auto">
          <a:xfrm>
            <a:off x="3059833" y="1861978"/>
            <a:ext cx="3600400" cy="11719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ctr">
              <a:lnSpc>
                <a:spcPts val="3000"/>
              </a:lnSpc>
              <a:spcBef>
                <a:spcPts val="0"/>
              </a:spcBef>
              <a:buNone/>
            </a:pPr>
            <a:r>
              <a:rPr lang="zh-CN" altLang="en-US" sz="1800" dirty="0" smtClean="0">
                <a:solidFill>
                  <a:srgbClr val="0000FF"/>
                </a:solidFill>
                <a:latin typeface="+mn-ea"/>
              </a:rPr>
              <a:t>说明：</a:t>
            </a:r>
            <a:endParaRPr lang="en-US" altLang="zh-CN" sz="1800" dirty="0" smtClean="0">
              <a:solidFill>
                <a:srgbClr val="0000FF"/>
              </a:solidFill>
              <a:latin typeface="+mn-ea"/>
            </a:endParaRPr>
          </a:p>
          <a:p>
            <a:pPr marL="0" indent="0" fontAlgn="ctr">
              <a:lnSpc>
                <a:spcPts val="3000"/>
              </a:lnSpc>
              <a:spcBef>
                <a:spcPts val="0"/>
              </a:spcBef>
              <a:buNone/>
            </a:pPr>
            <a:r>
              <a:rPr lang="zh-CN" altLang="zh-CN" sz="1800" dirty="0" smtClean="0">
                <a:latin typeface="+mn-ea"/>
              </a:rPr>
              <a:t>⑴</a:t>
            </a:r>
            <a:r>
              <a:rPr lang="zh-CN" altLang="en-US" sz="1800" dirty="0" smtClean="0">
                <a:latin typeface="+mn-ea"/>
              </a:rPr>
              <a:t>、</a:t>
            </a:r>
            <a:r>
              <a:rPr lang="zh-CN" altLang="en-US" sz="1800" dirty="0" smtClean="0">
                <a:solidFill>
                  <a:srgbClr val="FF0000"/>
                </a:solidFill>
                <a:latin typeface="+mn-ea"/>
              </a:rPr>
              <a:t>不同领域</a:t>
            </a:r>
            <a:r>
              <a:rPr lang="zh-CN" altLang="en-US" sz="1800" dirty="0" smtClean="0">
                <a:latin typeface="+mn-ea"/>
              </a:rPr>
              <a:t>的知识各有</a:t>
            </a:r>
            <a:r>
              <a:rPr lang="zh-CN" altLang="en-US" sz="1800" dirty="0" smtClean="0">
                <a:solidFill>
                  <a:srgbClr val="FF0000"/>
                </a:solidFill>
                <a:latin typeface="+mn-ea"/>
              </a:rPr>
              <a:t>不同特点</a:t>
            </a:r>
            <a:endParaRPr lang="en-US" altLang="zh-CN" sz="1800" dirty="0" smtClean="0">
              <a:latin typeface="+mn-ea"/>
            </a:endParaRPr>
          </a:p>
          <a:p>
            <a:pPr marL="0" indent="0" fontAlgn="ctr">
              <a:lnSpc>
                <a:spcPts val="3000"/>
              </a:lnSpc>
              <a:spcBef>
                <a:spcPts val="0"/>
              </a:spcBef>
              <a:buNone/>
            </a:pPr>
            <a:r>
              <a:rPr lang="en-US" altLang="zh-CN" sz="1800" dirty="0">
                <a:latin typeface="+mn-ea"/>
              </a:rPr>
              <a:t> </a:t>
            </a:r>
            <a:r>
              <a:rPr lang="en-US" altLang="zh-CN" sz="1800" dirty="0" smtClean="0">
                <a:latin typeface="+mn-ea"/>
              </a:rPr>
              <a:t>   </a:t>
            </a:r>
            <a:r>
              <a:rPr lang="zh-CN" altLang="en-US" sz="1800" dirty="0">
                <a:solidFill>
                  <a:srgbClr val="FF0000"/>
                </a:solidFill>
                <a:latin typeface="+mn-ea"/>
              </a:rPr>
              <a:t>各</a:t>
            </a:r>
            <a:r>
              <a:rPr lang="zh-CN" altLang="en-US" sz="1800" dirty="0" smtClean="0">
                <a:solidFill>
                  <a:srgbClr val="FF0000"/>
                </a:solidFill>
                <a:latin typeface="+mn-ea"/>
              </a:rPr>
              <a:t>种</a:t>
            </a:r>
            <a:r>
              <a:rPr lang="zh-CN" altLang="en-US" sz="1800" dirty="0" smtClean="0">
                <a:latin typeface="+mn-ea"/>
              </a:rPr>
              <a:t>知识表示方法</a:t>
            </a:r>
            <a:r>
              <a:rPr lang="zh-CN" altLang="en-US" sz="1800" dirty="0" smtClean="0">
                <a:solidFill>
                  <a:srgbClr val="FF0000"/>
                </a:solidFill>
                <a:latin typeface="+mn-ea"/>
              </a:rPr>
              <a:t>各具</a:t>
            </a:r>
            <a:r>
              <a:rPr lang="zh-CN" altLang="en-US" sz="1800" dirty="0" smtClean="0">
                <a:latin typeface="+mn-ea"/>
              </a:rPr>
              <a:t>优缺点</a:t>
            </a:r>
            <a:endParaRPr lang="zh-CN" altLang="en-US" sz="1800" dirty="0">
              <a:latin typeface="+mn-ea"/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3059833" y="3249920"/>
            <a:ext cx="5040559" cy="15121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None/>
            </a:pPr>
            <a:r>
              <a:rPr lang="zh-CN" altLang="en-US" sz="1800" dirty="0" smtClean="0">
                <a:latin typeface="+mn-ea"/>
              </a:rPr>
              <a:t>⑵、</a:t>
            </a:r>
            <a:r>
              <a:rPr lang="zh-CN" altLang="en-US" sz="1800" dirty="0" smtClean="0">
                <a:solidFill>
                  <a:srgbClr val="FF0000"/>
                </a:solidFill>
                <a:latin typeface="+mn-ea"/>
              </a:rPr>
              <a:t>选择</a:t>
            </a:r>
            <a:r>
              <a:rPr lang="zh-CN" altLang="en-US" sz="1800" dirty="0" smtClean="0">
                <a:latin typeface="+mn-ea"/>
              </a:rPr>
              <a:t>知识表示方法的</a:t>
            </a:r>
            <a:r>
              <a:rPr lang="zh-CN" altLang="en-US" sz="1800" dirty="0" smtClean="0">
                <a:solidFill>
                  <a:srgbClr val="FF0000"/>
                </a:solidFill>
                <a:latin typeface="+mn-ea"/>
              </a:rPr>
              <a:t>原则</a:t>
            </a:r>
            <a:endParaRPr lang="en-US" altLang="zh-CN" sz="1800" dirty="0" smtClean="0">
              <a:solidFill>
                <a:srgbClr val="FF0000"/>
              </a:solidFill>
              <a:latin typeface="+mn-ea"/>
            </a:endParaRPr>
          </a:p>
          <a:p>
            <a:pPr marL="973137" indent="-342900" eaLnBrk="1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1800" dirty="0" smtClean="0">
                <a:latin typeface="+mn-ea"/>
              </a:rPr>
              <a:t>能</a:t>
            </a:r>
            <a:r>
              <a:rPr lang="zh-CN" altLang="en-US" sz="1800" dirty="0" smtClean="0">
                <a:solidFill>
                  <a:srgbClr val="0000FF"/>
                </a:solidFill>
                <a:latin typeface="+mn-ea"/>
              </a:rPr>
              <a:t>充分</a:t>
            </a:r>
            <a:r>
              <a:rPr lang="zh-CN" altLang="en-US" sz="1800" dirty="0">
                <a:solidFill>
                  <a:srgbClr val="0000FF"/>
                </a:solidFill>
                <a:latin typeface="+mn-ea"/>
              </a:rPr>
              <a:t>表示</a:t>
            </a:r>
            <a:r>
              <a:rPr lang="zh-CN" altLang="en-US" sz="1800" dirty="0" smtClean="0">
                <a:latin typeface="+mn-ea"/>
              </a:rPr>
              <a:t>领域知识</a:t>
            </a:r>
            <a:endParaRPr lang="en-US" altLang="zh-CN" sz="1800" dirty="0">
              <a:latin typeface="+mn-ea"/>
            </a:endParaRPr>
          </a:p>
          <a:p>
            <a:pPr marL="973137" indent="-342900" eaLnBrk="1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1800" dirty="0" smtClean="0">
                <a:latin typeface="+mn-ea"/>
              </a:rPr>
              <a:t>有利于对知识的</a:t>
            </a:r>
            <a:r>
              <a:rPr lang="zh-CN" altLang="en-US" sz="1800" dirty="0" smtClean="0">
                <a:solidFill>
                  <a:srgbClr val="0000FF"/>
                </a:solidFill>
                <a:latin typeface="+mn-ea"/>
              </a:rPr>
              <a:t>利用</a:t>
            </a:r>
            <a:endParaRPr lang="en-US" altLang="zh-CN" sz="1800" dirty="0">
              <a:solidFill>
                <a:srgbClr val="0000FF"/>
              </a:solidFill>
              <a:latin typeface="+mn-ea"/>
            </a:endParaRPr>
          </a:p>
          <a:p>
            <a:pPr marL="973137" indent="-342900" eaLnBrk="1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1800" dirty="0" smtClean="0">
                <a:latin typeface="+mn-ea"/>
              </a:rPr>
              <a:t>便于知识</a:t>
            </a:r>
            <a:r>
              <a:rPr lang="zh-CN" altLang="en-US" sz="1800" dirty="0">
                <a:latin typeface="+mn-ea"/>
              </a:rPr>
              <a:t>的</a:t>
            </a:r>
            <a:r>
              <a:rPr lang="zh-CN" altLang="en-US" sz="1800" dirty="0" smtClean="0">
                <a:solidFill>
                  <a:srgbClr val="0000FF"/>
                </a:solidFill>
                <a:latin typeface="+mn-ea"/>
              </a:rPr>
              <a:t>组织</a:t>
            </a:r>
            <a:r>
              <a:rPr lang="en-US" altLang="zh-CN" sz="1800" dirty="0" smtClean="0">
                <a:solidFill>
                  <a:srgbClr val="0000FF"/>
                </a:solidFill>
                <a:latin typeface="+mn-ea"/>
              </a:rPr>
              <a:t>\</a:t>
            </a:r>
            <a:r>
              <a:rPr lang="zh-CN" altLang="en-US" sz="1800" dirty="0" smtClean="0">
                <a:solidFill>
                  <a:srgbClr val="0000FF"/>
                </a:solidFill>
                <a:latin typeface="+mn-ea"/>
              </a:rPr>
              <a:t>维护</a:t>
            </a:r>
            <a:r>
              <a:rPr lang="en-US" altLang="zh-CN" sz="1800" dirty="0" smtClean="0">
                <a:solidFill>
                  <a:srgbClr val="0000FF"/>
                </a:solidFill>
                <a:latin typeface="+mn-ea"/>
              </a:rPr>
              <a:t>\</a:t>
            </a:r>
            <a:r>
              <a:rPr lang="zh-CN" altLang="en-US" sz="1800" dirty="0" smtClean="0">
                <a:solidFill>
                  <a:srgbClr val="0000FF"/>
                </a:solidFill>
                <a:latin typeface="+mn-ea"/>
              </a:rPr>
              <a:t>管理</a:t>
            </a:r>
            <a:r>
              <a:rPr lang="en-US" altLang="zh-CN" sz="1800" dirty="0" smtClean="0">
                <a:solidFill>
                  <a:srgbClr val="0000FF"/>
                </a:solidFill>
                <a:latin typeface="+mn-ea"/>
              </a:rPr>
              <a:t>\</a:t>
            </a:r>
            <a:r>
              <a:rPr lang="zh-CN" altLang="en-US" sz="1800" dirty="0" smtClean="0">
                <a:solidFill>
                  <a:srgbClr val="0000FF"/>
                </a:solidFill>
                <a:latin typeface="+mn-ea"/>
              </a:rPr>
              <a:t>理解</a:t>
            </a:r>
            <a:r>
              <a:rPr lang="en-US" altLang="zh-CN" sz="1800" dirty="0" smtClean="0">
                <a:solidFill>
                  <a:srgbClr val="0000FF"/>
                </a:solidFill>
                <a:latin typeface="+mn-ea"/>
              </a:rPr>
              <a:t>\</a:t>
            </a:r>
            <a:r>
              <a:rPr lang="zh-CN" altLang="en-US" sz="1800" dirty="0" smtClean="0">
                <a:solidFill>
                  <a:srgbClr val="0000FF"/>
                </a:solidFill>
                <a:latin typeface="+mn-ea"/>
              </a:rPr>
              <a:t>实现</a:t>
            </a:r>
            <a:endParaRPr lang="en-US" altLang="zh-CN" sz="1800" dirty="0" smtClean="0">
              <a:solidFill>
                <a:srgbClr val="0000FF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20632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Box 4"/>
              <p:cNvSpPr txBox="1">
                <a:spLocks noChangeArrowheads="1"/>
              </p:cNvSpPr>
              <p:nvPr/>
            </p:nvSpPr>
            <p:spPr bwMode="auto">
              <a:xfrm>
                <a:off x="618916" y="1738310"/>
                <a:ext cx="7992244" cy="363490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lnSpc>
                    <a:spcPct val="150000"/>
                  </a:lnSpc>
                </a:pPr>
                <a:r>
                  <a:rPr lang="zh-CN" altLang="en-US" sz="2000" dirty="0" smtClean="0">
                    <a:latin typeface="宋体" panose="02010600030101010101" pitchFamily="2" charset="-122"/>
                    <a:cs typeface="Times New Roman" panose="02020603050405020304" pitchFamily="18" charset="0"/>
                  </a:rPr>
                  <a:t>①</a:t>
                </a:r>
                <a:r>
                  <a:rPr lang="en-US" altLang="zh-CN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Man(Marcus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endParaRPr lang="zh-CN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2000" dirty="0" smtClean="0">
                    <a:latin typeface="宋体" panose="02010600030101010101" pitchFamily="2" charset="-122"/>
                    <a:cs typeface="Times New Roman" panose="02020603050405020304" pitchFamily="18" charset="0"/>
                  </a:rPr>
                  <a:t>②</a:t>
                </a:r>
                <a:r>
                  <a:rPr lang="en-US" altLang="zh-CN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Pompeian(Marcus)</a:t>
                </a:r>
                <a:endParaRPr lang="zh-CN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2000" dirty="0" smtClean="0">
                    <a:latin typeface="宋体" panose="02010600030101010101" pitchFamily="2" charset="-122"/>
                    <a:cs typeface="Times New Roman" panose="02020603050405020304" pitchFamily="18" charset="0"/>
                  </a:rPr>
                  <a:t>③</a:t>
                </a:r>
                <a:r>
                  <a:rPr lang="zh-CN" altLang="zh-CN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b="1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𝐏𝐨𝐦𝐩𝐞𝐢𝐚𝐧</m:t>
                    </m:r>
                    <m:r>
                      <a:rPr lang="en-US" altLang="zh-CN" sz="2000" b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sz="2000" b="1">
                        <a:latin typeface="Cambria Math" panose="02040503050406030204" pitchFamily="18" charset="0"/>
                      </a:rPr>
                      <m:t>)→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𝐑𝐨𝐦𝐚𝐧</m:t>
                    </m:r>
                    <m:r>
                      <a:rPr lang="en-US" altLang="zh-CN" sz="2000" b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sz="2000" b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2000" dirty="0" smtClean="0">
                    <a:latin typeface="宋体" panose="02010600030101010101" pitchFamily="2" charset="-122"/>
                    <a:cs typeface="Times New Roman" panose="02020603050405020304" pitchFamily="18" charset="0"/>
                  </a:rPr>
                  <a:t>④</a:t>
                </a:r>
                <a:r>
                  <a:rPr lang="zh-CN" altLang="zh-CN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ruler(Caesar)</a:t>
                </a:r>
                <a:endParaRPr lang="zh-CN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2000" dirty="0" smtClean="0">
                    <a:latin typeface="宋体" panose="02010600030101010101" pitchFamily="2" charset="-122"/>
                    <a:cs typeface="Times New Roman" panose="02020603050405020304" pitchFamily="18" charset="0"/>
                  </a:rPr>
                  <a:t>⑤</a:t>
                </a:r>
                <a:r>
                  <a:rPr lang="zh-CN" altLang="zh-CN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b="1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𝐑𝐨𝐦𝐚𝐧</m:t>
                    </m:r>
                    <m:r>
                      <a:rPr lang="en-US" altLang="zh-CN" sz="2000" b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sz="2000" b="1">
                        <a:latin typeface="Cambria Math" panose="02040503050406030204" pitchFamily="18" charset="0"/>
                      </a:rPr>
                      <m:t>)→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𝐥𝐨𝐲𝐚𝐥𝐭𝐨</m:t>
                    </m:r>
                    <m:r>
                      <a:rPr lang="en-US" altLang="zh-CN" sz="2000" b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sz="2000" b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𝐂𝐚𝐞𝐬𝐚𝐫</m:t>
                    </m:r>
                    <m:r>
                      <a:rPr lang="en-US" altLang="zh-CN" sz="2000" b="1">
                        <a:latin typeface="Cambria Math" panose="02040503050406030204" pitchFamily="18" charset="0"/>
                      </a:rPr>
                      <m:t>)</m:t>
                    </m:r>
                    <m:r>
                      <a:rPr lang="zh-CN" altLang="zh-CN" sz="2000" b="1">
                        <a:latin typeface="Cambria Math" panose="02040503050406030204" pitchFamily="18" charset="0"/>
                      </a:rPr>
                      <m:t>∨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𝐡𝐚𝐭𝐞</m:t>
                    </m:r>
                    <m:r>
                      <a:rPr lang="en-US" altLang="zh-CN" sz="2000" b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sz="2000" b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𝐂𝐚𝐞𝐬𝐚𝐫</m:t>
                    </m:r>
                    <m:r>
                      <a:rPr lang="en-US" altLang="zh-CN" sz="2000" b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2000" dirty="0" smtClean="0">
                    <a:latin typeface="宋体" panose="02010600030101010101" pitchFamily="2" charset="-122"/>
                    <a:cs typeface="Times New Roman" panose="02020603050405020304" pitchFamily="18" charset="0"/>
                  </a:rPr>
                  <a:t>⑥</a:t>
                </a:r>
                <a:r>
                  <a:rPr lang="zh-CN" altLang="zh-CN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b="1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sz="2000" b="1">
                        <a:latin typeface="Cambria Math" panose="02040503050406030204" pitchFamily="18" charset="0"/>
                      </a:rPr>
                      <m:t>∃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𝐥𝐨𝐲𝐚𝐥𝐭𝐨</m:t>
                    </m:r>
                    <m:r>
                      <a:rPr lang="en-US" altLang="zh-CN" sz="2000" b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altLang="zh-CN" sz="2000" b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2000" dirty="0" smtClean="0">
                    <a:latin typeface="宋体" panose="02010600030101010101" pitchFamily="2" charset="-122"/>
                    <a:cs typeface="Times New Roman" panose="02020603050405020304" pitchFamily="18" charset="0"/>
                  </a:rPr>
                  <a:t>⑦</a:t>
                </a:r>
                <a:r>
                  <a:rPr lang="zh-CN" altLang="zh-CN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b="1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sz="2000" b="1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𝐩𝐞𝐫𝐬𝐨𝐧</m:t>
                    </m:r>
                    <m:r>
                      <a:rPr lang="en-US" altLang="zh-CN" sz="2000" b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sz="2000" b="1">
                        <a:latin typeface="Cambria Math" panose="02040503050406030204" pitchFamily="18" charset="0"/>
                      </a:rPr>
                      <m:t>)</m:t>
                    </m:r>
                    <m:r>
                      <a:rPr lang="zh-CN" altLang="zh-CN" sz="2000" b="1">
                        <a:latin typeface="Cambria Math" panose="02040503050406030204" pitchFamily="18" charset="0"/>
                      </a:rPr>
                      <m:t>∧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𝐫𝐮𝐥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</a:rPr>
                      <m:t>𝒆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𝐫</m:t>
                    </m:r>
                    <m:r>
                      <a:rPr lang="en-US" altLang="zh-CN" sz="2000" b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altLang="zh-CN" sz="2000" b="1">
                        <a:latin typeface="Cambria Math" panose="02040503050406030204" pitchFamily="18" charset="0"/>
                      </a:rPr>
                      <m:t>)</m:t>
                    </m:r>
                    <m:r>
                      <a:rPr lang="zh-CN" altLang="zh-CN" sz="2000" b="1">
                        <a:latin typeface="Cambria Math" panose="02040503050406030204" pitchFamily="18" charset="0"/>
                      </a:rPr>
                      <m:t>∧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𝐭𝐫𝐲𝐚𝐬𝐬𝐚𝐬𝐢𝐧𝐚𝐭𝐞</m:t>
                    </m:r>
                    <m:r>
                      <a:rPr lang="en-US" altLang="zh-CN" sz="2000" b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altLang="zh-CN" sz="2000" b="1">
                        <a:latin typeface="Cambria Math" panose="02040503050406030204" pitchFamily="18" charset="0"/>
                      </a:rPr>
                      <m:t>)</m:t>
                    </m:r>
                    <m:r>
                      <a:rPr lang="zh-CN" altLang="zh-CN" sz="2000" b="1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altLang="zh-CN" sz="2000" b="1">
                        <a:latin typeface="Cambria Math" panose="02040503050406030204" pitchFamily="18" charset="0"/>
                      </a:rPr>
                      <m:t>¬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𝐥𝐨𝐲𝐚𝐥𝐭𝐨</m:t>
                    </m:r>
                    <m:r>
                      <a:rPr lang="en-US" altLang="zh-CN" sz="2000" b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altLang="zh-CN" sz="2000" b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2000" dirty="0" smtClean="0">
                    <a:latin typeface="宋体" panose="02010600030101010101" pitchFamily="2" charset="-122"/>
                    <a:cs typeface="Times New Roman" panose="02020603050405020304" pitchFamily="18" charset="0"/>
                  </a:rPr>
                  <a:t>⑧</a:t>
                </a:r>
                <a:r>
                  <a:rPr lang="en-US" altLang="zh-CN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0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Tryassasinate</a:t>
                </a:r>
                <a:r>
                  <a:rPr lang="en-US" altLang="zh-CN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(Marcus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Caesar</a:t>
                </a:r>
                <a:r>
                  <a:rPr lang="en-US" altLang="zh-CN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endParaRPr lang="zh-CN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Text 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18916" y="1738310"/>
                <a:ext cx="7992244" cy="3634906"/>
              </a:xfrm>
              <a:prstGeom prst="rect">
                <a:avLst/>
              </a:prstGeom>
              <a:blipFill>
                <a:blip r:embed="rId2"/>
                <a:stretch>
                  <a:fillRect l="-1983" b="-3523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矩形 1"/>
          <p:cNvSpPr/>
          <p:nvPr/>
        </p:nvSpPr>
        <p:spPr>
          <a:xfrm>
            <a:off x="621670" y="1186243"/>
            <a:ext cx="2838919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谓词逻辑</a:t>
            </a: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合式公式</a:t>
            </a:r>
            <a:r>
              <a:rPr lang="zh-CN" altLang="en-US" sz="2000" dirty="0">
                <a:latin typeface="+mn-ea"/>
                <a:ea typeface="+mn-ea"/>
                <a:cs typeface="Times New Roman" panose="02020603050405020304" pitchFamily="18" charset="0"/>
              </a:rPr>
              <a:t>表达：</a:t>
            </a:r>
            <a:endParaRPr lang="en-US" altLang="zh-CN" sz="2000" dirty="0">
              <a:latin typeface="+mn-ea"/>
              <a:ea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1001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619560" y="1760470"/>
            <a:ext cx="7984888" cy="17497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 eaLnBrk="1" hangingPunct="1">
              <a:lnSpc>
                <a:spcPts val="32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一个有</a:t>
            </a:r>
            <a:r>
              <a:rPr lang="zh-CN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凹</a:t>
            </a:r>
            <a:r>
              <a:rPr lang="zh-CN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室</a:t>
            </a:r>
            <a:r>
              <a:rPr lang="en-US" altLang="zh-CN" sz="2000" dirty="0" smtClean="0"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alcove</a:t>
            </a:r>
            <a:r>
              <a:rPr lang="en-US" altLang="zh-CN" sz="2000" dirty="0" smtClean="0">
                <a:latin typeface="+mn-ea"/>
                <a:ea typeface="+mn-ea"/>
                <a:cs typeface="Times New Roman" panose="02020603050405020304" pitchFamily="18" charset="0"/>
              </a:rPr>
              <a:t>)</a:t>
            </a:r>
            <a:r>
              <a:rPr lang="zh-CN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的房间，</a:t>
            </a:r>
            <a:r>
              <a:rPr lang="zh-CN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有两张桌子</a:t>
            </a:r>
            <a:r>
              <a:rPr lang="en-US" altLang="zh-CN" sz="2000" i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</a:t>
            </a:r>
            <a:r>
              <a:rPr lang="zh-CN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和</a:t>
            </a:r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</a:t>
            </a:r>
            <a:r>
              <a:rPr lang="zh-CN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，一个</a:t>
            </a:r>
            <a:r>
              <a:rPr lang="zh-CN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机器人</a:t>
            </a:r>
            <a:r>
              <a:rPr lang="en-US" altLang="zh-CN" sz="2000" dirty="0" smtClean="0"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robot</a:t>
            </a:r>
            <a:r>
              <a:rPr lang="en-US" altLang="zh-CN" sz="2000" dirty="0" smtClean="0">
                <a:latin typeface="+mn-ea"/>
                <a:ea typeface="+mn-ea"/>
                <a:cs typeface="Times New Roman" panose="02020603050405020304" pitchFamily="18" charset="0"/>
              </a:rPr>
              <a:t>)</a:t>
            </a:r>
            <a:r>
              <a:rPr lang="zh-CN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和</a:t>
            </a:r>
            <a:r>
              <a:rPr lang="zh-CN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一个</a:t>
            </a:r>
            <a:r>
              <a:rPr lang="zh-CN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箱子</a:t>
            </a:r>
            <a:r>
              <a:rPr lang="en-US" altLang="zh-CN" sz="2000" dirty="0" smtClean="0"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box</a:t>
            </a:r>
            <a:r>
              <a:rPr lang="en-US" altLang="zh-CN" sz="2000" dirty="0" smtClean="0">
                <a:latin typeface="+mn-ea"/>
                <a:ea typeface="+mn-ea"/>
                <a:cs typeface="Times New Roman" panose="02020603050405020304" pitchFamily="18" charset="0"/>
              </a:rPr>
              <a:t>)</a:t>
            </a:r>
            <a:r>
              <a:rPr lang="zh-CN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</a:t>
            </a:r>
            <a:r>
              <a:rPr lang="zh-CN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如图所示</a:t>
            </a:r>
            <a:r>
              <a:rPr lang="zh-CN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。</a:t>
            </a:r>
            <a:endParaRPr lang="en-US" altLang="zh-CN" sz="2000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eaLnBrk="1" hangingPunct="1">
              <a:lnSpc>
                <a:spcPts val="3200"/>
              </a:lnSpc>
            </a:pP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要求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</a:t>
            </a:r>
            <a:r>
              <a:rPr lang="zh-CN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机器人</a:t>
            </a:r>
            <a:r>
              <a:rPr lang="zh-CN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从凹室出发</a:t>
            </a:r>
            <a:r>
              <a:rPr lang="zh-CN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将</a:t>
            </a:r>
            <a:r>
              <a:rPr lang="en-US" altLang="zh-CN" sz="2000" i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桌</a:t>
            </a:r>
            <a:r>
              <a:rPr lang="zh-CN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上</a:t>
            </a:r>
            <a:r>
              <a:rPr lang="zh-CN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的箱子</a:t>
            </a:r>
            <a:r>
              <a:rPr lang="zh-CN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移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动</a:t>
            </a:r>
            <a:r>
              <a:rPr lang="zh-CN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到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桌</a:t>
            </a:r>
            <a:r>
              <a:rPr lang="zh-CN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上</a:t>
            </a:r>
            <a:r>
              <a:rPr lang="zh-CN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，然后回到凹室</a:t>
            </a:r>
            <a:r>
              <a:rPr lang="zh-CN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</a:t>
            </a:r>
            <a:endParaRPr lang="en-US" altLang="zh-CN" sz="2000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eaLnBrk="1" hangingPunct="1">
              <a:lnSpc>
                <a:spcPts val="3200"/>
              </a:lnSpc>
            </a:pP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    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如何</a:t>
            </a:r>
            <a:r>
              <a:rPr lang="zh-CN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制定</a:t>
            </a:r>
            <a:r>
              <a:rPr lang="zh-CN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相应的</a:t>
            </a:r>
            <a:r>
              <a:rPr lang="zh-CN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行动</a:t>
            </a:r>
            <a:r>
              <a:rPr lang="zh-CN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规划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？</a:t>
            </a:r>
            <a:endParaRPr lang="zh-CN" altLang="en-US" sz="20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976" y="3212976"/>
            <a:ext cx="3816424" cy="2637668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660993" y="1177007"/>
            <a:ext cx="1156415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eaLnBrk="1" hangingPunct="1"/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应用示例</a:t>
            </a:r>
            <a:endParaRPr lang="en-US" altLang="zh-CN" sz="20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4627820" y="4005064"/>
            <a:ext cx="3187274" cy="1326073"/>
            <a:chOff x="4627820" y="4005064"/>
            <a:chExt cx="3187274" cy="1326073"/>
          </a:xfrm>
        </p:grpSpPr>
        <p:grpSp>
          <p:nvGrpSpPr>
            <p:cNvPr id="16" name="组合 15"/>
            <p:cNvGrpSpPr/>
            <p:nvPr/>
          </p:nvGrpSpPr>
          <p:grpSpPr>
            <a:xfrm>
              <a:off x="5436096" y="4005064"/>
              <a:ext cx="2378998" cy="1287436"/>
              <a:chOff x="5436096" y="4005064"/>
              <a:chExt cx="2378998" cy="1287436"/>
            </a:xfrm>
          </p:grpSpPr>
          <p:cxnSp>
            <p:nvCxnSpPr>
              <p:cNvPr id="3" name="直接箭头连接符 2"/>
              <p:cNvCxnSpPr/>
              <p:nvPr/>
            </p:nvCxnSpPr>
            <p:spPr bwMode="auto">
              <a:xfrm flipH="1">
                <a:off x="5436096" y="4149080"/>
                <a:ext cx="576064" cy="936104"/>
              </a:xfrm>
              <a:prstGeom prst="straightConnector1">
                <a:avLst/>
              </a:prstGeom>
              <a:solidFill>
                <a:schemeClr val="accent1"/>
              </a:solidFill>
              <a:ln w="25400" cap="flat" cmpd="sng" algn="ctr">
                <a:solidFill>
                  <a:srgbClr val="FF0000"/>
                </a:solidFill>
                <a:prstDash val="dash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0" name="直接箭头连接符 9"/>
              <p:cNvCxnSpPr/>
              <p:nvPr/>
            </p:nvCxnSpPr>
            <p:spPr bwMode="auto">
              <a:xfrm>
                <a:off x="5436096" y="5157192"/>
                <a:ext cx="1584176" cy="0"/>
              </a:xfrm>
              <a:prstGeom prst="straightConnector1">
                <a:avLst/>
              </a:prstGeom>
              <a:solidFill>
                <a:schemeClr val="accent1"/>
              </a:solidFill>
              <a:ln w="25400" cap="flat" cmpd="sng" algn="ctr">
                <a:solidFill>
                  <a:srgbClr val="FF0000"/>
                </a:solidFill>
                <a:prstDash val="dash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2" name="直接箭头连接符 11"/>
              <p:cNvCxnSpPr/>
              <p:nvPr/>
            </p:nvCxnSpPr>
            <p:spPr bwMode="auto">
              <a:xfrm flipH="1" flipV="1">
                <a:off x="6516216" y="4005064"/>
                <a:ext cx="531352" cy="1093768"/>
              </a:xfrm>
              <a:prstGeom prst="straightConnector1">
                <a:avLst/>
              </a:prstGeom>
              <a:solidFill>
                <a:schemeClr val="accent1"/>
              </a:solidFill>
              <a:ln w="25400" cap="flat" cmpd="sng" algn="ctr">
                <a:solidFill>
                  <a:srgbClr val="FF0000"/>
                </a:solidFill>
                <a:prstDash val="dash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5" name="矩形 14"/>
              <p:cNvSpPr/>
              <p:nvPr/>
            </p:nvSpPr>
            <p:spPr bwMode="auto">
              <a:xfrm>
                <a:off x="7211734" y="4932460"/>
                <a:ext cx="603360" cy="360040"/>
              </a:xfrm>
              <a:prstGeom prst="rect">
                <a:avLst/>
              </a:prstGeom>
              <a:noFill/>
              <a:ln w="2222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zh-CN" sz="2400" b="1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box</a:t>
                </a:r>
                <a:endParaRPr kumimoji="0" lang="zh-CN" altLang="en-US" sz="24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7" name="矩形 16"/>
            <p:cNvSpPr/>
            <p:nvPr/>
          </p:nvSpPr>
          <p:spPr bwMode="auto">
            <a:xfrm>
              <a:off x="4627820" y="4848668"/>
              <a:ext cx="644109" cy="482469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宋体" panose="0201060003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35633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629666" y="1792362"/>
            <a:ext cx="7848228" cy="400109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/>
        </p:spPr>
        <p:txBody>
          <a:bodyPr wrap="square"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361950" indent="-361950" eaLnBrk="1" hangingPunct="1">
              <a:lnSpc>
                <a:spcPts val="32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zh-CN" sz="28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首先</a:t>
            </a:r>
            <a:r>
              <a:rPr lang="zh-CN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定义</a:t>
            </a:r>
            <a:r>
              <a:rPr lang="zh-CN" altLang="zh-CN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与问题有关的</a:t>
            </a:r>
            <a:r>
              <a:rPr lang="zh-CN" altLang="zh-CN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谓词</a:t>
            </a:r>
            <a:r>
              <a:rPr lang="zh-CN" alt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表示</a:t>
            </a:r>
            <a:r>
              <a:rPr lang="zh-CN" altLang="zh-CN" sz="2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</a:t>
            </a:r>
            <a:endParaRPr lang="en-US" altLang="zh-CN" sz="2400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>
              <a:lnSpc>
                <a:spcPts val="3200"/>
              </a:lnSpc>
            </a:pP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</a:t>
            </a:r>
            <a:r>
              <a:rPr lang="en-US" altLang="zh-CN" sz="800" dirty="0" smtClean="0">
                <a:solidFill>
                  <a:srgbClr val="FF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●</a:t>
            </a:r>
            <a:r>
              <a:rPr lang="en-US" altLang="zh-CN" sz="800" dirty="0" smtClean="0">
                <a:latin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TABLE(</a:t>
            </a:r>
            <a:r>
              <a:rPr lang="en-US" altLang="zh-CN" sz="2000" i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x</a:t>
            </a:r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)</a:t>
            </a:r>
            <a:r>
              <a:rPr lang="zh-CN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</a:t>
            </a:r>
            <a:r>
              <a:rPr lang="en-US" altLang="zh-CN" sz="2000" i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x</a:t>
            </a:r>
            <a:r>
              <a:rPr lang="zh-CN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是</a:t>
            </a:r>
            <a:r>
              <a:rPr lang="zh-CN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桌子</a:t>
            </a:r>
            <a:endParaRPr lang="zh-CN" altLang="zh-CN" sz="20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>
              <a:lnSpc>
                <a:spcPts val="3200"/>
              </a:lnSpc>
            </a:pP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</a:t>
            </a:r>
            <a:r>
              <a:rPr lang="en-US" altLang="zh-CN" sz="800" dirty="0" smtClean="0">
                <a:solidFill>
                  <a:srgbClr val="FF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●</a:t>
            </a:r>
            <a:r>
              <a:rPr lang="en-US" altLang="zh-CN" sz="800" dirty="0" smtClean="0">
                <a:latin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EMPTYHANDED(</a:t>
            </a:r>
            <a:r>
              <a:rPr lang="en-US" altLang="zh-CN" sz="2000" i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y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)</a:t>
            </a:r>
            <a:r>
              <a:rPr lang="zh-CN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</a:t>
            </a:r>
            <a:r>
              <a:rPr lang="en-US" altLang="zh-CN" sz="2000" i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y</a:t>
            </a:r>
            <a:r>
              <a:rPr lang="zh-CN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手中是空</a:t>
            </a:r>
            <a:r>
              <a:rPr lang="zh-CN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的</a:t>
            </a:r>
            <a:endParaRPr lang="zh-CN" altLang="zh-CN" sz="20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>
              <a:lnSpc>
                <a:spcPts val="3200"/>
              </a:lnSpc>
            </a:pP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</a:t>
            </a:r>
            <a:r>
              <a:rPr lang="en-US" altLang="zh-CN" sz="800" dirty="0" smtClean="0">
                <a:solidFill>
                  <a:srgbClr val="FF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●</a:t>
            </a:r>
            <a:r>
              <a:rPr lang="en-US" altLang="zh-CN" sz="800" dirty="0" smtClean="0">
                <a:latin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AT(</a:t>
            </a:r>
            <a:r>
              <a:rPr lang="en-US" altLang="zh-CN" sz="2000" i="1" dirty="0" err="1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y,z</a:t>
            </a:r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)</a:t>
            </a:r>
            <a:r>
              <a:rPr lang="zh-CN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</a:t>
            </a:r>
            <a:r>
              <a:rPr lang="en-US" altLang="zh-CN" sz="2000" i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y</a:t>
            </a:r>
            <a:r>
              <a:rPr lang="zh-CN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在</a:t>
            </a:r>
            <a:r>
              <a:rPr lang="en-US" altLang="zh-CN" sz="2000" i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z</a:t>
            </a:r>
            <a:r>
              <a:rPr lang="zh-CN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的</a:t>
            </a:r>
            <a:r>
              <a:rPr lang="zh-CN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附近</a:t>
            </a:r>
            <a:endParaRPr lang="zh-CN" altLang="zh-CN" sz="20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>
              <a:lnSpc>
                <a:spcPts val="3200"/>
              </a:lnSpc>
            </a:pP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</a:t>
            </a:r>
            <a:r>
              <a:rPr lang="en-US" altLang="zh-CN" sz="800" dirty="0" smtClean="0">
                <a:solidFill>
                  <a:srgbClr val="FF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●</a:t>
            </a:r>
            <a:r>
              <a:rPr lang="en-US" altLang="zh-CN" sz="800" dirty="0" smtClean="0">
                <a:latin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HOLDS(</a:t>
            </a:r>
            <a:r>
              <a:rPr lang="en-US" altLang="zh-CN" sz="2000" i="1" dirty="0" err="1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y,w</a:t>
            </a:r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)</a:t>
            </a:r>
            <a:r>
              <a:rPr lang="zh-CN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</a:t>
            </a:r>
            <a:r>
              <a:rPr lang="en-US" altLang="zh-CN" sz="2000" i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y</a:t>
            </a:r>
            <a:r>
              <a:rPr lang="zh-CN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手中拿着</a:t>
            </a:r>
            <a:r>
              <a:rPr lang="en-US" altLang="zh-CN" sz="2000" i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w</a:t>
            </a:r>
            <a:endParaRPr lang="zh-CN" altLang="zh-CN" sz="20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>
              <a:lnSpc>
                <a:spcPts val="3200"/>
              </a:lnSpc>
              <a:spcAft>
                <a:spcPts val="1200"/>
              </a:spcAft>
            </a:pP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</a:t>
            </a:r>
            <a:r>
              <a:rPr lang="en-US" altLang="zh-CN" sz="800" dirty="0" smtClean="0">
                <a:solidFill>
                  <a:srgbClr val="FF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●</a:t>
            </a:r>
            <a:r>
              <a:rPr lang="en-US" altLang="zh-CN" sz="800" dirty="0" smtClean="0">
                <a:latin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ON(</a:t>
            </a:r>
            <a:r>
              <a:rPr lang="en-US" altLang="zh-CN" sz="2000" i="1" dirty="0" err="1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w,x</a:t>
            </a:r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)</a:t>
            </a:r>
            <a:r>
              <a:rPr lang="zh-CN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</a:t>
            </a:r>
            <a:r>
              <a:rPr lang="en-US" altLang="zh-CN" sz="2000" i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w</a:t>
            </a:r>
            <a:r>
              <a:rPr lang="zh-CN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在</a:t>
            </a:r>
            <a:r>
              <a:rPr lang="en-US" altLang="zh-CN" sz="2000" i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x</a:t>
            </a:r>
            <a:r>
              <a:rPr lang="zh-CN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之上</a:t>
            </a:r>
            <a:endParaRPr lang="zh-CN" altLang="zh-CN" sz="20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342900" indent="-342900">
              <a:lnSpc>
                <a:spcPts val="32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各</a:t>
            </a:r>
            <a:r>
              <a:rPr lang="zh-CN" altLang="zh-CN" sz="24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谓词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表示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实体</a:t>
            </a:r>
            <a:r>
              <a:rPr lang="zh-CN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之间</a:t>
            </a:r>
            <a:r>
              <a:rPr lang="zh-CN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的</a:t>
            </a:r>
            <a:r>
              <a:rPr lang="zh-CN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关系</a:t>
            </a:r>
            <a:endParaRPr lang="en-US" altLang="zh-CN" sz="2000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>
              <a:lnSpc>
                <a:spcPts val="3200"/>
              </a:lnSpc>
              <a:spcAft>
                <a:spcPts val="600"/>
              </a:spcAft>
              <a:buClr>
                <a:srgbClr val="FF0000"/>
              </a:buClr>
              <a:buSzPct val="80000"/>
            </a:pPr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</a:t>
            </a:r>
            <a:r>
              <a:rPr lang="zh-CN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其中</a:t>
            </a:r>
            <a:r>
              <a:rPr lang="zh-CN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，变量</a:t>
            </a:r>
            <a:r>
              <a:rPr lang="en-US" altLang="zh-CN" sz="2000" i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x</a:t>
            </a:r>
            <a:r>
              <a:rPr lang="en-US" altLang="zh-CN" sz="2000" i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, y, z, w</a:t>
            </a:r>
            <a:r>
              <a:rPr lang="zh-CN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的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个</a:t>
            </a:r>
            <a:r>
              <a:rPr lang="zh-CN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体</a:t>
            </a:r>
            <a:r>
              <a:rPr lang="zh-CN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域</a:t>
            </a:r>
            <a:r>
              <a:rPr lang="zh-CN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分别</a:t>
            </a:r>
            <a:r>
              <a:rPr lang="zh-CN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为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</a:t>
            </a:r>
            <a:endParaRPr lang="en-US" altLang="zh-CN" sz="2000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>
              <a:lnSpc>
                <a:spcPts val="3200"/>
              </a:lnSpc>
            </a:pP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</a:t>
            </a:r>
            <a:r>
              <a:rPr lang="en-US" altLang="zh-CN" sz="2000" i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x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={A,B}</a:t>
            </a:r>
            <a:r>
              <a:rPr lang="zh-CN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、</a:t>
            </a:r>
            <a:r>
              <a:rPr lang="en-US" altLang="zh-CN" sz="2000" i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y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={ROBOT}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、</a:t>
            </a:r>
            <a:r>
              <a:rPr lang="en-US" altLang="zh-CN" sz="2000" i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z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={A,B,ALCOVE}</a:t>
            </a:r>
            <a:r>
              <a:rPr lang="zh-CN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、</a:t>
            </a:r>
            <a:r>
              <a:rPr lang="en-US" altLang="zh-CN" sz="2000" i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w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={BOX}</a:t>
            </a:r>
            <a:endParaRPr lang="zh-CN" altLang="zh-CN" sz="20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3" name="圆角矩形标注 2"/>
          <p:cNvSpPr/>
          <p:nvPr/>
        </p:nvSpPr>
        <p:spPr bwMode="auto">
          <a:xfrm>
            <a:off x="4788024" y="3284984"/>
            <a:ext cx="1512168" cy="432048"/>
          </a:xfrm>
          <a:prstGeom prst="wedgeRoundRectCallout">
            <a:avLst>
              <a:gd name="adj1" fmla="val -241157"/>
              <a:gd name="adj2" fmla="val 434787"/>
              <a:gd name="adj3" fmla="val 16667"/>
            </a:avLst>
          </a:prstGeom>
          <a:solidFill>
            <a:schemeClr val="bg1"/>
          </a:solidFill>
          <a:ln w="15875" cap="flat" cmpd="sng" algn="ctr">
            <a:solidFill>
              <a:srgbClr val="0000FF"/>
            </a:solidFill>
            <a:prstDash val="sys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Verdana" panose="020B0604030504040204" pitchFamily="34" charset="0"/>
                <a:ea typeface="宋体" panose="02010600030101010101" pitchFamily="2" charset="-122"/>
              </a:rPr>
              <a:t>a</a:t>
            </a:r>
            <a:r>
              <a:rPr kumimoji="0" lang="zh-CN" altLang="en-US" sz="24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Verdana" panose="020B0604030504040204" pitchFamily="34" charset="0"/>
                <a:ea typeface="宋体" panose="02010600030101010101" pitchFamily="2" charset="-122"/>
              </a:rPr>
              <a:t>桌、</a:t>
            </a:r>
            <a:r>
              <a:rPr kumimoji="0" lang="en-US" altLang="zh-CN" sz="24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Verdana" panose="020B0604030504040204" pitchFamily="34" charset="0"/>
                <a:ea typeface="宋体" panose="02010600030101010101" pitchFamily="2" charset="-122"/>
              </a:rPr>
              <a:t>b</a:t>
            </a:r>
            <a:r>
              <a:rPr kumimoji="0" lang="zh-CN" altLang="en-US" sz="24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Verdana" panose="020B0604030504040204" pitchFamily="34" charset="0"/>
                <a:ea typeface="宋体" panose="02010600030101010101" pitchFamily="2" charset="-122"/>
              </a:rPr>
              <a:t>桌</a:t>
            </a:r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611560" y="971436"/>
            <a:ext cx="532859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zh-CN" sz="2400" dirty="0" smtClean="0">
                <a:solidFill>
                  <a:srgbClr val="FF0000"/>
                </a:solidFill>
                <a:latin typeface="+mn-ea"/>
                <a:ea typeface="+mn-ea"/>
              </a:rPr>
              <a:t>一阶谓词逻辑</a:t>
            </a:r>
            <a:r>
              <a:rPr lang="zh-CN" altLang="zh-CN" sz="2400" dirty="0" smtClean="0">
                <a:latin typeface="+mn-ea"/>
                <a:ea typeface="+mn-ea"/>
              </a:rPr>
              <a:t>描述</a:t>
            </a:r>
            <a:r>
              <a:rPr lang="zh-CN" altLang="zh-CN" sz="2400" dirty="0">
                <a:latin typeface="+mn-ea"/>
                <a:ea typeface="+mn-ea"/>
              </a:rPr>
              <a:t>机器人的行动</a:t>
            </a:r>
            <a:r>
              <a:rPr lang="zh-CN" altLang="zh-CN" sz="2400" dirty="0" smtClean="0">
                <a:latin typeface="+mn-ea"/>
                <a:ea typeface="+mn-ea"/>
              </a:rPr>
              <a:t>过程</a:t>
            </a:r>
            <a:r>
              <a:rPr lang="en-US" altLang="zh-CN" sz="2400" dirty="0" smtClean="0">
                <a:latin typeface="+mn-ea"/>
                <a:ea typeface="+mn-ea"/>
              </a:rPr>
              <a:t>:</a:t>
            </a:r>
          </a:p>
        </p:txBody>
      </p:sp>
      <p:sp>
        <p:nvSpPr>
          <p:cNvPr id="6" name="圆角矩形标注 5"/>
          <p:cNvSpPr/>
          <p:nvPr/>
        </p:nvSpPr>
        <p:spPr bwMode="auto">
          <a:xfrm>
            <a:off x="4886899" y="3284984"/>
            <a:ext cx="1053253" cy="432048"/>
          </a:xfrm>
          <a:prstGeom prst="wedgeRoundRectCallout">
            <a:avLst>
              <a:gd name="adj1" fmla="val -219735"/>
              <a:gd name="adj2" fmla="val 448530"/>
              <a:gd name="adj3" fmla="val 16667"/>
            </a:avLst>
          </a:prstGeom>
          <a:solidFill>
            <a:schemeClr val="bg1"/>
          </a:solidFill>
          <a:ln w="15875" cap="flat" cmpd="sng" algn="ctr">
            <a:solidFill>
              <a:srgbClr val="0000FF"/>
            </a:solidFill>
            <a:prstDash val="sys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4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Verdana" panose="020B0604030504040204" pitchFamily="34" charset="0"/>
                <a:ea typeface="宋体" panose="02010600030101010101" pitchFamily="2" charset="-122"/>
              </a:rPr>
              <a:t>机器人</a:t>
            </a:r>
          </a:p>
        </p:txBody>
      </p:sp>
      <p:sp>
        <p:nvSpPr>
          <p:cNvPr id="7" name="圆角矩形标注 6"/>
          <p:cNvSpPr/>
          <p:nvPr/>
        </p:nvSpPr>
        <p:spPr bwMode="auto">
          <a:xfrm>
            <a:off x="5064770" y="3284984"/>
            <a:ext cx="3190923" cy="432048"/>
          </a:xfrm>
          <a:prstGeom prst="wedgeRoundRectCallout">
            <a:avLst>
              <a:gd name="adj1" fmla="val -50774"/>
              <a:gd name="adj2" fmla="val 443032"/>
              <a:gd name="adj3" fmla="val 16667"/>
            </a:avLst>
          </a:prstGeom>
          <a:solidFill>
            <a:schemeClr val="bg1"/>
          </a:solidFill>
          <a:ln w="15875" cap="flat" cmpd="sng" algn="ctr">
            <a:solidFill>
              <a:srgbClr val="0000FF"/>
            </a:solidFill>
            <a:prstDash val="sys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Verdana" panose="020B0604030504040204" pitchFamily="34" charset="0"/>
                <a:ea typeface="宋体" panose="02010600030101010101" pitchFamily="2" charset="-122"/>
              </a:rPr>
              <a:t>A</a:t>
            </a:r>
            <a:r>
              <a:rPr kumimoji="0" lang="zh-CN" altLang="en-US" sz="24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Verdana" panose="020B0604030504040204" pitchFamily="34" charset="0"/>
                <a:ea typeface="宋体" panose="02010600030101010101" pitchFamily="2" charset="-122"/>
              </a:rPr>
              <a:t>桌处、</a:t>
            </a:r>
            <a:r>
              <a:rPr kumimoji="0" lang="en-US" altLang="zh-CN" sz="24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Verdana" panose="020B0604030504040204" pitchFamily="34" charset="0"/>
                <a:ea typeface="宋体" panose="02010600030101010101" pitchFamily="2" charset="-122"/>
              </a:rPr>
              <a:t>b</a:t>
            </a:r>
            <a:r>
              <a:rPr kumimoji="0" lang="zh-CN" altLang="en-US" sz="24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Verdana" panose="020B0604030504040204" pitchFamily="34" charset="0"/>
                <a:ea typeface="宋体" panose="02010600030101010101" pitchFamily="2" charset="-122"/>
              </a:rPr>
              <a:t>桌处、凹室</a:t>
            </a:r>
          </a:p>
        </p:txBody>
      </p:sp>
      <p:sp>
        <p:nvSpPr>
          <p:cNvPr id="8" name="圆角矩形标注 7"/>
          <p:cNvSpPr/>
          <p:nvPr/>
        </p:nvSpPr>
        <p:spPr bwMode="auto">
          <a:xfrm>
            <a:off x="7391597" y="3284984"/>
            <a:ext cx="864096" cy="432048"/>
          </a:xfrm>
          <a:prstGeom prst="wedgeRoundRectCallout">
            <a:avLst>
              <a:gd name="adj1" fmla="val -122159"/>
              <a:gd name="adj2" fmla="val 443033"/>
              <a:gd name="adj3" fmla="val 16667"/>
            </a:avLst>
          </a:prstGeom>
          <a:solidFill>
            <a:schemeClr val="bg1"/>
          </a:solidFill>
          <a:ln w="15875" cap="flat" cmpd="sng" algn="ctr">
            <a:solidFill>
              <a:srgbClr val="0000FF"/>
            </a:solidFill>
            <a:prstDash val="sys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4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Verdana" panose="020B0604030504040204" pitchFamily="34" charset="0"/>
                <a:ea typeface="宋体" panose="02010600030101010101" pitchFamily="2" charset="-122"/>
              </a:rPr>
              <a:t>箱子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4189" y="298158"/>
            <a:ext cx="2494816" cy="2085219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757575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</p:bld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611560" y="971436"/>
            <a:ext cx="259228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zh-CN" sz="2400" dirty="0">
                <a:latin typeface="+mn-ea"/>
                <a:ea typeface="+mn-ea"/>
              </a:rPr>
              <a:t>问题</a:t>
            </a:r>
            <a:r>
              <a:rPr lang="zh-CN" altLang="zh-CN" sz="2400" dirty="0" smtClean="0">
                <a:latin typeface="+mn-ea"/>
                <a:ea typeface="+mn-ea"/>
              </a:rPr>
              <a:t>的</a:t>
            </a:r>
            <a:r>
              <a:rPr lang="zh-CN" altLang="zh-CN" sz="2400" dirty="0" smtClean="0">
                <a:solidFill>
                  <a:srgbClr val="FF0000"/>
                </a:solidFill>
                <a:latin typeface="+mn-ea"/>
                <a:ea typeface="+mn-ea"/>
              </a:rPr>
              <a:t>状态</a:t>
            </a:r>
            <a:r>
              <a:rPr lang="zh-CN" altLang="en-US" sz="2400" dirty="0" smtClean="0">
                <a:latin typeface="+mn-ea"/>
                <a:ea typeface="+mn-ea"/>
              </a:rPr>
              <a:t>描述：</a:t>
            </a:r>
            <a:endParaRPr lang="zh-CN" altLang="zh-CN" sz="2400" dirty="0">
              <a:latin typeface="+mn-ea"/>
              <a:ea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27584" y="1916833"/>
            <a:ext cx="3744416" cy="235449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zh-CN" altLang="zh-CN" sz="2800" kern="1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初始状态</a:t>
            </a:r>
            <a:endParaRPr lang="en-US" altLang="zh-CN" sz="2800" kern="100" dirty="0" smtClean="0">
              <a:solidFill>
                <a:srgbClr val="FF0000"/>
              </a:solidFill>
              <a:latin typeface="+mn-ea"/>
              <a:ea typeface="+mn-ea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n-US" altLang="zh-CN" sz="2400" kern="1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AT(ROBOT, ALCOVE)</a:t>
            </a:r>
            <a:endParaRPr lang="zh-CN" altLang="zh-CN" sz="2400" kern="1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n-US" altLang="zh-CN" sz="2400" kern="1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EMPTYHANDED(ROBOT</a:t>
            </a:r>
            <a:r>
              <a:rPr lang="en-US" altLang="zh-CN" sz="2400" kern="1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endParaRPr lang="zh-CN" altLang="zh-CN" sz="2400" kern="1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n-US" altLang="zh-CN" sz="2400" kern="1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ON(BOX,A)</a:t>
            </a:r>
            <a:endParaRPr lang="zh-CN" altLang="zh-CN" sz="2400" kern="1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n-US" altLang="zh-CN" sz="2400" kern="1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TABLE(A)</a:t>
            </a:r>
            <a:endParaRPr lang="zh-CN" altLang="zh-CN" sz="2400" kern="1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n-US" altLang="zh-CN" sz="2400" kern="1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TABLE(B</a:t>
            </a:r>
            <a:r>
              <a:rPr lang="en-US" altLang="zh-CN" sz="2400" kern="1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endParaRPr lang="zh-CN" altLang="zh-CN" sz="2400" kern="1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827583" y="4499738"/>
            <a:ext cx="7647151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2400" kern="100" dirty="0" smtClean="0">
                <a:latin typeface="+mn-ea"/>
                <a:ea typeface="+mn-ea"/>
                <a:cs typeface="Times New Roman" panose="02020603050405020304" pitchFamily="18" charset="0"/>
              </a:rPr>
              <a:t>从</a:t>
            </a:r>
            <a:r>
              <a:rPr lang="zh-CN" altLang="zh-CN" sz="2400" kern="1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初始状态</a:t>
            </a:r>
            <a:r>
              <a:rPr lang="zh-CN" altLang="zh-CN" sz="2400" kern="100" dirty="0" smtClean="0">
                <a:latin typeface="+mn-ea"/>
                <a:ea typeface="+mn-ea"/>
                <a:cs typeface="Times New Roman" panose="02020603050405020304" pitchFamily="18" charset="0"/>
              </a:rPr>
              <a:t>到</a:t>
            </a:r>
            <a:r>
              <a:rPr lang="zh-CN" altLang="zh-CN" sz="2400" kern="1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目标状态</a:t>
            </a:r>
            <a:r>
              <a:rPr lang="zh-CN" altLang="zh-CN" sz="2400" kern="100" dirty="0">
                <a:latin typeface="+mn-ea"/>
                <a:ea typeface="+mn-ea"/>
                <a:cs typeface="Times New Roman" panose="02020603050405020304" pitchFamily="18" charset="0"/>
              </a:rPr>
              <a:t>，</a:t>
            </a:r>
            <a:r>
              <a:rPr lang="zh-CN" altLang="zh-CN" sz="2400" kern="100" dirty="0" smtClean="0">
                <a:latin typeface="+mn-ea"/>
                <a:ea typeface="+mn-ea"/>
                <a:cs typeface="Times New Roman" panose="02020603050405020304" pitchFamily="18" charset="0"/>
              </a:rPr>
              <a:t>机器人</a:t>
            </a:r>
            <a:r>
              <a:rPr lang="zh-CN" altLang="en-US" sz="2400" kern="100" dirty="0" smtClean="0">
                <a:latin typeface="+mn-ea"/>
                <a:ea typeface="+mn-ea"/>
                <a:cs typeface="Times New Roman" panose="02020603050405020304" pitchFamily="18" charset="0"/>
              </a:rPr>
              <a:t>需</a:t>
            </a:r>
            <a:r>
              <a:rPr lang="zh-CN" altLang="en-US" sz="2400" kern="100" dirty="0">
                <a:latin typeface="+mn-ea"/>
                <a:ea typeface="+mn-ea"/>
                <a:cs typeface="Times New Roman" panose="02020603050405020304" pitchFamily="18" charset="0"/>
              </a:rPr>
              <a:t>完成</a:t>
            </a:r>
            <a:r>
              <a:rPr lang="zh-CN" altLang="zh-CN" sz="2800" kern="1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一系列操作</a:t>
            </a:r>
            <a:r>
              <a:rPr lang="zh-CN" altLang="zh-CN" sz="2400" kern="100" dirty="0" smtClean="0">
                <a:latin typeface="+mn-ea"/>
                <a:ea typeface="+mn-ea"/>
                <a:cs typeface="Times New Roman" panose="02020603050405020304" pitchFamily="18" charset="0"/>
              </a:rPr>
              <a:t>。</a:t>
            </a:r>
            <a:endParaRPr lang="zh-CN" altLang="en-US" sz="2400" dirty="0">
              <a:latin typeface="+mn-ea"/>
              <a:ea typeface="+mn-ea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3707904" y="1916832"/>
            <a:ext cx="5040560" cy="2354491"/>
            <a:chOff x="3707904" y="1916832"/>
            <a:chExt cx="5040560" cy="2354491"/>
          </a:xfrm>
        </p:grpSpPr>
        <p:sp>
          <p:nvSpPr>
            <p:cNvPr id="7" name="矩形 6"/>
            <p:cNvSpPr/>
            <p:nvPr/>
          </p:nvSpPr>
          <p:spPr>
            <a:xfrm>
              <a:off x="5004048" y="1916832"/>
              <a:ext cx="3744416" cy="235449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zh-CN" altLang="en-US" sz="2800" kern="100" dirty="0" smtClean="0">
                  <a:solidFill>
                    <a:srgbClr val="FF0000"/>
                  </a:solidFill>
                  <a:latin typeface="+mn-ea"/>
                  <a:ea typeface="+mn-ea"/>
                  <a:cs typeface="Times New Roman" panose="02020603050405020304" pitchFamily="18" charset="0"/>
                </a:rPr>
                <a:t>目标</a:t>
              </a:r>
              <a:r>
                <a:rPr lang="zh-CN" altLang="zh-CN" sz="2800" kern="100" dirty="0" smtClean="0">
                  <a:solidFill>
                    <a:srgbClr val="FF0000"/>
                  </a:solidFill>
                  <a:latin typeface="+mn-ea"/>
                  <a:ea typeface="+mn-ea"/>
                  <a:cs typeface="Times New Roman" panose="02020603050405020304" pitchFamily="18" charset="0"/>
                </a:rPr>
                <a:t>状态</a:t>
              </a:r>
              <a:endParaRPr lang="en-US" altLang="zh-CN" sz="2800" kern="1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endParaRPr>
            </a:p>
            <a:p>
              <a:r>
                <a: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AT(ROBOT, ALCOVE)</a:t>
              </a:r>
              <a:endParaRPr lang="zh-CN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US" altLang="zh-CN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EMPTYHANDED(ROBOT</a:t>
              </a:r>
              <a:r>
                <a: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  <a:endParaRPr lang="zh-CN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ON(BOX,B)</a:t>
              </a:r>
              <a:endParaRPr lang="zh-CN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TABLE(A)</a:t>
              </a:r>
              <a:endParaRPr lang="zh-CN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TABLE(B)</a:t>
              </a:r>
              <a:endParaRPr lang="zh-CN" altLang="zh-CN" sz="2400" kern="1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3" name="直接箭头连接符 2"/>
            <p:cNvCxnSpPr/>
            <p:nvPr/>
          </p:nvCxnSpPr>
          <p:spPr bwMode="auto">
            <a:xfrm>
              <a:off x="3707904" y="2132857"/>
              <a:ext cx="2232248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prstDash val="dash"/>
              <a:headEnd type="none" w="med" len="med"/>
              <a:tailEnd type="triangle"/>
            </a:ln>
            <a:extLst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2" name="组合 11"/>
          <p:cNvGrpSpPr/>
          <p:nvPr/>
        </p:nvGrpSpPr>
        <p:grpSpPr>
          <a:xfrm>
            <a:off x="4211960" y="-22703"/>
            <a:ext cx="4262775" cy="1564831"/>
            <a:chOff x="4211960" y="-22703"/>
            <a:chExt cx="4262775" cy="1564831"/>
          </a:xfrm>
        </p:grpSpPr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11960" y="-22703"/>
              <a:ext cx="1872208" cy="1564831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60232" y="4497"/>
              <a:ext cx="1814503" cy="1516886"/>
            </a:xfrm>
            <a:prstGeom prst="rect">
              <a:avLst/>
            </a:prstGeom>
          </p:spPr>
        </p:pic>
        <p:cxnSp>
          <p:nvCxnSpPr>
            <p:cNvPr id="11" name="直接箭头连接符 10"/>
            <p:cNvCxnSpPr/>
            <p:nvPr/>
          </p:nvCxnSpPr>
          <p:spPr bwMode="auto">
            <a:xfrm>
              <a:off x="6156176" y="908720"/>
              <a:ext cx="432048" cy="0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14" name="组合 13"/>
          <p:cNvGrpSpPr/>
          <p:nvPr/>
        </p:nvGrpSpPr>
        <p:grpSpPr>
          <a:xfrm>
            <a:off x="742697" y="3140967"/>
            <a:ext cx="5958519" cy="413602"/>
            <a:chOff x="742697" y="3140967"/>
            <a:chExt cx="5958519" cy="413602"/>
          </a:xfrm>
        </p:grpSpPr>
        <p:sp>
          <p:nvSpPr>
            <p:cNvPr id="6" name="矩形 5"/>
            <p:cNvSpPr/>
            <p:nvPr/>
          </p:nvSpPr>
          <p:spPr bwMode="auto">
            <a:xfrm>
              <a:off x="742697" y="3140968"/>
              <a:ext cx="1800200" cy="413601"/>
            </a:xfrm>
            <a:prstGeom prst="rect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3" name="矩形 12"/>
            <p:cNvSpPr/>
            <p:nvPr/>
          </p:nvSpPr>
          <p:spPr bwMode="auto">
            <a:xfrm>
              <a:off x="4901016" y="3140967"/>
              <a:ext cx="1800200" cy="413601"/>
            </a:xfrm>
            <a:prstGeom prst="rect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宋体" panose="0201060003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82180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</p:bld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639268" y="1110032"/>
            <a:ext cx="129614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zh-CN" sz="2400" dirty="0" smtClean="0">
                <a:solidFill>
                  <a:srgbClr val="FF0000"/>
                </a:solidFill>
                <a:latin typeface="+mn-ea"/>
                <a:ea typeface="+mn-ea"/>
              </a:rPr>
              <a:t>操作</a:t>
            </a:r>
            <a:r>
              <a:rPr lang="zh-CN" altLang="en-US" sz="2400" dirty="0" smtClean="0">
                <a:solidFill>
                  <a:srgbClr val="FF0000"/>
                </a:solidFill>
                <a:latin typeface="+mn-ea"/>
                <a:ea typeface="+mn-ea"/>
              </a:rPr>
              <a:t>集：</a:t>
            </a:r>
            <a:endParaRPr lang="zh-CN" altLang="zh-CN" sz="2400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649252" y="1837854"/>
            <a:ext cx="7955196" cy="12311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ts val="3200"/>
              </a:lnSpc>
            </a:pPr>
            <a:r>
              <a:rPr lang="en-US" altLang="zh-CN" sz="2000" dirty="0" smtClean="0">
                <a:latin typeface="宋体" panose="02010600030101010101" pitchFamily="2" charset="-122"/>
                <a:cs typeface="Times New Roman" panose="02020603050405020304" pitchFamily="18" charset="0"/>
              </a:rPr>
              <a:t>① </a:t>
            </a:r>
            <a:r>
              <a:rPr lang="en-US" altLang="zh-CN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GO-TO-A(</a:t>
            </a:r>
            <a:r>
              <a:rPr lang="en-US" altLang="zh-CN" sz="2000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r>
              <a:rPr lang="zh-CN" altLang="zh-CN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：从</a:t>
            </a:r>
            <a:r>
              <a:rPr lang="en-US" altLang="zh-CN" sz="2000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zh-CN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处</a:t>
            </a:r>
            <a:r>
              <a:rPr lang="zh-CN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走到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</a:t>
            </a:r>
            <a:r>
              <a:rPr lang="zh-CN" altLang="zh-CN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处</a:t>
            </a:r>
            <a:endParaRPr lang="zh-CN" altLang="zh-CN" sz="20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ts val="3200"/>
              </a:lnSpc>
            </a:pPr>
            <a:r>
              <a:rPr lang="en-US" altLang="zh-CN" sz="2000" dirty="0" smtClean="0">
                <a:latin typeface="宋体" panose="02010600030101010101" pitchFamily="2" charset="-122"/>
                <a:cs typeface="Times New Roman" panose="02020603050405020304" pitchFamily="18" charset="0"/>
              </a:rPr>
              <a:t>② </a:t>
            </a:r>
            <a:r>
              <a:rPr lang="en-US" altLang="zh-CN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PICK-UP-BOX(</a:t>
            </a:r>
            <a:r>
              <a:rPr lang="en-US" altLang="zh-CN" sz="2000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r>
              <a:rPr lang="zh-CN" altLang="zh-CN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：从</a:t>
            </a:r>
            <a:r>
              <a:rPr lang="en-US" altLang="zh-CN" sz="2000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zh-CN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处</a:t>
            </a:r>
            <a:r>
              <a:rPr lang="zh-CN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拿起</a:t>
            </a:r>
            <a:r>
              <a:rPr lang="zh-CN" altLang="zh-CN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箱子</a:t>
            </a:r>
            <a:endParaRPr lang="zh-CN" altLang="zh-CN" sz="20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ts val="3200"/>
              </a:lnSpc>
            </a:pPr>
            <a:r>
              <a:rPr lang="en-US" altLang="zh-CN" sz="2000" dirty="0" smtClean="0">
                <a:latin typeface="宋体" panose="02010600030101010101" pitchFamily="2" charset="-122"/>
                <a:cs typeface="Times New Roman" panose="02020603050405020304" pitchFamily="18" charset="0"/>
              </a:rPr>
              <a:t>③ </a:t>
            </a:r>
            <a:r>
              <a:rPr lang="en-US" altLang="zh-CN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SET-DOWN-BOX(</a:t>
            </a:r>
            <a:r>
              <a:rPr lang="en-US" altLang="zh-CN" sz="2000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r>
              <a:rPr lang="zh-CN" altLang="zh-CN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：在</a:t>
            </a:r>
            <a:r>
              <a:rPr lang="en-US" altLang="zh-CN" sz="2000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zh-CN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处</a:t>
            </a:r>
            <a:r>
              <a:rPr lang="zh-CN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放下</a:t>
            </a:r>
            <a:r>
              <a:rPr lang="zh-CN" altLang="zh-CN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箱子</a:t>
            </a:r>
            <a:endParaRPr lang="zh-CN" altLang="zh-CN" sz="20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3344" y="3692351"/>
            <a:ext cx="7955196" cy="3847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ts val="3000"/>
              </a:lnSpc>
              <a:spcAft>
                <a:spcPts val="600"/>
              </a:spcAft>
            </a:pPr>
            <a:r>
              <a:rPr lang="zh-CN" altLang="zh-CN" sz="2400" kern="100" dirty="0" smtClean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规划</a:t>
            </a:r>
            <a:r>
              <a:rPr lang="zh-CN" altLang="zh-CN" sz="2400" kern="1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中</a:t>
            </a:r>
            <a:r>
              <a:rPr lang="zh-CN" altLang="zh-CN" sz="2400" kern="100" dirty="0" smtClean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，</a:t>
            </a:r>
            <a:r>
              <a:rPr lang="zh-CN" altLang="en-US" sz="2400" kern="100" dirty="0" smtClean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需</a:t>
            </a:r>
            <a:r>
              <a:rPr lang="zh-CN" altLang="en-US" sz="2400" kern="1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要</a:t>
            </a:r>
            <a:r>
              <a:rPr lang="zh-CN" altLang="zh-CN" sz="2400" kern="1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为</a:t>
            </a:r>
            <a:r>
              <a:rPr lang="zh-CN" altLang="zh-CN" sz="2400" kern="1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每一个操作</a:t>
            </a:r>
            <a:r>
              <a:rPr lang="zh-CN" altLang="zh-CN" sz="2400" kern="100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定义</a:t>
            </a:r>
            <a:r>
              <a:rPr lang="zh-CN" altLang="zh-CN" sz="3200" kern="1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条件</a:t>
            </a:r>
            <a:r>
              <a:rPr lang="zh-CN" altLang="zh-CN" sz="2400" kern="1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和</a:t>
            </a:r>
            <a:r>
              <a:rPr lang="zh-CN" altLang="zh-CN" sz="3200" kern="1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行动</a:t>
            </a:r>
            <a:r>
              <a:rPr lang="zh-CN" altLang="zh-CN" sz="2400" kern="100" dirty="0" smtClean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。</a:t>
            </a:r>
            <a:endParaRPr lang="en-US" altLang="zh-CN" sz="2400" kern="100" dirty="0" smtClean="0"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200" y="1670991"/>
            <a:ext cx="1872208" cy="1564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683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11560" y="1844824"/>
            <a:ext cx="6408712" cy="246221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ts val="3000"/>
              </a:lnSpc>
              <a:spcAft>
                <a:spcPts val="600"/>
              </a:spcAft>
            </a:pPr>
            <a:r>
              <a:rPr lang="zh-CN" altLang="zh-CN" sz="2400" kern="1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如</a:t>
            </a:r>
            <a:r>
              <a:rPr lang="zh-CN" altLang="en-US" sz="2400" kern="1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→</a:t>
            </a:r>
            <a:r>
              <a:rPr lang="zh-CN" altLang="en-US" sz="2400" kern="100" dirty="0" smtClean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操作</a:t>
            </a:r>
            <a:r>
              <a:rPr lang="zh-CN" altLang="en-US" sz="2400" kern="100" dirty="0" smtClean="0">
                <a:solidFill>
                  <a:srgbClr val="0000FF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②</a:t>
            </a:r>
            <a:r>
              <a:rPr lang="zh-CN" altLang="en-US" sz="2400" kern="100" dirty="0" smtClean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lang="en-US" altLang="zh-CN" sz="24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PICK-UP-BOX(A</a:t>
            </a: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endParaRPr lang="zh-CN" altLang="zh-CN" sz="24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ts val="3000"/>
              </a:lnSpc>
            </a:pPr>
            <a:r>
              <a:rPr lang="en-US" altLang="zh-CN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                     </a:t>
            </a:r>
            <a:r>
              <a:rPr lang="zh-CN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条件</a:t>
            </a:r>
            <a:r>
              <a:rPr lang="zh-CN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ON(BOX,A)</a:t>
            </a:r>
            <a:endParaRPr lang="zh-CN" altLang="zh-CN" sz="20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ts val="3000"/>
              </a:lnSpc>
            </a:pP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</a:t>
            </a:r>
            <a:r>
              <a:rPr lang="en-US" altLang="zh-CN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                            AT(ROBOT,A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endParaRPr lang="zh-CN" altLang="zh-CN" sz="20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ts val="3000"/>
              </a:lnSpc>
              <a:spcAft>
                <a:spcPts val="600"/>
              </a:spcAft>
            </a:pPr>
            <a:r>
              <a:rPr lang="en-US" altLang="zh-CN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                                  EMPTYHANDED(ROBOT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endParaRPr lang="zh-CN" altLang="zh-CN" sz="20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ts val="3000"/>
              </a:lnSpc>
            </a:pPr>
            <a:r>
              <a:rPr lang="en-US" altLang="zh-CN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                     </a:t>
            </a:r>
            <a:r>
              <a:rPr lang="zh-CN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行动</a:t>
            </a:r>
            <a:r>
              <a:rPr lang="zh-CN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lang="zh-CN" altLang="zh-CN" sz="2000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删除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EMPTYHANDED(ROBOT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endParaRPr lang="zh-CN" altLang="zh-CN" sz="20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ts val="3000"/>
              </a:lnSpc>
            </a:pP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</a:t>
            </a:r>
            <a:r>
              <a:rPr lang="en-US" altLang="zh-CN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                           </a:t>
            </a:r>
            <a:r>
              <a:rPr lang="zh-CN" altLang="zh-CN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增加</a:t>
            </a:r>
            <a:r>
              <a:rPr lang="en-US" altLang="zh-CN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HOLDS(ROBOT,BOX</a:t>
            </a:r>
            <a:r>
              <a:rPr lang="en-US" altLang="zh-CN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endParaRPr lang="zh-CN" altLang="zh-CN" sz="20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0232" y="1628800"/>
            <a:ext cx="1872208" cy="1564831"/>
          </a:xfrm>
          <a:prstGeom prst="rect">
            <a:avLst/>
          </a:prstGeom>
        </p:spPr>
      </p:pic>
      <p:cxnSp>
        <p:nvCxnSpPr>
          <p:cNvPr id="3" name="直接连接符 2"/>
          <p:cNvCxnSpPr/>
          <p:nvPr/>
        </p:nvCxnSpPr>
        <p:spPr bwMode="auto">
          <a:xfrm>
            <a:off x="3078304" y="3266512"/>
            <a:ext cx="3420380" cy="0"/>
          </a:xfrm>
          <a:prstGeom prst="line">
            <a:avLst/>
          </a:prstGeom>
          <a:solidFill>
            <a:schemeClr val="accent1"/>
          </a:solidFill>
          <a:ln w="44450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9" name="组合 8"/>
          <p:cNvGrpSpPr/>
          <p:nvPr/>
        </p:nvGrpSpPr>
        <p:grpSpPr>
          <a:xfrm>
            <a:off x="1403648" y="3933056"/>
            <a:ext cx="5472608" cy="1719827"/>
            <a:chOff x="1403648" y="3933056"/>
            <a:chExt cx="5472608" cy="1719827"/>
          </a:xfrm>
        </p:grpSpPr>
        <p:sp>
          <p:nvSpPr>
            <p:cNvPr id="6" name="Text Box 4"/>
            <p:cNvSpPr txBox="1">
              <a:spLocks noChangeArrowheads="1"/>
            </p:cNvSpPr>
            <p:nvPr/>
          </p:nvSpPr>
          <p:spPr bwMode="auto">
            <a:xfrm>
              <a:off x="2627784" y="4575665"/>
              <a:ext cx="4248472" cy="1077218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prstDash val="sysDash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ts val="3000"/>
                </a:lnSpc>
              </a:pPr>
              <a:r>
                <a:rPr lang="zh-CN" altLang="en-US" sz="2000" dirty="0" smtClean="0">
                  <a:latin typeface="+mn-ea"/>
                  <a:ea typeface="+mn-ea"/>
                </a:rPr>
                <a:t>操作的</a:t>
              </a:r>
              <a:r>
                <a:rPr lang="zh-CN" altLang="en-US" sz="2000" dirty="0" smtClean="0">
                  <a:solidFill>
                    <a:srgbClr val="FF0000"/>
                  </a:solidFill>
                  <a:latin typeface="+mn-ea"/>
                  <a:ea typeface="+mn-ea"/>
                </a:rPr>
                <a:t>结果</a:t>
              </a:r>
              <a:r>
                <a:rPr lang="zh-CN" altLang="en-US" sz="2000" dirty="0" smtClean="0">
                  <a:latin typeface="+mn-ea"/>
                  <a:ea typeface="+mn-ea"/>
                </a:rPr>
                <a:t>：</a:t>
              </a:r>
              <a:r>
                <a:rPr lang="en-US" altLang="zh-CN" sz="2000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ON(BOX,A)</a:t>
              </a:r>
              <a:endParaRPr lang="zh-CN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  <a:p>
              <a:pPr>
                <a:lnSpc>
                  <a:spcPts val="3000"/>
                </a:lnSpc>
              </a:pPr>
              <a:r>
                <a:rPr lang="en-US" altLang="zh-CN" sz="2000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      </a:t>
              </a:r>
              <a:r>
                <a:rPr lang="en-US" altLang="zh-CN" sz="2000" dirty="0" smtClean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                   AT(ROBOT,A</a:t>
              </a:r>
              <a:r>
                <a:rPr lang="en-US" altLang="zh-CN" sz="2000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)</a:t>
              </a:r>
              <a:endParaRPr lang="zh-CN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  <a:p>
              <a:r>
                <a:rPr lang="en-US" altLang="zh-CN" sz="2000" dirty="0" smtClean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                         HOLDS(ROBOT,BOX</a:t>
              </a:r>
              <a:r>
                <a:rPr lang="en-US" altLang="zh-CN" sz="2000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)</a:t>
              </a:r>
              <a:endParaRPr lang="zh-CN" altLang="zh-CN" sz="2000" dirty="0">
                <a:latin typeface="+mn-ea"/>
                <a:ea typeface="+mn-ea"/>
              </a:endParaRPr>
            </a:p>
          </p:txBody>
        </p:sp>
        <p:cxnSp>
          <p:nvCxnSpPr>
            <p:cNvPr id="7" name="直接箭头连接符 6"/>
            <p:cNvCxnSpPr/>
            <p:nvPr/>
          </p:nvCxnSpPr>
          <p:spPr bwMode="auto">
            <a:xfrm>
              <a:off x="2699792" y="3933056"/>
              <a:ext cx="0" cy="642609"/>
            </a:xfrm>
            <a:prstGeom prst="straightConnector1">
              <a:avLst/>
            </a:prstGeom>
            <a:ln>
              <a:headEnd type="none" w="med" len="med"/>
              <a:tailEnd type="triangle"/>
            </a:ln>
            <a:extLst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8" name="Text Box 4"/>
            <p:cNvSpPr txBox="1">
              <a:spLocks noChangeArrowheads="1"/>
            </p:cNvSpPr>
            <p:nvPr/>
          </p:nvSpPr>
          <p:spPr bwMode="auto">
            <a:xfrm>
              <a:off x="1403648" y="4929608"/>
              <a:ext cx="1296144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2400" dirty="0" smtClean="0">
                  <a:solidFill>
                    <a:srgbClr val="FF0000"/>
                  </a:solidFill>
                  <a:latin typeface="+mn-ea"/>
                  <a:ea typeface="+mn-ea"/>
                </a:rPr>
                <a:t>新状态：</a:t>
              </a:r>
              <a:endParaRPr lang="zh-CN" altLang="zh-CN" sz="2400" dirty="0">
                <a:solidFill>
                  <a:srgbClr val="FF0000"/>
                </a:solidFill>
                <a:latin typeface="+mn-ea"/>
                <a:ea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94602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637564" y="1916832"/>
            <a:ext cx="7886439" cy="187230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just">
              <a:lnSpc>
                <a:spcPts val="3500"/>
              </a:lnSpc>
              <a:spcAft>
                <a:spcPts val="0"/>
              </a:spcAft>
            </a:pPr>
            <a:r>
              <a:rPr lang="zh-CN" altLang="zh-CN" sz="2400" kern="100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操作</a:t>
            </a:r>
            <a:r>
              <a:rPr lang="zh-CN" altLang="en-US" sz="2400" kern="100" dirty="0" smtClean="0">
                <a:solidFill>
                  <a:srgbClr val="0000FF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①</a:t>
            </a:r>
            <a:r>
              <a:rPr lang="zh-CN" altLang="zh-CN" sz="2400" kern="100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lang="en-US" altLang="zh-CN" sz="2400" kern="1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GO-TO-A(</a:t>
            </a:r>
            <a:r>
              <a:rPr lang="en-US" altLang="zh-CN" sz="2400" i="1" kern="1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en-US" altLang="zh-CN" sz="2400" kern="1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endParaRPr lang="zh-CN" altLang="zh-CN" sz="2400" kern="1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just">
              <a:lnSpc>
                <a:spcPts val="3500"/>
              </a:lnSpc>
              <a:spcAft>
                <a:spcPts val="600"/>
              </a:spcAft>
            </a:pPr>
            <a:r>
              <a:rPr lang="en-US" altLang="zh-CN" sz="2400" kern="1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</a:t>
            </a:r>
            <a:r>
              <a:rPr lang="en-US" altLang="zh-CN" sz="2400" kern="1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       </a:t>
            </a:r>
            <a:r>
              <a:rPr lang="zh-CN" altLang="zh-CN" sz="2400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条件</a:t>
            </a:r>
            <a:r>
              <a:rPr lang="zh-CN" altLang="zh-CN" sz="2400" kern="1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lang="en-US" altLang="zh-CN" sz="2400" kern="1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AT(ROBOT, </a:t>
            </a:r>
            <a:r>
              <a:rPr lang="en-US" altLang="zh-CN" sz="2400" i="1" kern="1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en-US" altLang="zh-CN" sz="2400" kern="1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endParaRPr lang="zh-CN" altLang="zh-CN" sz="2400" kern="1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just">
              <a:lnSpc>
                <a:spcPts val="3500"/>
              </a:lnSpc>
              <a:spcAft>
                <a:spcPts val="0"/>
              </a:spcAft>
            </a:pPr>
            <a:r>
              <a:rPr lang="en-US" altLang="zh-CN" sz="2400" kern="1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</a:t>
            </a:r>
            <a:r>
              <a:rPr lang="en-US" altLang="zh-CN" sz="2400" kern="1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       </a:t>
            </a:r>
            <a:r>
              <a:rPr lang="zh-CN" altLang="en-US" sz="2400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行动：</a:t>
            </a:r>
            <a:r>
              <a:rPr lang="zh-CN" altLang="zh-CN" sz="2400" kern="100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删除</a:t>
            </a:r>
            <a:r>
              <a:rPr lang="en-US" altLang="zh-CN" sz="2400" kern="1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AT(ROBOT</a:t>
            </a:r>
            <a:r>
              <a:rPr lang="en-US" altLang="zh-CN" sz="2400" kern="1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, </a:t>
            </a:r>
            <a:r>
              <a:rPr lang="en-US" altLang="zh-CN" sz="2400" i="1" kern="1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en-US" altLang="zh-CN" sz="2400" kern="1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endParaRPr lang="zh-CN" altLang="zh-CN" sz="2400" kern="1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just">
              <a:lnSpc>
                <a:spcPts val="3500"/>
              </a:lnSpc>
              <a:spcAft>
                <a:spcPts val="1200"/>
              </a:spcAft>
            </a:pPr>
            <a:r>
              <a:rPr lang="en-US" altLang="zh-CN" sz="2400" kern="1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</a:t>
            </a:r>
            <a:r>
              <a:rPr lang="en-US" altLang="zh-CN" sz="2400" kern="1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                   </a:t>
            </a:r>
            <a:r>
              <a:rPr lang="zh-CN" altLang="zh-CN" sz="2400" kern="100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增加</a:t>
            </a:r>
            <a:r>
              <a:rPr lang="en-US" altLang="zh-CN" sz="2400" kern="1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AT(ROBOT</a:t>
            </a:r>
            <a:r>
              <a:rPr lang="en-US" altLang="zh-CN" sz="2400" kern="1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, </a:t>
            </a:r>
            <a:r>
              <a:rPr lang="en-US" altLang="zh-CN" sz="2400" i="1" kern="1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</a:t>
            </a:r>
            <a:r>
              <a:rPr lang="en-US" altLang="zh-CN" sz="2400" kern="1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endParaRPr lang="zh-CN" altLang="zh-CN" sz="2400" kern="1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611560" y="260648"/>
            <a:ext cx="7992888" cy="1246495"/>
            <a:chOff x="611560" y="260648"/>
            <a:chExt cx="7992888" cy="1246495"/>
          </a:xfrm>
        </p:grpSpPr>
        <p:sp>
          <p:nvSpPr>
            <p:cNvPr id="4" name="Text Box 4"/>
            <p:cNvSpPr txBox="1">
              <a:spLocks noChangeArrowheads="1"/>
            </p:cNvSpPr>
            <p:nvPr/>
          </p:nvSpPr>
          <p:spPr bwMode="auto">
            <a:xfrm>
              <a:off x="5868144" y="744959"/>
              <a:ext cx="2736304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zh-CN" sz="2000" dirty="0" smtClean="0">
                  <a:latin typeface="楷体" panose="02010609060101010101" pitchFamily="49" charset="-122"/>
                  <a:ea typeface="楷体" panose="02010609060101010101" pitchFamily="49" charset="-122"/>
                </a:rPr>
                <a:t>可</a:t>
              </a:r>
              <a:r>
                <a:rPr lang="zh-CN" altLang="en-US" sz="2000" dirty="0">
                  <a:latin typeface="楷体" panose="02010609060101010101" pitchFamily="49" charset="-122"/>
                  <a:ea typeface="楷体" panose="02010609060101010101" pitchFamily="49" charset="-122"/>
                </a:rPr>
                <a:t>表示</a:t>
              </a:r>
              <a:r>
                <a:rPr lang="zh-CN" altLang="zh-CN" sz="2000" dirty="0" smtClean="0">
                  <a:latin typeface="楷体" panose="02010609060101010101" pitchFamily="49" charset="-122"/>
                  <a:ea typeface="楷体" panose="02010609060101010101" pitchFamily="49" charset="-122"/>
                </a:rPr>
                <a:t>如下</a:t>
              </a:r>
              <a:r>
                <a:rPr lang="zh-CN" altLang="zh-CN" sz="2000" dirty="0">
                  <a:latin typeface="楷体" panose="02010609060101010101" pitchFamily="49" charset="-122"/>
                  <a:ea typeface="楷体" panose="02010609060101010101" pitchFamily="49" charset="-122"/>
                </a:rPr>
                <a:t>：</a:t>
              </a:r>
            </a:p>
          </p:txBody>
        </p:sp>
        <p:sp>
          <p:nvSpPr>
            <p:cNvPr id="6" name="Text Box 4"/>
            <p:cNvSpPr txBox="1">
              <a:spLocks noChangeArrowheads="1"/>
            </p:cNvSpPr>
            <p:nvPr/>
          </p:nvSpPr>
          <p:spPr bwMode="auto">
            <a:xfrm>
              <a:off x="611560" y="260648"/>
              <a:ext cx="4896544" cy="124649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en-US" altLang="zh-CN" dirty="0" smtClean="0">
                  <a:latin typeface="宋体" panose="02010600030101010101" pitchFamily="2" charset="-122"/>
                  <a:cs typeface="Times New Roman" panose="02020603050405020304" pitchFamily="18" charset="0"/>
                </a:rPr>
                <a:t>① </a:t>
              </a:r>
              <a:r>
                <a:rPr lang="en-US" altLang="zh-CN" dirty="0" smtClean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GO-TO-A(</a:t>
              </a:r>
              <a:r>
                <a:rPr lang="en-US" altLang="zh-CN" i="1" dirty="0" smtClean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x</a:t>
              </a:r>
              <a:r>
                <a:rPr lang="en-US" altLang="zh-CN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)</a:t>
              </a:r>
              <a:r>
                <a:rPr lang="zh-CN" altLang="zh-CN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：机器人从</a:t>
              </a:r>
              <a:r>
                <a:rPr lang="en-US" altLang="zh-CN" i="1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x</a:t>
              </a:r>
              <a:r>
                <a:rPr lang="zh-CN" altLang="zh-CN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处</a:t>
              </a:r>
              <a:r>
                <a:rPr lang="zh-CN" altLang="zh-CN" dirty="0">
                  <a:solidFill>
                    <a:srgbClr val="FF0000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走到</a:t>
              </a:r>
              <a:r>
                <a:rPr lang="en-US" altLang="zh-CN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A</a:t>
              </a:r>
              <a:r>
                <a:rPr lang="zh-CN" altLang="zh-CN" dirty="0" smtClean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处</a:t>
              </a:r>
              <a:endParaRPr lang="zh-CN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dirty="0" smtClean="0">
                  <a:latin typeface="宋体" panose="02010600030101010101" pitchFamily="2" charset="-122"/>
                  <a:cs typeface="Times New Roman" panose="02020603050405020304" pitchFamily="18" charset="0"/>
                </a:rPr>
                <a:t>② </a:t>
              </a:r>
              <a:r>
                <a:rPr lang="en-US" altLang="zh-CN" dirty="0" smtClean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PICK-UP-BOX(</a:t>
              </a:r>
              <a:r>
                <a:rPr lang="en-US" altLang="zh-CN" i="1" dirty="0" smtClean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x</a:t>
              </a:r>
              <a:r>
                <a:rPr lang="en-US" altLang="zh-CN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)</a:t>
              </a:r>
              <a:r>
                <a:rPr lang="zh-CN" altLang="zh-CN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：机器人从</a:t>
              </a:r>
              <a:r>
                <a:rPr lang="en-US" altLang="zh-CN" i="1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x</a:t>
              </a:r>
              <a:r>
                <a:rPr lang="zh-CN" altLang="zh-CN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处</a:t>
              </a:r>
              <a:r>
                <a:rPr lang="zh-CN" altLang="zh-CN" dirty="0">
                  <a:solidFill>
                    <a:srgbClr val="FF0000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拿起</a:t>
              </a:r>
              <a:r>
                <a:rPr lang="zh-CN" altLang="zh-CN" dirty="0" smtClean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箱子</a:t>
              </a:r>
              <a:endParaRPr lang="zh-CN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dirty="0" smtClean="0">
                  <a:latin typeface="宋体" panose="02010600030101010101" pitchFamily="2" charset="-122"/>
                  <a:cs typeface="Times New Roman" panose="02020603050405020304" pitchFamily="18" charset="0"/>
                </a:rPr>
                <a:t>③ </a:t>
              </a:r>
              <a:r>
                <a:rPr lang="en-US" altLang="zh-CN" dirty="0" smtClean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SET-DOWN-BOX(</a:t>
              </a:r>
              <a:r>
                <a:rPr lang="en-US" altLang="zh-CN" i="1" dirty="0" smtClean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x</a:t>
              </a:r>
              <a:r>
                <a:rPr lang="en-US" altLang="zh-CN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)</a:t>
              </a:r>
              <a:r>
                <a:rPr lang="zh-CN" altLang="zh-CN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：机器人在</a:t>
              </a:r>
              <a:r>
                <a:rPr lang="en-US" altLang="zh-CN" i="1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x</a:t>
              </a:r>
              <a:r>
                <a:rPr lang="zh-CN" altLang="zh-CN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处</a:t>
              </a:r>
              <a:r>
                <a:rPr lang="zh-CN" altLang="zh-CN" dirty="0">
                  <a:solidFill>
                    <a:srgbClr val="FF0000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放下</a:t>
              </a:r>
              <a:r>
                <a:rPr lang="zh-CN" altLang="zh-CN" dirty="0" smtClean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箱子</a:t>
              </a:r>
              <a:endParaRPr lang="zh-CN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2" name="右大括号 1"/>
            <p:cNvSpPr/>
            <p:nvPr/>
          </p:nvSpPr>
          <p:spPr bwMode="auto">
            <a:xfrm>
              <a:off x="5436096" y="476672"/>
              <a:ext cx="360040" cy="873969"/>
            </a:xfrm>
            <a:prstGeom prst="rightBrace">
              <a:avLst>
                <a:gd name="adj1" fmla="val 30432"/>
                <a:gd name="adj2" fmla="val 50000"/>
              </a:avLst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宋体" panose="02010600030101010101" pitchFamily="2" charset="-122"/>
              </a:endParaRPr>
            </a:p>
          </p:txBody>
        </p:sp>
      </p:grpSp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1736" y="1700808"/>
            <a:ext cx="2412267" cy="2016224"/>
          </a:xfrm>
          <a:prstGeom prst="rect">
            <a:avLst/>
          </a:prstGeom>
        </p:spPr>
      </p:pic>
      <p:grpSp>
        <p:nvGrpSpPr>
          <p:cNvPr id="8" name="组合 7"/>
          <p:cNvGrpSpPr/>
          <p:nvPr/>
        </p:nvGrpSpPr>
        <p:grpSpPr>
          <a:xfrm>
            <a:off x="1027016" y="3338914"/>
            <a:ext cx="4409080" cy="1027330"/>
            <a:chOff x="1459064" y="3933056"/>
            <a:chExt cx="4409080" cy="1027330"/>
          </a:xfrm>
        </p:grpSpPr>
        <p:sp>
          <p:nvSpPr>
            <p:cNvPr id="9" name="Text Box 4"/>
            <p:cNvSpPr txBox="1">
              <a:spLocks noChangeArrowheads="1"/>
            </p:cNvSpPr>
            <p:nvPr/>
          </p:nvSpPr>
          <p:spPr bwMode="auto">
            <a:xfrm>
              <a:off x="2627784" y="4575665"/>
              <a:ext cx="3240360" cy="384721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prstDash val="sysDash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ts val="3000"/>
                </a:lnSpc>
              </a:pPr>
              <a:r>
                <a:rPr lang="zh-CN" altLang="en-US" sz="2000" dirty="0" smtClean="0">
                  <a:latin typeface="+mn-ea"/>
                  <a:ea typeface="+mn-ea"/>
                </a:rPr>
                <a:t>操作的</a:t>
              </a:r>
              <a:r>
                <a:rPr lang="zh-CN" altLang="en-US" sz="2000" dirty="0" smtClean="0">
                  <a:solidFill>
                    <a:srgbClr val="FF0000"/>
                  </a:solidFill>
                  <a:latin typeface="+mn-ea"/>
                  <a:ea typeface="+mn-ea"/>
                </a:rPr>
                <a:t>结果</a:t>
              </a:r>
              <a:r>
                <a:rPr lang="zh-CN" altLang="en-US" sz="2000" dirty="0" smtClean="0">
                  <a:latin typeface="+mn-ea"/>
                  <a:ea typeface="+mn-ea"/>
                </a:rPr>
                <a:t>：</a:t>
              </a:r>
              <a:r>
                <a:rPr lang="en-US" altLang="zh-CN" sz="2000" dirty="0" smtClean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AT(ROBOT, </a:t>
              </a:r>
              <a:r>
                <a:rPr lang="en-US" altLang="zh-CN" sz="2000" i="1" dirty="0" smtClean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a</a:t>
              </a:r>
              <a:r>
                <a:rPr lang="en-US" altLang="zh-CN" sz="2000" dirty="0" smtClean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)</a:t>
              </a:r>
              <a:endParaRPr lang="zh-CN" altLang="zh-CN" sz="2000" dirty="0">
                <a:latin typeface="+mn-ea"/>
                <a:ea typeface="+mn-ea"/>
              </a:endParaRPr>
            </a:p>
          </p:txBody>
        </p:sp>
        <p:cxnSp>
          <p:nvCxnSpPr>
            <p:cNvPr id="10" name="直接箭头连接符 9"/>
            <p:cNvCxnSpPr/>
            <p:nvPr/>
          </p:nvCxnSpPr>
          <p:spPr bwMode="auto">
            <a:xfrm>
              <a:off x="2699792" y="3933056"/>
              <a:ext cx="0" cy="642609"/>
            </a:xfrm>
            <a:prstGeom prst="straightConnector1">
              <a:avLst/>
            </a:prstGeom>
            <a:ln>
              <a:headEnd type="none" w="med" len="med"/>
              <a:tailEnd type="triangle"/>
            </a:ln>
            <a:extLst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1" name="Text Box 4"/>
            <p:cNvSpPr txBox="1">
              <a:spLocks noChangeArrowheads="1"/>
            </p:cNvSpPr>
            <p:nvPr/>
          </p:nvSpPr>
          <p:spPr bwMode="auto">
            <a:xfrm>
              <a:off x="1459064" y="4564142"/>
              <a:ext cx="1296144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2400" dirty="0" smtClean="0">
                  <a:solidFill>
                    <a:srgbClr val="FF0000"/>
                  </a:solidFill>
                  <a:latin typeface="+mn-ea"/>
                  <a:ea typeface="+mn-ea"/>
                </a:rPr>
                <a:t>新状态：</a:t>
              </a:r>
              <a:endParaRPr lang="zh-CN" altLang="zh-CN" sz="2400" dirty="0">
                <a:solidFill>
                  <a:srgbClr val="FF0000"/>
                </a:solidFill>
                <a:latin typeface="+mn-ea"/>
                <a:ea typeface="+mn-ea"/>
              </a:endParaRPr>
            </a:p>
          </p:txBody>
        </p:sp>
      </p:grpSp>
      <p:cxnSp>
        <p:nvCxnSpPr>
          <p:cNvPr id="13" name="直接连接符 12"/>
          <p:cNvCxnSpPr/>
          <p:nvPr/>
        </p:nvCxnSpPr>
        <p:spPr bwMode="auto">
          <a:xfrm>
            <a:off x="2788392" y="2618440"/>
            <a:ext cx="2160240" cy="0"/>
          </a:xfrm>
          <a:prstGeom prst="line">
            <a:avLst/>
          </a:prstGeom>
          <a:solidFill>
            <a:schemeClr val="accent1"/>
          </a:solidFill>
          <a:ln w="412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880064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83568" y="1771527"/>
            <a:ext cx="7848872" cy="37446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just">
              <a:lnSpc>
                <a:spcPts val="3500"/>
              </a:lnSpc>
              <a:spcAft>
                <a:spcPts val="600"/>
              </a:spcAft>
            </a:pPr>
            <a:r>
              <a:rPr lang="zh-CN" altLang="zh-CN" sz="2400" kern="100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操作</a:t>
            </a:r>
            <a:r>
              <a:rPr lang="zh-CN" altLang="en-US" sz="2400" kern="100" dirty="0" smtClean="0">
                <a:solidFill>
                  <a:srgbClr val="0000FF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②</a:t>
            </a:r>
            <a:r>
              <a:rPr lang="zh-CN" altLang="zh-CN" sz="2400" kern="100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lang="en-US" altLang="zh-CN" sz="2400" kern="1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PICK-UP-BOX(</a:t>
            </a:r>
            <a:r>
              <a:rPr lang="en-US" altLang="zh-CN" sz="2400" i="1" kern="1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&gt;x</a:t>
            </a:r>
            <a:r>
              <a:rPr lang="en-US" altLang="zh-CN" sz="2400" kern="1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endParaRPr lang="zh-CN" altLang="zh-CN" sz="2400" kern="1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just">
              <a:lnSpc>
                <a:spcPts val="3500"/>
              </a:lnSpc>
              <a:spcAft>
                <a:spcPts val="0"/>
              </a:spcAft>
            </a:pPr>
            <a:r>
              <a:rPr lang="en-US" altLang="zh-CN" sz="2400" kern="1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</a:t>
            </a:r>
            <a:r>
              <a:rPr lang="en-US" altLang="zh-CN" sz="2400" kern="1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       </a:t>
            </a:r>
            <a:r>
              <a:rPr lang="zh-CN" altLang="zh-CN" sz="2400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条件</a:t>
            </a:r>
            <a:r>
              <a:rPr lang="zh-CN" altLang="zh-CN" sz="2400" kern="1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lang="en-US" altLang="zh-CN" sz="2400" kern="1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ON(BOX, </a:t>
            </a:r>
            <a:r>
              <a:rPr lang="en-US" altLang="zh-CN" sz="2400" i="1" kern="1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&gt;x</a:t>
            </a:r>
            <a:r>
              <a:rPr lang="en-US" altLang="zh-CN" sz="2400" kern="1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endParaRPr lang="zh-CN" altLang="zh-CN" sz="2400" kern="1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just">
              <a:lnSpc>
                <a:spcPts val="3500"/>
              </a:lnSpc>
              <a:spcAft>
                <a:spcPts val="0"/>
              </a:spcAft>
            </a:pPr>
            <a:r>
              <a:rPr lang="en-US" altLang="zh-CN" sz="2400" kern="1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</a:t>
            </a:r>
            <a:r>
              <a:rPr lang="en-US" altLang="zh-CN" sz="2400" kern="1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             TABLE</a:t>
            </a:r>
            <a:r>
              <a:rPr lang="en-US" altLang="zh-CN" sz="2400" kern="1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en-US" altLang="zh-CN" sz="2400" i="1" kern="1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&gt;x</a:t>
            </a:r>
            <a:r>
              <a:rPr lang="en-US" altLang="zh-CN" sz="2400" kern="1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endParaRPr lang="zh-CN" altLang="zh-CN" sz="2400" kern="1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indent="609600" algn="just">
              <a:lnSpc>
                <a:spcPts val="3500"/>
              </a:lnSpc>
              <a:spcAft>
                <a:spcPts val="0"/>
              </a:spcAft>
            </a:pPr>
            <a:r>
              <a:rPr lang="en-US" altLang="zh-CN" sz="2400" kern="1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             AT(ROBOT</a:t>
            </a:r>
            <a:r>
              <a:rPr lang="en-US" altLang="zh-CN" sz="2400" kern="1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, &lt;</a:t>
            </a:r>
            <a:r>
              <a:rPr lang="en-US" altLang="zh-CN" sz="2400" i="1" kern="1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en-US" altLang="zh-CN" sz="2400" kern="1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endParaRPr lang="zh-CN" altLang="zh-CN" sz="2400" kern="1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indent="609600" algn="just">
              <a:lnSpc>
                <a:spcPts val="3500"/>
              </a:lnSpc>
              <a:spcAft>
                <a:spcPts val="600"/>
              </a:spcAft>
            </a:pPr>
            <a:r>
              <a:rPr lang="en-US" altLang="zh-CN" sz="2400" kern="1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             EMPTYHAND(ROBOT</a:t>
            </a:r>
            <a:r>
              <a:rPr lang="en-US" altLang="zh-CN" sz="2400" kern="1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endParaRPr lang="zh-CN" altLang="zh-CN" sz="2400" kern="1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indent="152400" algn="just">
              <a:lnSpc>
                <a:spcPts val="3500"/>
              </a:lnSpc>
              <a:spcAft>
                <a:spcPts val="0"/>
              </a:spcAft>
            </a:pPr>
            <a:r>
              <a:rPr lang="en-US" altLang="zh-CN" sz="2400" kern="1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       </a:t>
            </a:r>
            <a:r>
              <a:rPr lang="zh-CN" altLang="en-US" sz="2400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行动：</a:t>
            </a:r>
            <a:r>
              <a:rPr lang="zh-CN" altLang="zh-CN" sz="2400" kern="100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删除</a:t>
            </a:r>
            <a:r>
              <a:rPr lang="en-US" altLang="zh-CN" sz="2400" kern="1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EMPTYHANDED(ROBOT</a:t>
            </a:r>
            <a:r>
              <a:rPr lang="en-US" altLang="zh-CN" sz="2400" kern="1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endParaRPr lang="zh-CN" altLang="zh-CN" sz="2400" kern="1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indent="152400" algn="just">
              <a:lnSpc>
                <a:spcPts val="3500"/>
              </a:lnSpc>
              <a:spcAft>
                <a:spcPts val="0"/>
              </a:spcAft>
            </a:pPr>
            <a:r>
              <a:rPr lang="en-US" altLang="zh-CN" sz="2400" kern="1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</a:t>
            </a:r>
            <a:r>
              <a:rPr lang="en-US" altLang="zh-CN" sz="2400" kern="1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                      ON(BOX</a:t>
            </a:r>
            <a:r>
              <a:rPr lang="en-US" altLang="zh-CN" sz="2400" kern="1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, </a:t>
            </a:r>
            <a:r>
              <a:rPr lang="en-US" altLang="zh-CN" sz="2400" i="1" kern="1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&lt;x</a:t>
            </a:r>
            <a:r>
              <a:rPr lang="en-US" altLang="zh-CN" sz="2400" kern="1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endParaRPr lang="zh-CN" altLang="zh-CN" sz="2400" kern="1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ts val="3500"/>
              </a:lnSpc>
              <a:spcAft>
                <a:spcPts val="0"/>
              </a:spcAft>
            </a:pPr>
            <a:r>
              <a:rPr lang="en-US" altLang="zh-CN" sz="2400" kern="1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                     </a:t>
            </a:r>
            <a:r>
              <a:rPr lang="zh-CN" altLang="zh-CN" sz="2400" kern="100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增加</a:t>
            </a:r>
            <a:r>
              <a:rPr lang="en-US" altLang="zh-CN" sz="2400" kern="1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HOLDS(ROBOT,BOX</a:t>
            </a:r>
            <a:r>
              <a:rPr lang="en-US" altLang="zh-CN" sz="2400" kern="1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endParaRPr lang="zh-CN" altLang="en-US" sz="24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2627784" y="2537196"/>
            <a:ext cx="3960440" cy="1323852"/>
            <a:chOff x="2627784" y="2537196"/>
            <a:chExt cx="3960440" cy="1323852"/>
          </a:xfrm>
        </p:grpSpPr>
        <p:cxnSp>
          <p:nvCxnSpPr>
            <p:cNvPr id="3" name="直接连接符 2"/>
            <p:cNvCxnSpPr/>
            <p:nvPr/>
          </p:nvCxnSpPr>
          <p:spPr bwMode="auto">
            <a:xfrm>
              <a:off x="2627784" y="3861048"/>
              <a:ext cx="3960440" cy="0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rgbClr val="FF0000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" name="直接连接符 4"/>
            <p:cNvCxnSpPr/>
            <p:nvPr/>
          </p:nvCxnSpPr>
          <p:spPr bwMode="auto">
            <a:xfrm>
              <a:off x="2815845" y="2537196"/>
              <a:ext cx="1847575" cy="0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rgbClr val="FF0000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5905088" y="1679167"/>
            <a:ext cx="2627352" cy="1538883"/>
          </a:xfrm>
          <a:prstGeom prst="rect">
            <a:avLst/>
          </a:prstGeom>
          <a:noFill/>
          <a:ln w="9525">
            <a:solidFill>
              <a:srgbClr val="FF0000"/>
            </a:solidFill>
            <a:prstDash val="sys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ts val="3000"/>
              </a:lnSpc>
            </a:pPr>
            <a:r>
              <a:rPr lang="zh-CN" altLang="en-US" sz="2000" dirty="0" smtClean="0">
                <a:latin typeface="+mn-ea"/>
                <a:ea typeface="+mn-ea"/>
              </a:rPr>
              <a:t>操作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结果</a:t>
            </a:r>
            <a:r>
              <a:rPr lang="zh-CN" altLang="en-US" sz="2000" dirty="0" smtClean="0">
                <a:latin typeface="+mn-ea"/>
                <a:ea typeface="+mn-ea"/>
              </a:rPr>
              <a:t>：</a:t>
            </a:r>
            <a:endParaRPr lang="en-US" altLang="zh-CN" sz="2000" dirty="0" smtClean="0">
              <a:latin typeface="+mn-ea"/>
              <a:ea typeface="+mn-ea"/>
            </a:endParaRPr>
          </a:p>
          <a:p>
            <a:pPr>
              <a:lnSpc>
                <a:spcPts val="3000"/>
              </a:lnSpc>
            </a:pPr>
            <a:r>
              <a:rPr lang="en-US" altLang="zh-CN" sz="2000" kern="1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TABLE(</a:t>
            </a:r>
            <a:r>
              <a:rPr lang="en-US" altLang="zh-CN" sz="2000" i="1" kern="1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</a:t>
            </a:r>
            <a:r>
              <a:rPr lang="en-US" altLang="zh-CN" sz="2000" kern="1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endParaRPr lang="en-US" altLang="zh-CN" sz="2000" dirty="0" smtClean="0">
              <a:latin typeface="+mn-ea"/>
              <a:ea typeface="+mn-ea"/>
            </a:endParaRPr>
          </a:p>
          <a:p>
            <a:pPr>
              <a:lnSpc>
                <a:spcPts val="3000"/>
              </a:lnSpc>
            </a:pPr>
            <a:r>
              <a:rPr lang="en-US" altLang="zh-CN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AT(ROBOT, </a:t>
            </a:r>
            <a:r>
              <a:rPr lang="en-US" altLang="zh-CN" sz="2000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</a:t>
            </a:r>
            <a:r>
              <a:rPr lang="en-US" altLang="zh-CN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</a:p>
          <a:p>
            <a:pPr>
              <a:lnSpc>
                <a:spcPts val="3000"/>
              </a:lnSpc>
            </a:pPr>
            <a:r>
              <a:rPr lang="en-US" altLang="zh-CN" sz="2000" kern="1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HOLDS(ROBOT,BOX</a:t>
            </a:r>
            <a:r>
              <a:rPr lang="en-US" altLang="zh-CN" sz="2000" kern="1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endParaRPr lang="zh-CN" altLang="zh-CN" sz="20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288714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83568" y="1772816"/>
            <a:ext cx="7848872" cy="329577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just">
              <a:lnSpc>
                <a:spcPts val="3500"/>
              </a:lnSpc>
              <a:spcAft>
                <a:spcPts val="600"/>
              </a:spcAft>
            </a:pPr>
            <a:r>
              <a:rPr lang="zh-CN" altLang="zh-CN" sz="2400" kern="100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操作</a:t>
            </a:r>
            <a:r>
              <a:rPr lang="zh-CN" altLang="en-US" sz="2400" kern="100" dirty="0" smtClean="0">
                <a:solidFill>
                  <a:srgbClr val="0000FF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③</a:t>
            </a:r>
            <a:r>
              <a:rPr lang="zh-CN" altLang="zh-CN" sz="2400" kern="100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lang="en-US" altLang="zh-CN" sz="2400" kern="1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SET-DOWN-BOX(&gt;</a:t>
            </a:r>
            <a:r>
              <a:rPr lang="en-US" altLang="zh-CN" sz="2400" i="1" kern="1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en-US" altLang="zh-CN" sz="2400" kern="1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endParaRPr lang="zh-CN" altLang="zh-CN" sz="2400" kern="1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indent="152400" algn="just">
              <a:lnSpc>
                <a:spcPts val="3500"/>
              </a:lnSpc>
              <a:spcAft>
                <a:spcPts val="0"/>
              </a:spcAft>
            </a:pPr>
            <a:r>
              <a:rPr lang="en-US" altLang="zh-CN" sz="2400" kern="1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      </a:t>
            </a:r>
            <a:r>
              <a:rPr lang="zh-CN" altLang="zh-CN" sz="2400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条件</a:t>
            </a:r>
            <a:r>
              <a:rPr lang="zh-CN" altLang="zh-CN" sz="2400" kern="1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lang="en-US" altLang="zh-CN" sz="2400" kern="1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AT(ROBOT, &gt;</a:t>
            </a:r>
            <a:r>
              <a:rPr lang="en-US" altLang="zh-CN" sz="2400" i="1" kern="1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en-US" altLang="zh-CN" sz="2400" kern="1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endParaRPr lang="zh-CN" altLang="zh-CN" sz="2400" kern="1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just">
              <a:lnSpc>
                <a:spcPts val="3500"/>
              </a:lnSpc>
              <a:spcAft>
                <a:spcPts val="0"/>
              </a:spcAft>
            </a:pPr>
            <a:r>
              <a:rPr lang="en-US" altLang="zh-CN" sz="2400" kern="1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</a:t>
            </a:r>
            <a:r>
              <a:rPr lang="en-US" altLang="zh-CN" sz="2400" kern="1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            TABLE</a:t>
            </a:r>
            <a:r>
              <a:rPr lang="en-US" altLang="zh-CN" sz="2400" kern="1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en-US" altLang="zh-CN" sz="2400" i="1" kern="1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&lt;x</a:t>
            </a:r>
            <a:r>
              <a:rPr lang="en-US" altLang="zh-CN" sz="2400" kern="1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endParaRPr lang="zh-CN" altLang="zh-CN" sz="2400" kern="1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indent="609600" algn="just">
              <a:lnSpc>
                <a:spcPts val="3500"/>
              </a:lnSpc>
              <a:spcAft>
                <a:spcPts val="600"/>
              </a:spcAft>
            </a:pPr>
            <a:r>
              <a:rPr lang="en-US" altLang="zh-CN" sz="2400" kern="1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            HOLDS(ROBOT,BOX</a:t>
            </a:r>
            <a:r>
              <a:rPr lang="en-US" altLang="zh-CN" sz="2400" kern="1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endParaRPr lang="zh-CN" altLang="zh-CN" sz="2400" kern="1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indent="152400" algn="just">
              <a:lnSpc>
                <a:spcPts val="3500"/>
              </a:lnSpc>
              <a:spcAft>
                <a:spcPts val="0"/>
              </a:spcAft>
            </a:pPr>
            <a:r>
              <a:rPr lang="en-US" altLang="zh-CN" sz="2400" kern="1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       </a:t>
            </a:r>
            <a:r>
              <a:rPr lang="zh-CN" altLang="en-US" sz="2400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行动：</a:t>
            </a:r>
            <a:r>
              <a:rPr lang="zh-CN" altLang="zh-CN" sz="2400" kern="100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删除</a:t>
            </a:r>
            <a:r>
              <a:rPr lang="en-US" altLang="zh-CN" sz="2400" kern="1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HOLDS(ROBOT,BOX</a:t>
            </a:r>
            <a:r>
              <a:rPr lang="en-US" altLang="zh-CN" sz="2400" kern="1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endParaRPr lang="zh-CN" altLang="zh-CN" sz="2400" kern="1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indent="152400" algn="just">
              <a:lnSpc>
                <a:spcPts val="3500"/>
              </a:lnSpc>
              <a:spcAft>
                <a:spcPts val="0"/>
              </a:spcAft>
            </a:pPr>
            <a:r>
              <a:rPr lang="en-US" altLang="zh-CN" sz="2400" kern="1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                   </a:t>
            </a:r>
            <a:r>
              <a:rPr lang="zh-CN" altLang="zh-CN" sz="2400" kern="100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增加</a:t>
            </a:r>
            <a:r>
              <a:rPr lang="en-US" altLang="zh-CN" sz="2400" kern="1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EMPTYHANDED(ROBOT</a:t>
            </a:r>
            <a:r>
              <a:rPr lang="en-US" altLang="zh-CN" sz="2400" kern="1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endParaRPr lang="zh-CN" altLang="zh-CN" sz="2400" kern="1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just">
              <a:lnSpc>
                <a:spcPts val="3500"/>
              </a:lnSpc>
              <a:spcAft>
                <a:spcPts val="0"/>
              </a:spcAft>
            </a:pPr>
            <a:r>
              <a:rPr lang="en-US" altLang="zh-CN" sz="2400" kern="1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</a:t>
            </a:r>
            <a:r>
              <a:rPr lang="en-US" altLang="zh-CN" sz="2400" kern="1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                      ON(BOX</a:t>
            </a:r>
            <a:r>
              <a:rPr lang="en-US" altLang="zh-CN" sz="2400" kern="1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, </a:t>
            </a:r>
            <a:r>
              <a:rPr lang="en-US" altLang="zh-CN" sz="2400" i="1" kern="1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&lt;x</a:t>
            </a:r>
            <a:r>
              <a:rPr lang="en-US" altLang="zh-CN" sz="2400" kern="1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endParaRPr lang="zh-CN" altLang="zh-CN" sz="2400" kern="1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3" name="直接连接符 2"/>
          <p:cNvCxnSpPr/>
          <p:nvPr/>
        </p:nvCxnSpPr>
        <p:spPr bwMode="auto">
          <a:xfrm>
            <a:off x="2555776" y="3429000"/>
            <a:ext cx="3600400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5508104" y="404664"/>
            <a:ext cx="3168352" cy="1987724"/>
          </a:xfrm>
          <a:prstGeom prst="rect">
            <a:avLst/>
          </a:prstGeom>
          <a:solidFill>
            <a:schemeClr val="bg1"/>
          </a:solidFill>
          <a:ln w="9525">
            <a:solidFill>
              <a:srgbClr val="FF0000"/>
            </a:solidFill>
            <a:prstDash val="sysDash"/>
            <a:miter lim="800000"/>
            <a:headEnd/>
            <a:tailEnd/>
          </a:ln>
          <a:effectLst/>
          <a:extLst/>
        </p:spPr>
        <p:txBody>
          <a:bodyPr wrap="square"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ts val="3000"/>
              </a:lnSpc>
              <a:spcAft>
                <a:spcPts val="0"/>
              </a:spcAft>
            </a:pPr>
            <a:r>
              <a:rPr lang="zh-CN" altLang="en-US" sz="2000" dirty="0" smtClean="0">
                <a:latin typeface="+mn-ea"/>
                <a:ea typeface="+mn-ea"/>
              </a:rPr>
              <a:t>操作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结果</a:t>
            </a:r>
            <a:r>
              <a:rPr lang="zh-CN" altLang="en-US" sz="2000" dirty="0" smtClean="0">
                <a:latin typeface="+mn-ea"/>
                <a:ea typeface="+mn-ea"/>
              </a:rPr>
              <a:t>：</a:t>
            </a:r>
            <a:endParaRPr lang="en-US" altLang="zh-CN" sz="2000" dirty="0" smtClean="0">
              <a:latin typeface="+mn-ea"/>
              <a:ea typeface="+mn-ea"/>
            </a:endParaRPr>
          </a:p>
          <a:p>
            <a:pPr>
              <a:lnSpc>
                <a:spcPts val="3000"/>
              </a:lnSpc>
              <a:spcAft>
                <a:spcPts val="0"/>
              </a:spcAft>
            </a:pP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AT(ROBOT, </a:t>
            </a:r>
            <a:r>
              <a:rPr lang="en-US" altLang="zh-CN" sz="2000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b</a:t>
            </a:r>
            <a:r>
              <a:rPr lang="en-US" altLang="zh-CN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endParaRPr lang="en-US" altLang="zh-CN" sz="20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ts val="3000"/>
              </a:lnSpc>
              <a:spcAft>
                <a:spcPts val="0"/>
              </a:spcAft>
            </a:pPr>
            <a:r>
              <a:rPr lang="en-US" altLang="zh-CN" sz="2000" kern="1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TABLE(</a:t>
            </a:r>
            <a:r>
              <a:rPr lang="en-US" altLang="zh-CN" sz="2000" i="1" kern="1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b</a:t>
            </a:r>
            <a:r>
              <a:rPr lang="en-US" altLang="zh-CN" sz="2000" kern="1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endParaRPr lang="en-US" altLang="zh-CN" sz="2000" dirty="0" smtClean="0">
              <a:latin typeface="+mn-ea"/>
              <a:ea typeface="+mn-ea"/>
            </a:endParaRPr>
          </a:p>
          <a:p>
            <a:pPr>
              <a:lnSpc>
                <a:spcPts val="3000"/>
              </a:lnSpc>
              <a:spcAft>
                <a:spcPts val="0"/>
              </a:spcAft>
            </a:pPr>
            <a:r>
              <a:rPr lang="en-US" altLang="zh-CN" sz="2000" kern="1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EMPTYHANDED(ROBOT</a:t>
            </a:r>
            <a:r>
              <a:rPr lang="en-US" altLang="zh-CN" sz="2000" kern="1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endParaRPr lang="zh-CN" altLang="zh-CN" sz="2000" kern="1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just">
              <a:lnSpc>
                <a:spcPts val="3500"/>
              </a:lnSpc>
              <a:spcAft>
                <a:spcPts val="0"/>
              </a:spcAft>
            </a:pPr>
            <a:r>
              <a:rPr lang="en-US" altLang="zh-CN" sz="2000" kern="1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ON(BOX</a:t>
            </a:r>
            <a:r>
              <a:rPr lang="en-US" altLang="zh-CN" sz="2000" kern="1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, </a:t>
            </a:r>
            <a:r>
              <a:rPr lang="en-US" altLang="zh-CN" sz="2000" i="1" kern="1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b</a:t>
            </a:r>
            <a:r>
              <a:rPr lang="en-US" altLang="zh-CN" sz="2000" kern="1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endParaRPr lang="zh-CN" altLang="zh-CN" sz="2000" kern="1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3466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Text Box 4"/>
          <p:cNvSpPr txBox="1">
            <a:spLocks noChangeArrowheads="1"/>
          </p:cNvSpPr>
          <p:nvPr/>
        </p:nvSpPr>
        <p:spPr bwMode="auto">
          <a:xfrm>
            <a:off x="684213" y="1764071"/>
            <a:ext cx="4464050" cy="43726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500"/>
              </a:lnSpc>
            </a:pPr>
            <a:r>
              <a:rPr lang="zh-CN" altLang="en-US" sz="2800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状态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谓词</a:t>
            </a:r>
            <a:r>
              <a:rPr lang="zh-CN" altLang="en-US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lang="en-US" altLang="zh-CN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AT(</a:t>
            </a:r>
            <a:r>
              <a:rPr lang="en-US" altLang="zh-CN" sz="2000" dirty="0" err="1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x,y</a:t>
            </a:r>
            <a:r>
              <a:rPr lang="en-US" altLang="zh-CN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r>
              <a:rPr lang="zh-CN" altLang="en-US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在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y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处</a:t>
            </a:r>
          </a:p>
          <a:p>
            <a:pPr eaLnBrk="1" hangingPunct="1">
              <a:lnSpc>
                <a:spcPts val="2500"/>
              </a:lnSpc>
            </a:pP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        </a:t>
            </a:r>
            <a:r>
              <a:rPr lang="zh-CN" altLang="en-US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</a:t>
            </a:r>
            <a:r>
              <a:rPr lang="en-US" altLang="zh-CN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ONBOX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：猴子在箱子上</a:t>
            </a:r>
          </a:p>
          <a:p>
            <a:pPr eaLnBrk="1" hangingPunct="1">
              <a:lnSpc>
                <a:spcPts val="2500"/>
              </a:lnSpc>
              <a:spcAft>
                <a:spcPts val="600"/>
              </a:spcAft>
            </a:pP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        </a:t>
            </a:r>
            <a:r>
              <a:rPr lang="zh-CN" altLang="en-US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</a:t>
            </a:r>
            <a:r>
              <a:rPr lang="en-US" altLang="zh-CN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HB</a:t>
            </a:r>
            <a:r>
              <a:rPr lang="zh-CN" altLang="en-US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：猴子拿到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香蕉</a:t>
            </a:r>
          </a:p>
          <a:p>
            <a:pPr eaLnBrk="1" hangingPunct="1">
              <a:lnSpc>
                <a:spcPts val="2500"/>
              </a:lnSpc>
            </a:pP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个体域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lang="en-US" altLang="zh-CN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x={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monkey, box, banana}</a:t>
            </a:r>
          </a:p>
          <a:p>
            <a:pPr eaLnBrk="1" hangingPunct="1">
              <a:lnSpc>
                <a:spcPts val="2500"/>
              </a:lnSpc>
              <a:spcAft>
                <a:spcPts val="600"/>
              </a:spcAft>
            </a:pP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        </a:t>
            </a:r>
            <a:r>
              <a:rPr lang="en-US" altLang="zh-CN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y={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a, b, c}</a:t>
            </a:r>
          </a:p>
          <a:p>
            <a:pPr eaLnBrk="1" hangingPunct="1">
              <a:lnSpc>
                <a:spcPts val="2500"/>
              </a:lnSpc>
            </a:pP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初始状态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AT(monkey, a)</a:t>
            </a:r>
          </a:p>
          <a:p>
            <a:pPr eaLnBrk="1" hangingPunct="1">
              <a:lnSpc>
                <a:spcPts val="2500"/>
              </a:lnSpc>
            </a:pP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            </a:t>
            </a:r>
            <a:r>
              <a:rPr lang="en-US" altLang="zh-CN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AT(box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, b)</a:t>
            </a:r>
          </a:p>
          <a:p>
            <a:pPr eaLnBrk="1" hangingPunct="1">
              <a:lnSpc>
                <a:spcPts val="2500"/>
              </a:lnSpc>
            </a:pP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            </a:t>
            </a:r>
            <a:r>
              <a:rPr lang="en-US" altLang="zh-CN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¬ 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ONBOX </a:t>
            </a:r>
          </a:p>
          <a:p>
            <a:pPr eaLnBrk="1" hangingPunct="1">
              <a:lnSpc>
                <a:spcPts val="2500"/>
              </a:lnSpc>
              <a:spcAft>
                <a:spcPts val="600"/>
              </a:spcAft>
            </a:pP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            </a:t>
            </a:r>
            <a:r>
              <a:rPr lang="en-US" altLang="zh-CN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¬ 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HB</a:t>
            </a:r>
          </a:p>
          <a:p>
            <a:pPr eaLnBrk="1" hangingPunct="1">
              <a:lnSpc>
                <a:spcPts val="2500"/>
              </a:lnSpc>
            </a:pP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目标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状态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AT(monkey, c) </a:t>
            </a:r>
          </a:p>
          <a:p>
            <a:pPr eaLnBrk="1" hangingPunct="1">
              <a:lnSpc>
                <a:spcPts val="2500"/>
              </a:lnSpc>
            </a:pP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            </a:t>
            </a:r>
            <a:r>
              <a:rPr lang="en-US" altLang="zh-CN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AT(box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, c)</a:t>
            </a:r>
          </a:p>
          <a:p>
            <a:pPr eaLnBrk="1" hangingPunct="1">
              <a:lnSpc>
                <a:spcPts val="2500"/>
              </a:lnSpc>
            </a:pP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            </a:t>
            </a:r>
            <a:r>
              <a:rPr lang="en-US" altLang="zh-CN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ONBOX </a:t>
            </a:r>
            <a:endParaRPr lang="en-US" altLang="zh-CN" sz="20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eaLnBrk="1" hangingPunct="1">
              <a:lnSpc>
                <a:spcPts val="2500"/>
              </a:lnSpc>
            </a:pP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            </a:t>
            </a:r>
            <a:r>
              <a:rPr lang="en-US" altLang="zh-CN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HB</a:t>
            </a:r>
            <a:endParaRPr lang="en-US" altLang="zh-CN" sz="20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05475" name="Text Box 5"/>
          <p:cNvSpPr txBox="1">
            <a:spLocks noChangeArrowheads="1"/>
          </p:cNvSpPr>
          <p:nvPr/>
        </p:nvSpPr>
        <p:spPr bwMode="auto">
          <a:xfrm>
            <a:off x="684213" y="909881"/>
            <a:ext cx="5759995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/>
            <a:r>
              <a:rPr lang="zh-CN" altLang="en-US" sz="28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示例：</a:t>
            </a:r>
            <a:r>
              <a:rPr lang="zh-CN" altLang="en-US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谓词逻辑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表示</a:t>
            </a:r>
            <a:r>
              <a:rPr lang="en-US" altLang="zh-CN" sz="2400" b="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---</a:t>
            </a:r>
            <a:r>
              <a:rPr lang="zh-CN" altLang="en-US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猴子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和香蕉问题</a:t>
            </a:r>
          </a:p>
        </p:txBody>
      </p:sp>
      <p:pic>
        <p:nvPicPr>
          <p:cNvPr id="105476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82"/>
          <a:stretch>
            <a:fillRect/>
          </a:stretch>
        </p:blipFill>
        <p:spPr bwMode="auto">
          <a:xfrm>
            <a:off x="5436096" y="1764071"/>
            <a:ext cx="3124838" cy="17626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7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7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7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7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7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7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7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7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7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7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ext Box 7"/>
          <p:cNvSpPr txBox="1">
            <a:spLocks noChangeArrowheads="1"/>
          </p:cNvSpPr>
          <p:nvPr/>
        </p:nvSpPr>
        <p:spPr bwMode="auto">
          <a:xfrm>
            <a:off x="628152" y="1096980"/>
            <a:ext cx="568863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400" dirty="0" smtClean="0">
                <a:latin typeface="+mn-ea"/>
                <a:ea typeface="+mn-ea"/>
                <a:cs typeface="Times New Roman" panose="02020603050405020304" pitchFamily="18" charset="0"/>
              </a:rPr>
              <a:t>1</a:t>
            </a:r>
            <a:r>
              <a:rPr lang="zh-CN" altLang="en-US" sz="2400" dirty="0" smtClean="0">
                <a:latin typeface="+mn-ea"/>
                <a:ea typeface="+mn-ea"/>
                <a:cs typeface="Times New Roman" panose="02020603050405020304" pitchFamily="18" charset="0"/>
              </a:rPr>
              <a:t>、状态空间表示法</a:t>
            </a:r>
            <a:r>
              <a:rPr lang="zh-CN" altLang="en-US" dirty="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（</a:t>
            </a:r>
            <a:r>
              <a:rPr lang="en-US" altLang="zh-CN" dirty="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State Space Representation</a:t>
            </a:r>
            <a:r>
              <a:rPr lang="zh-CN" altLang="en-US" dirty="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）</a:t>
            </a:r>
            <a:endParaRPr lang="zh-CN" altLang="en-US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" name="Rectangle 3" descr="Rectangle: Click to edit Master text styles&#10;Second level&#10;Third level&#10;Fourth level&#10;Fifth level"/>
          <p:cNvSpPr txBox="1">
            <a:spLocks noChangeArrowheads="1"/>
          </p:cNvSpPr>
          <p:nvPr/>
        </p:nvSpPr>
        <p:spPr bwMode="auto">
          <a:xfrm>
            <a:off x="624439" y="1781476"/>
            <a:ext cx="7547961" cy="20075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0363" indent="-360363">
              <a:lnSpc>
                <a:spcPct val="150000"/>
              </a:lnSpc>
              <a:buClr>
                <a:srgbClr val="FF0000"/>
              </a:buClr>
              <a:buSzPct val="80000"/>
            </a:pPr>
            <a:r>
              <a:rPr lang="zh-CN" altLang="en-US" sz="2000" dirty="0" smtClean="0">
                <a:latin typeface="+mn-ea"/>
              </a:rPr>
              <a:t>在某个</a:t>
            </a:r>
            <a:r>
              <a:rPr lang="zh-CN" altLang="en-US" sz="2000" dirty="0" smtClean="0">
                <a:solidFill>
                  <a:srgbClr val="0000FF"/>
                </a:solidFill>
                <a:latin typeface="+mn-ea"/>
              </a:rPr>
              <a:t>可能的解空间</a:t>
            </a:r>
            <a:r>
              <a:rPr lang="zh-CN" altLang="en-US" sz="2000" dirty="0" smtClean="0">
                <a:latin typeface="+mn-ea"/>
              </a:rPr>
              <a:t>中，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</a:rPr>
              <a:t>寻找</a:t>
            </a:r>
            <a:r>
              <a:rPr lang="en-US" altLang="zh-CN" sz="2000" dirty="0" smtClean="0">
                <a:solidFill>
                  <a:srgbClr val="FF0000"/>
                </a:solidFill>
                <a:latin typeface="+mn-ea"/>
              </a:rPr>
              <a:t>(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</a:rPr>
              <a:t>搜索</a:t>
            </a:r>
            <a:r>
              <a:rPr lang="en-US" altLang="zh-CN" sz="2000" dirty="0" smtClean="0">
                <a:solidFill>
                  <a:srgbClr val="FF0000"/>
                </a:solidFill>
                <a:latin typeface="+mn-ea"/>
              </a:rPr>
              <a:t>)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</a:rPr>
              <a:t>一个解</a:t>
            </a:r>
            <a:r>
              <a:rPr lang="zh-CN" altLang="en-US" sz="2000" dirty="0" smtClean="0">
                <a:latin typeface="+mn-ea"/>
              </a:rPr>
              <a:t>。</a:t>
            </a:r>
          </a:p>
          <a:p>
            <a:pPr marL="360363" indent="-360363">
              <a:lnSpc>
                <a:spcPct val="150000"/>
              </a:lnSpc>
              <a:buClr>
                <a:srgbClr val="FF0000"/>
              </a:buClr>
              <a:buSzPct val="70000"/>
            </a:pPr>
            <a:r>
              <a:rPr lang="zh-CN" altLang="en-US" sz="2000" dirty="0" smtClean="0">
                <a:solidFill>
                  <a:srgbClr val="FF0000"/>
                </a:solidFill>
                <a:latin typeface="+mn-ea"/>
              </a:rPr>
              <a:t>状态空间法</a:t>
            </a:r>
            <a:r>
              <a:rPr lang="zh-CN" altLang="en-US" sz="2000" dirty="0" smtClean="0">
                <a:latin typeface="+mn-ea"/>
              </a:rPr>
              <a:t>：基于</a:t>
            </a:r>
            <a:r>
              <a:rPr lang="zh-CN" altLang="en-US" sz="2000" dirty="0" smtClean="0">
                <a:solidFill>
                  <a:srgbClr val="0000FF"/>
                </a:solidFill>
                <a:latin typeface="+mn-ea"/>
              </a:rPr>
              <a:t>解空间</a:t>
            </a:r>
            <a:r>
              <a:rPr lang="zh-CN" altLang="en-US" sz="2000" dirty="0" smtClean="0">
                <a:latin typeface="+mn-ea"/>
              </a:rPr>
              <a:t>的</a:t>
            </a:r>
            <a:r>
              <a:rPr lang="zh-CN" altLang="en-US" sz="2000" dirty="0" smtClean="0">
                <a:solidFill>
                  <a:srgbClr val="0000FF"/>
                </a:solidFill>
                <a:latin typeface="+mn-ea"/>
              </a:rPr>
              <a:t>问题表示和求解</a:t>
            </a:r>
            <a:r>
              <a:rPr lang="zh-CN" altLang="en-US" sz="2000" dirty="0" smtClean="0">
                <a:latin typeface="+mn-ea"/>
              </a:rPr>
              <a:t>方法</a:t>
            </a:r>
            <a:endParaRPr lang="en-US" altLang="zh-CN" sz="2000" dirty="0" smtClean="0">
              <a:latin typeface="+mn-ea"/>
            </a:endParaRPr>
          </a:p>
          <a:p>
            <a:pPr marL="360363" indent="-360363">
              <a:lnSpc>
                <a:spcPct val="150000"/>
              </a:lnSpc>
              <a:buClr>
                <a:srgbClr val="FF0000"/>
              </a:buClr>
              <a:buSzPct val="70000"/>
            </a:pPr>
            <a:r>
              <a:rPr kumimoji="1"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人工智能</a:t>
            </a:r>
            <a:r>
              <a:rPr kumimoji="1"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最</a:t>
            </a:r>
            <a:r>
              <a:rPr kumimoji="1"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基本的</a:t>
            </a:r>
            <a:r>
              <a:rPr kumimoji="1"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形式化</a:t>
            </a:r>
            <a:r>
              <a:rPr kumimoji="1"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方法</a:t>
            </a:r>
            <a:r>
              <a:rPr kumimoji="1"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kumimoji="1"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表示</a:t>
            </a:r>
            <a:r>
              <a:rPr kumimoji="1"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与</a:t>
            </a:r>
            <a:r>
              <a:rPr kumimoji="1"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搜索</a:t>
            </a:r>
            <a:endParaRPr kumimoji="1"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60363" indent="-360363">
              <a:lnSpc>
                <a:spcPct val="150000"/>
              </a:lnSpc>
              <a:buClr>
                <a:srgbClr val="FF0000"/>
              </a:buClr>
              <a:buSzPct val="80000"/>
            </a:pPr>
            <a:r>
              <a:rPr kumimoji="1"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思想</a:t>
            </a:r>
            <a:r>
              <a:rPr kumimoji="1"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：用</a:t>
            </a:r>
            <a:r>
              <a:rPr kumimoji="1"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状态</a:t>
            </a:r>
            <a:r>
              <a:rPr lang="en-US" altLang="zh-CN" sz="2000" dirty="0">
                <a:latin typeface="+mn-ea"/>
                <a:cs typeface="Times New Roman" panose="02020603050405020304" pitchFamily="18" charset="0"/>
              </a:rPr>
              <a:t>(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State</a:t>
            </a:r>
            <a:r>
              <a:rPr lang="en-US" altLang="zh-CN" sz="2000" dirty="0" smtClean="0">
                <a:latin typeface="+mn-ea"/>
                <a:cs typeface="Times New Roman" panose="02020603050405020304" pitchFamily="18" charset="0"/>
              </a:rPr>
              <a:t>)</a:t>
            </a:r>
            <a:r>
              <a:rPr kumimoji="1"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和</a:t>
            </a:r>
            <a:r>
              <a:rPr kumimoji="1"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算符</a:t>
            </a:r>
            <a:r>
              <a:rPr kumimoji="1" lang="en-US" altLang="zh-CN" sz="2000" dirty="0" smtClean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\</a:t>
            </a:r>
            <a:r>
              <a:rPr kumimoji="1"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操作符</a:t>
            </a:r>
            <a:r>
              <a:rPr lang="en-US" altLang="zh-CN" sz="2000" dirty="0" smtClean="0">
                <a:latin typeface="+mn-ea"/>
                <a:cs typeface="Times New Roman" panose="02020603050405020304" pitchFamily="18" charset="0"/>
              </a:rPr>
              <a:t>(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Operator</a:t>
            </a:r>
            <a:r>
              <a:rPr lang="en-US" altLang="zh-CN" sz="2000" dirty="0" smtClean="0">
                <a:latin typeface="+mn-ea"/>
                <a:cs typeface="Times New Roman" panose="02020603050405020304" pitchFamily="18" charset="0"/>
              </a:rPr>
              <a:t>)</a:t>
            </a:r>
            <a:r>
              <a:rPr lang="zh-CN" altLang="en-US" sz="2000" dirty="0" smtClean="0">
                <a:latin typeface="+mn-ea"/>
                <a:cs typeface="Times New Roman" panose="02020603050405020304" pitchFamily="18" charset="0"/>
              </a:rPr>
              <a:t>进行</a:t>
            </a:r>
            <a:r>
              <a:rPr kumimoji="1"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表示与求解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Text Box 4"/>
          <p:cNvSpPr txBox="1">
            <a:spLocks noChangeArrowheads="1"/>
          </p:cNvSpPr>
          <p:nvPr/>
        </p:nvSpPr>
        <p:spPr bwMode="auto">
          <a:xfrm>
            <a:off x="684213" y="1738313"/>
            <a:ext cx="7992243" cy="43697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500"/>
              </a:lnSpc>
            </a:pPr>
            <a:r>
              <a:rPr lang="zh-CN" altLang="en-US" sz="2800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操作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谓词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lang="en-US" altLang="zh-CN" sz="2000" dirty="0" err="1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Goto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(u, v)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：猴子从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u</a:t>
            </a:r>
            <a:r>
              <a:rPr lang="zh-CN" altLang="en-US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处到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v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处 </a:t>
            </a:r>
          </a:p>
          <a:p>
            <a:pPr eaLnBrk="1" hangingPunct="1">
              <a:lnSpc>
                <a:spcPts val="2500"/>
              </a:lnSpc>
            </a:pP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                     </a:t>
            </a:r>
            <a:r>
              <a:rPr lang="zh-CN" altLang="en-US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条件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¬ONBOX 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AT(monkey, u)</a:t>
            </a:r>
          </a:p>
          <a:p>
            <a:pPr eaLnBrk="1" hangingPunct="1">
              <a:lnSpc>
                <a:spcPts val="2500"/>
              </a:lnSpc>
            </a:pP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                     </a:t>
            </a:r>
            <a:r>
              <a:rPr lang="zh-CN" altLang="en-US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动作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删除</a:t>
            </a:r>
            <a:r>
              <a:rPr lang="zh-CN" altLang="en-US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AT(monkey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, u)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；</a:t>
            </a: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添加</a:t>
            </a:r>
            <a:r>
              <a:rPr lang="zh-CN" altLang="en-US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AT(monkey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, v)</a:t>
            </a:r>
          </a:p>
          <a:p>
            <a:pPr eaLnBrk="1" hangingPunct="1">
              <a:lnSpc>
                <a:spcPts val="2500"/>
              </a:lnSpc>
              <a:spcAft>
                <a:spcPts val="0"/>
              </a:spcAft>
            </a:pP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           </a:t>
            </a:r>
            <a:r>
              <a:rPr lang="en-US" altLang="zh-CN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</a:t>
            </a:r>
            <a:r>
              <a:rPr lang="en-US" altLang="zh-CN" sz="2000" dirty="0" err="1" smtClean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Pushbox</a:t>
            </a:r>
            <a:r>
              <a:rPr lang="en-US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(v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, w)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：猴子</a:t>
            </a:r>
            <a:r>
              <a:rPr lang="zh-CN" altLang="en-US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推箱子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从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v</a:t>
            </a:r>
            <a:r>
              <a:rPr lang="zh-CN" altLang="en-US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处到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w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处</a:t>
            </a:r>
          </a:p>
          <a:p>
            <a:pPr eaLnBrk="1" hangingPunct="1">
              <a:lnSpc>
                <a:spcPts val="2500"/>
              </a:lnSpc>
            </a:pP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                     </a:t>
            </a:r>
            <a:r>
              <a:rPr lang="zh-CN" altLang="en-US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条件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 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¬ ONBOX 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AT(monkey, v)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AT(box, v)</a:t>
            </a:r>
          </a:p>
          <a:p>
            <a:pPr eaLnBrk="1" hangingPunct="1">
              <a:lnSpc>
                <a:spcPts val="2500"/>
              </a:lnSpc>
            </a:pP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                     </a:t>
            </a:r>
            <a:r>
              <a:rPr lang="zh-CN" altLang="en-US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动作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删除</a:t>
            </a:r>
            <a:r>
              <a:rPr lang="zh-CN" altLang="en-US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AT(monkey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, v)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AT(box, v)</a:t>
            </a:r>
          </a:p>
          <a:p>
            <a:pPr eaLnBrk="1" hangingPunct="1">
              <a:lnSpc>
                <a:spcPts val="2500"/>
              </a:lnSpc>
              <a:spcAft>
                <a:spcPts val="600"/>
              </a:spcAft>
            </a:pP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                                 </a:t>
            </a: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添加 </a:t>
            </a:r>
            <a:r>
              <a:rPr lang="en-US" altLang="zh-CN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AT(monkey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, w)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AT(</a:t>
            </a:r>
            <a:r>
              <a:rPr lang="en-US" altLang="zh-CN" sz="2000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box,w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</a:p>
          <a:p>
            <a:pPr eaLnBrk="1" hangingPunct="1">
              <a:lnSpc>
                <a:spcPts val="2500"/>
              </a:lnSpc>
            </a:pP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           </a:t>
            </a:r>
            <a:r>
              <a:rPr lang="en-US" altLang="zh-CN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</a:t>
            </a:r>
            <a:r>
              <a:rPr lang="en-US" altLang="zh-CN" sz="2000" dirty="0" err="1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Climbbox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：猴子爬上箱子</a:t>
            </a:r>
          </a:p>
          <a:p>
            <a:pPr eaLnBrk="1" hangingPunct="1">
              <a:lnSpc>
                <a:spcPts val="2500"/>
              </a:lnSpc>
            </a:pP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                     </a:t>
            </a:r>
            <a:r>
              <a:rPr lang="zh-CN" altLang="en-US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条件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 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¬ ONBOX 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AT(monkey, w)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AT(</a:t>
            </a:r>
            <a:r>
              <a:rPr lang="en-US" altLang="zh-CN" sz="2000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box,w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</a:p>
          <a:p>
            <a:pPr eaLnBrk="1" hangingPunct="1">
              <a:lnSpc>
                <a:spcPts val="2500"/>
              </a:lnSpc>
              <a:spcAft>
                <a:spcPts val="600"/>
              </a:spcAft>
            </a:pP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                     </a:t>
            </a:r>
            <a:r>
              <a:rPr lang="zh-CN" altLang="en-US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动作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删除</a:t>
            </a:r>
            <a:r>
              <a:rPr lang="zh-CN" altLang="en-US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¬ ONBOX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；</a:t>
            </a: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添加 </a:t>
            </a:r>
            <a:r>
              <a:rPr lang="en-US" altLang="zh-CN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ONBOX</a:t>
            </a:r>
            <a:endParaRPr lang="en-US" altLang="zh-CN" sz="20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eaLnBrk="1" hangingPunct="1">
              <a:lnSpc>
                <a:spcPts val="2500"/>
              </a:lnSpc>
            </a:pP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            </a:t>
            </a:r>
            <a:r>
              <a:rPr lang="en-US" altLang="zh-CN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</a:t>
            </a:r>
            <a:r>
              <a:rPr lang="en-US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Grasp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lang="zh-CN" altLang="en-US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猴子拿到香蕉</a:t>
            </a:r>
            <a:endParaRPr lang="zh-CN" altLang="en-US" sz="20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eaLnBrk="1" hangingPunct="1">
              <a:lnSpc>
                <a:spcPts val="2500"/>
              </a:lnSpc>
            </a:pP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                     </a:t>
            </a:r>
            <a:r>
              <a:rPr lang="zh-CN" altLang="en-US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条件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ONBOX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AT(box, c)</a:t>
            </a:r>
          </a:p>
          <a:p>
            <a:pPr eaLnBrk="1" hangingPunct="1">
              <a:lnSpc>
                <a:spcPts val="2500"/>
              </a:lnSpc>
            </a:pP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                     </a:t>
            </a:r>
            <a:r>
              <a:rPr lang="zh-CN" altLang="en-US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动作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删除</a:t>
            </a:r>
            <a:r>
              <a:rPr lang="zh-CN" altLang="en-US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¬ HB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；</a:t>
            </a: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添加 </a:t>
            </a:r>
            <a:r>
              <a:rPr lang="en-US" altLang="zh-CN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HB</a:t>
            </a:r>
            <a:endParaRPr lang="en-US" altLang="zh-CN" sz="20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9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9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9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9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9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9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9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4"/>
          <p:cNvSpPr>
            <a:spLocks noChangeArrowheads="1"/>
          </p:cNvSpPr>
          <p:nvPr/>
        </p:nvSpPr>
        <p:spPr bwMode="auto">
          <a:xfrm>
            <a:off x="712788" y="1055688"/>
            <a:ext cx="371255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猴子和香蕉问题求解过程：</a:t>
            </a:r>
          </a:p>
        </p:txBody>
      </p:sp>
      <p:grpSp>
        <p:nvGrpSpPr>
          <p:cNvPr id="107523" name="Group 19"/>
          <p:cNvGrpSpPr>
            <a:grpSpLocks/>
          </p:cNvGrpSpPr>
          <p:nvPr/>
        </p:nvGrpSpPr>
        <p:grpSpPr bwMode="auto">
          <a:xfrm>
            <a:off x="304800" y="1863725"/>
            <a:ext cx="8686800" cy="4157663"/>
            <a:chOff x="192" y="1174"/>
            <a:chExt cx="5472" cy="2619"/>
          </a:xfrm>
        </p:grpSpPr>
        <p:sp>
          <p:nvSpPr>
            <p:cNvPr id="107524" name="Rectangle 5"/>
            <p:cNvSpPr>
              <a:spLocks noChangeArrowheads="1"/>
            </p:cNvSpPr>
            <p:nvPr/>
          </p:nvSpPr>
          <p:spPr bwMode="auto">
            <a:xfrm>
              <a:off x="192" y="1339"/>
              <a:ext cx="1104" cy="939"/>
            </a:xfrm>
            <a:prstGeom prst="rect">
              <a:avLst/>
            </a:prstGeom>
            <a:noFill/>
            <a:ln w="25400">
              <a:solidFill>
                <a:schemeClr val="tx2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dirty="0">
                  <a:solidFill>
                    <a:srgbClr val="FF0000"/>
                  </a:solidFill>
                  <a:latin typeface="Times New Roman" panose="02020603050405020304" pitchFamily="18" charset="0"/>
                  <a:ea typeface="隶书" panose="02010509060101010101" pitchFamily="49" charset="-122"/>
                </a:rPr>
                <a:t>初始状态</a:t>
              </a:r>
            </a:p>
            <a:p>
              <a:pPr eaLnBrk="1" hangingPunct="1"/>
              <a:r>
                <a:rPr lang="en-US" altLang="zh-CN" dirty="0">
                  <a:latin typeface="Times New Roman" panose="02020603050405020304" pitchFamily="18" charset="0"/>
                </a:rPr>
                <a:t>AT(monkey, a)      </a:t>
              </a:r>
            </a:p>
            <a:p>
              <a:pPr eaLnBrk="1" hangingPunct="1"/>
              <a:r>
                <a:rPr lang="en-US" altLang="zh-CN" dirty="0">
                  <a:latin typeface="Times New Roman" panose="02020603050405020304" pitchFamily="18" charset="0"/>
                </a:rPr>
                <a:t>AT(box, b)</a:t>
              </a:r>
            </a:p>
            <a:p>
              <a:pPr eaLnBrk="1" hangingPunct="1"/>
              <a:r>
                <a:rPr lang="en-US" altLang="zh-CN" dirty="0">
                  <a:latin typeface="Times New Roman" panose="02020603050405020304" pitchFamily="18" charset="0"/>
                </a:rPr>
                <a:t>¬ ONBOX </a:t>
              </a:r>
            </a:p>
            <a:p>
              <a:pPr eaLnBrk="1" hangingPunct="1"/>
              <a:r>
                <a:rPr lang="en-US" altLang="zh-CN" dirty="0">
                  <a:latin typeface="Times New Roman" panose="02020603050405020304" pitchFamily="18" charset="0"/>
                </a:rPr>
                <a:t>¬ HB</a:t>
              </a:r>
            </a:p>
          </p:txBody>
        </p:sp>
        <p:pic>
          <p:nvPicPr>
            <p:cNvPr id="107525" name="Picture 6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882"/>
            <a:stretch>
              <a:fillRect/>
            </a:stretch>
          </p:blipFill>
          <p:spPr bwMode="auto">
            <a:xfrm>
              <a:off x="1680" y="1174"/>
              <a:ext cx="2640" cy="14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07526" name="Rectangle 7"/>
            <p:cNvSpPr>
              <a:spLocks noChangeArrowheads="1"/>
            </p:cNvSpPr>
            <p:nvPr/>
          </p:nvSpPr>
          <p:spPr bwMode="auto">
            <a:xfrm>
              <a:off x="768" y="2326"/>
              <a:ext cx="74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dirty="0" err="1">
                  <a:solidFill>
                    <a:srgbClr val="FF0000"/>
                  </a:solidFill>
                  <a:latin typeface="Times New Roman" panose="02020603050405020304" pitchFamily="18" charset="0"/>
                </a:rPr>
                <a:t>Goto</a:t>
              </a:r>
              <a:r>
                <a:rPr lang="en-US" altLang="zh-CN" dirty="0">
                  <a:solidFill>
                    <a:srgbClr val="FF0000"/>
                  </a:solidFill>
                  <a:latin typeface="Times New Roman" panose="02020603050405020304" pitchFamily="18" charset="0"/>
                </a:rPr>
                <a:t>(a, b)</a:t>
              </a:r>
            </a:p>
          </p:txBody>
        </p:sp>
        <p:sp>
          <p:nvSpPr>
            <p:cNvPr id="107527" name="AutoShape 8"/>
            <p:cNvSpPr>
              <a:spLocks noChangeArrowheads="1"/>
            </p:cNvSpPr>
            <p:nvPr/>
          </p:nvSpPr>
          <p:spPr bwMode="auto">
            <a:xfrm rot="5400000">
              <a:off x="576" y="2422"/>
              <a:ext cx="336" cy="144"/>
            </a:xfrm>
            <a:prstGeom prst="rightArrow">
              <a:avLst>
                <a:gd name="adj1" fmla="val 50000"/>
                <a:gd name="adj2" fmla="val 58333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07528" name="Rectangle 9"/>
            <p:cNvSpPr>
              <a:spLocks noChangeArrowheads="1"/>
            </p:cNvSpPr>
            <p:nvPr/>
          </p:nvSpPr>
          <p:spPr bwMode="auto">
            <a:xfrm>
              <a:off x="192" y="2731"/>
              <a:ext cx="1104" cy="939"/>
            </a:xfrm>
            <a:prstGeom prst="rect">
              <a:avLst/>
            </a:prstGeom>
            <a:noFill/>
            <a:ln w="25400">
              <a:solidFill>
                <a:schemeClr val="tx2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dirty="0">
                  <a:solidFill>
                    <a:srgbClr val="FF0000"/>
                  </a:solidFill>
                  <a:latin typeface="Times New Roman" panose="02020603050405020304" pitchFamily="18" charset="0"/>
                  <a:ea typeface="隶书" panose="02010509060101010101" pitchFamily="49" charset="-122"/>
                </a:rPr>
                <a:t>状态</a:t>
              </a:r>
              <a:r>
                <a:rPr lang="en-US" altLang="zh-CN" dirty="0">
                  <a:solidFill>
                    <a:srgbClr val="FF0000"/>
                  </a:solidFill>
                  <a:latin typeface="Times New Roman" panose="02020603050405020304" pitchFamily="18" charset="0"/>
                  <a:ea typeface="隶书" panose="02010509060101010101" pitchFamily="49" charset="-122"/>
                </a:rPr>
                <a:t>1</a:t>
              </a:r>
            </a:p>
            <a:p>
              <a:pPr eaLnBrk="1" hangingPunct="1"/>
              <a:r>
                <a:rPr lang="en-US" altLang="zh-CN" dirty="0">
                  <a:latin typeface="Times New Roman" panose="02020603050405020304" pitchFamily="18" charset="0"/>
                </a:rPr>
                <a:t>AT(monkey, b)      </a:t>
              </a:r>
            </a:p>
            <a:p>
              <a:pPr eaLnBrk="1" hangingPunct="1"/>
              <a:r>
                <a:rPr lang="en-US" altLang="zh-CN" dirty="0">
                  <a:latin typeface="Times New Roman" panose="02020603050405020304" pitchFamily="18" charset="0"/>
                </a:rPr>
                <a:t>AT(box, b)</a:t>
              </a:r>
            </a:p>
            <a:p>
              <a:pPr eaLnBrk="1" hangingPunct="1"/>
              <a:r>
                <a:rPr lang="en-US" altLang="zh-CN" dirty="0">
                  <a:latin typeface="Times New Roman" panose="02020603050405020304" pitchFamily="18" charset="0"/>
                </a:rPr>
                <a:t>¬ ONBOX </a:t>
              </a:r>
            </a:p>
            <a:p>
              <a:pPr eaLnBrk="1" hangingPunct="1"/>
              <a:r>
                <a:rPr lang="en-US" altLang="zh-CN" dirty="0">
                  <a:latin typeface="Times New Roman" panose="02020603050405020304" pitchFamily="18" charset="0"/>
                </a:rPr>
                <a:t>¬ HB</a:t>
              </a:r>
            </a:p>
          </p:txBody>
        </p:sp>
        <p:sp>
          <p:nvSpPr>
            <p:cNvPr id="107529" name="AutoShape 10"/>
            <p:cNvSpPr>
              <a:spLocks noChangeArrowheads="1"/>
            </p:cNvSpPr>
            <p:nvPr/>
          </p:nvSpPr>
          <p:spPr bwMode="auto">
            <a:xfrm>
              <a:off x="1344" y="3190"/>
              <a:ext cx="1008" cy="144"/>
            </a:xfrm>
            <a:prstGeom prst="rightArrow">
              <a:avLst>
                <a:gd name="adj1" fmla="val 50000"/>
                <a:gd name="adj2" fmla="val 175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07530" name="Rectangle 11"/>
            <p:cNvSpPr>
              <a:spLocks noChangeArrowheads="1"/>
            </p:cNvSpPr>
            <p:nvPr/>
          </p:nvSpPr>
          <p:spPr bwMode="auto">
            <a:xfrm>
              <a:off x="1344" y="2911"/>
              <a:ext cx="95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dirty="0" err="1">
                  <a:solidFill>
                    <a:srgbClr val="FF0000"/>
                  </a:solidFill>
                  <a:latin typeface="Times New Roman" panose="02020603050405020304" pitchFamily="18" charset="0"/>
                </a:rPr>
                <a:t>Pushbox</a:t>
              </a:r>
              <a:r>
                <a:rPr lang="en-US" altLang="zh-CN" dirty="0">
                  <a:solidFill>
                    <a:srgbClr val="FF0000"/>
                  </a:solidFill>
                  <a:latin typeface="Times New Roman" panose="02020603050405020304" pitchFamily="18" charset="0"/>
                </a:rPr>
                <a:t>(b, c)</a:t>
              </a:r>
            </a:p>
          </p:txBody>
        </p:sp>
        <p:sp>
          <p:nvSpPr>
            <p:cNvPr id="107531" name="Rectangle 12"/>
            <p:cNvSpPr>
              <a:spLocks noChangeArrowheads="1"/>
            </p:cNvSpPr>
            <p:nvPr/>
          </p:nvSpPr>
          <p:spPr bwMode="auto">
            <a:xfrm>
              <a:off x="2400" y="2806"/>
              <a:ext cx="1104" cy="939"/>
            </a:xfrm>
            <a:prstGeom prst="rect">
              <a:avLst/>
            </a:prstGeom>
            <a:noFill/>
            <a:ln w="25400">
              <a:solidFill>
                <a:schemeClr val="tx2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dirty="0">
                  <a:solidFill>
                    <a:srgbClr val="FF0000"/>
                  </a:solidFill>
                  <a:latin typeface="Times New Roman" panose="02020603050405020304" pitchFamily="18" charset="0"/>
                  <a:ea typeface="隶书" panose="02010509060101010101" pitchFamily="49" charset="-122"/>
                </a:rPr>
                <a:t>状态</a:t>
              </a:r>
              <a:r>
                <a:rPr lang="en-US" altLang="zh-CN" dirty="0">
                  <a:solidFill>
                    <a:srgbClr val="FF0000"/>
                  </a:solidFill>
                  <a:latin typeface="Times New Roman" panose="02020603050405020304" pitchFamily="18" charset="0"/>
                  <a:ea typeface="隶书" panose="02010509060101010101" pitchFamily="49" charset="-122"/>
                </a:rPr>
                <a:t>2</a:t>
              </a:r>
            </a:p>
            <a:p>
              <a:pPr eaLnBrk="1" hangingPunct="1"/>
              <a:r>
                <a:rPr lang="en-US" altLang="zh-CN" dirty="0">
                  <a:latin typeface="Times New Roman" panose="02020603050405020304" pitchFamily="18" charset="0"/>
                </a:rPr>
                <a:t>AT(monkey, c)      </a:t>
              </a:r>
            </a:p>
            <a:p>
              <a:pPr eaLnBrk="1" hangingPunct="1"/>
              <a:r>
                <a:rPr lang="en-US" altLang="zh-CN" dirty="0">
                  <a:latin typeface="Times New Roman" panose="02020603050405020304" pitchFamily="18" charset="0"/>
                </a:rPr>
                <a:t>AT(box, c)</a:t>
              </a:r>
            </a:p>
            <a:p>
              <a:pPr eaLnBrk="1" hangingPunct="1"/>
              <a:r>
                <a:rPr lang="en-US" altLang="zh-CN" dirty="0">
                  <a:latin typeface="Times New Roman" panose="02020603050405020304" pitchFamily="18" charset="0"/>
                </a:rPr>
                <a:t>¬ ONBOX </a:t>
              </a:r>
            </a:p>
            <a:p>
              <a:pPr eaLnBrk="1" hangingPunct="1"/>
              <a:r>
                <a:rPr lang="en-US" altLang="zh-CN" dirty="0">
                  <a:latin typeface="Times New Roman" panose="02020603050405020304" pitchFamily="18" charset="0"/>
                </a:rPr>
                <a:t>¬ HB</a:t>
              </a:r>
            </a:p>
          </p:txBody>
        </p:sp>
        <p:sp>
          <p:nvSpPr>
            <p:cNvPr id="107532" name="Rectangle 13"/>
            <p:cNvSpPr>
              <a:spLocks noChangeArrowheads="1"/>
            </p:cNvSpPr>
            <p:nvPr/>
          </p:nvSpPr>
          <p:spPr bwMode="auto">
            <a:xfrm>
              <a:off x="3692" y="2950"/>
              <a:ext cx="72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dirty="0" err="1">
                  <a:solidFill>
                    <a:srgbClr val="FF0000"/>
                  </a:solidFill>
                  <a:latin typeface="Times New Roman" panose="02020603050405020304" pitchFamily="18" charset="0"/>
                </a:rPr>
                <a:t>Climbbox</a:t>
              </a:r>
              <a:endParaRPr lang="en-US" altLang="zh-CN" dirty="0">
                <a:solidFill>
                  <a:srgbClr val="FF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07533" name="AutoShape 14"/>
            <p:cNvSpPr>
              <a:spLocks noChangeArrowheads="1"/>
            </p:cNvSpPr>
            <p:nvPr/>
          </p:nvSpPr>
          <p:spPr bwMode="auto">
            <a:xfrm>
              <a:off x="3552" y="3190"/>
              <a:ext cx="960" cy="144"/>
            </a:xfrm>
            <a:prstGeom prst="rightArrow">
              <a:avLst>
                <a:gd name="adj1" fmla="val 50000"/>
                <a:gd name="adj2" fmla="val 16666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07534" name="Rectangle 15"/>
            <p:cNvSpPr>
              <a:spLocks noChangeArrowheads="1"/>
            </p:cNvSpPr>
            <p:nvPr/>
          </p:nvSpPr>
          <p:spPr bwMode="auto">
            <a:xfrm>
              <a:off x="4560" y="2854"/>
              <a:ext cx="1104" cy="939"/>
            </a:xfrm>
            <a:prstGeom prst="rect">
              <a:avLst/>
            </a:prstGeom>
            <a:noFill/>
            <a:ln w="25400">
              <a:solidFill>
                <a:schemeClr val="tx2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dirty="0">
                  <a:solidFill>
                    <a:srgbClr val="FF0000"/>
                  </a:solidFill>
                  <a:latin typeface="Times New Roman" panose="02020603050405020304" pitchFamily="18" charset="0"/>
                  <a:ea typeface="隶书" panose="02010509060101010101" pitchFamily="49" charset="-122"/>
                </a:rPr>
                <a:t>状态</a:t>
              </a:r>
              <a:r>
                <a:rPr lang="en-US" altLang="zh-CN" dirty="0">
                  <a:solidFill>
                    <a:srgbClr val="FF0000"/>
                  </a:solidFill>
                  <a:latin typeface="Times New Roman" panose="02020603050405020304" pitchFamily="18" charset="0"/>
                  <a:ea typeface="隶书" panose="02010509060101010101" pitchFamily="49" charset="-122"/>
                </a:rPr>
                <a:t>3</a:t>
              </a:r>
            </a:p>
            <a:p>
              <a:pPr eaLnBrk="1" hangingPunct="1"/>
              <a:r>
                <a:rPr lang="en-US" altLang="zh-CN" dirty="0">
                  <a:latin typeface="Times New Roman" panose="02020603050405020304" pitchFamily="18" charset="0"/>
                </a:rPr>
                <a:t>AT(monkey, c)      </a:t>
              </a:r>
            </a:p>
            <a:p>
              <a:pPr eaLnBrk="1" hangingPunct="1"/>
              <a:r>
                <a:rPr lang="en-US" altLang="zh-CN" dirty="0">
                  <a:latin typeface="Times New Roman" panose="02020603050405020304" pitchFamily="18" charset="0"/>
                </a:rPr>
                <a:t>AT(box, c)</a:t>
              </a:r>
            </a:p>
            <a:p>
              <a:pPr eaLnBrk="1" hangingPunct="1"/>
              <a:r>
                <a:rPr lang="en-US" altLang="zh-CN" dirty="0">
                  <a:latin typeface="Times New Roman" panose="02020603050405020304" pitchFamily="18" charset="0"/>
                </a:rPr>
                <a:t>ONBOX </a:t>
              </a:r>
            </a:p>
            <a:p>
              <a:pPr eaLnBrk="1" hangingPunct="1"/>
              <a:r>
                <a:rPr lang="en-US" altLang="zh-CN" dirty="0">
                  <a:latin typeface="Times New Roman" panose="02020603050405020304" pitchFamily="18" charset="0"/>
                </a:rPr>
                <a:t> ¬ HB</a:t>
              </a:r>
            </a:p>
          </p:txBody>
        </p:sp>
        <p:sp>
          <p:nvSpPr>
            <p:cNvPr id="107535" name="Rectangle 16"/>
            <p:cNvSpPr>
              <a:spLocks noChangeArrowheads="1"/>
            </p:cNvSpPr>
            <p:nvPr/>
          </p:nvSpPr>
          <p:spPr bwMode="auto">
            <a:xfrm>
              <a:off x="4512" y="1339"/>
              <a:ext cx="1104" cy="939"/>
            </a:xfrm>
            <a:prstGeom prst="rect">
              <a:avLst/>
            </a:prstGeom>
            <a:noFill/>
            <a:ln w="25400">
              <a:solidFill>
                <a:schemeClr val="tx2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dirty="0">
                  <a:solidFill>
                    <a:srgbClr val="FF0000"/>
                  </a:solidFill>
                  <a:latin typeface="Times New Roman" panose="02020603050405020304" pitchFamily="18" charset="0"/>
                  <a:ea typeface="隶书" panose="02010509060101010101" pitchFamily="49" charset="-122"/>
                </a:rPr>
                <a:t>目标状态</a:t>
              </a:r>
            </a:p>
            <a:p>
              <a:pPr eaLnBrk="1" hangingPunct="1"/>
              <a:r>
                <a:rPr lang="en-US" altLang="zh-CN" dirty="0">
                  <a:latin typeface="Times New Roman" panose="02020603050405020304" pitchFamily="18" charset="0"/>
                </a:rPr>
                <a:t>AT(monkey, c)      </a:t>
              </a:r>
            </a:p>
            <a:p>
              <a:pPr eaLnBrk="1" hangingPunct="1"/>
              <a:r>
                <a:rPr lang="en-US" altLang="zh-CN" dirty="0">
                  <a:latin typeface="Times New Roman" panose="02020603050405020304" pitchFamily="18" charset="0"/>
                </a:rPr>
                <a:t>AT(box, c)</a:t>
              </a:r>
            </a:p>
            <a:p>
              <a:pPr eaLnBrk="1" hangingPunct="1"/>
              <a:r>
                <a:rPr lang="en-US" altLang="zh-CN" dirty="0">
                  <a:latin typeface="Times New Roman" panose="02020603050405020304" pitchFamily="18" charset="0"/>
                </a:rPr>
                <a:t>ONBOX </a:t>
              </a:r>
            </a:p>
            <a:p>
              <a:pPr eaLnBrk="1" hangingPunct="1"/>
              <a:r>
                <a:rPr lang="en-US" altLang="zh-CN" dirty="0">
                  <a:latin typeface="Times New Roman" panose="02020603050405020304" pitchFamily="18" charset="0"/>
                </a:rPr>
                <a:t>HB</a:t>
              </a:r>
            </a:p>
          </p:txBody>
        </p:sp>
        <p:sp>
          <p:nvSpPr>
            <p:cNvPr id="107536" name="AutoShape 17"/>
            <p:cNvSpPr>
              <a:spLocks noChangeArrowheads="1"/>
            </p:cNvSpPr>
            <p:nvPr/>
          </p:nvSpPr>
          <p:spPr bwMode="auto">
            <a:xfrm rot="-5400000">
              <a:off x="5136" y="2470"/>
              <a:ext cx="336" cy="144"/>
            </a:xfrm>
            <a:prstGeom prst="rightArrow">
              <a:avLst>
                <a:gd name="adj1" fmla="val 50000"/>
                <a:gd name="adj2" fmla="val 58333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07537" name="Rectangle 18"/>
            <p:cNvSpPr>
              <a:spLocks noChangeArrowheads="1"/>
            </p:cNvSpPr>
            <p:nvPr/>
          </p:nvSpPr>
          <p:spPr bwMode="auto">
            <a:xfrm>
              <a:off x="4732" y="2431"/>
              <a:ext cx="50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dirty="0">
                  <a:solidFill>
                    <a:srgbClr val="FF0000"/>
                  </a:solidFill>
                  <a:latin typeface="Times New Roman" panose="02020603050405020304" pitchFamily="18" charset="0"/>
                </a:rPr>
                <a:t>Grasp</a:t>
              </a:r>
            </a:p>
          </p:txBody>
        </p:sp>
      </p:grpSp>
      <p:sp>
        <p:nvSpPr>
          <p:cNvPr id="2" name="矩形 1"/>
          <p:cNvSpPr/>
          <p:nvPr/>
        </p:nvSpPr>
        <p:spPr bwMode="auto">
          <a:xfrm>
            <a:off x="3491880" y="446535"/>
            <a:ext cx="5181600" cy="40134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0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解：</a:t>
            </a:r>
            <a:r>
              <a:rPr kumimoji="0" lang="en-US" altLang="zh-CN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r>
              <a:rPr kumimoji="0" lang="en-US" altLang="zh-CN" sz="20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goto</a:t>
            </a:r>
            <a:r>
              <a:rPr kumimoji="0" lang="en-US" altLang="zh-CN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kumimoji="0" lang="en-US" altLang="zh-CN" sz="20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a,b</a:t>
            </a:r>
            <a:r>
              <a:rPr kumimoji="0" lang="en-US" altLang="zh-CN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), </a:t>
            </a:r>
            <a:r>
              <a:rPr kumimoji="0" lang="en-US" altLang="zh-CN" sz="20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pushbox</a:t>
            </a:r>
            <a:r>
              <a:rPr kumimoji="0" lang="en-US" altLang="zh-CN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kumimoji="0" lang="en-US" altLang="zh-CN" sz="20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b,c</a:t>
            </a:r>
            <a:r>
              <a:rPr kumimoji="0" lang="en-US" altLang="zh-CN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), </a:t>
            </a:r>
            <a:r>
              <a:rPr kumimoji="0" lang="en-US" altLang="zh-CN" sz="20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climbbox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grasp</a:t>
            </a:r>
            <a:r>
              <a:rPr kumimoji="0" lang="en-US" altLang="zh-CN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kumimoji="0" lang="zh-CN" altLang="en-US" sz="2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Text Box 4"/>
          <p:cNvSpPr txBox="1">
            <a:spLocks noChangeArrowheads="1"/>
          </p:cNvSpPr>
          <p:nvPr/>
        </p:nvSpPr>
        <p:spPr bwMode="auto">
          <a:xfrm>
            <a:off x="629848" y="1758291"/>
            <a:ext cx="7542552" cy="30777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200000"/>
              </a:lnSpc>
            </a:pP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</a:rPr>
              <a:t>自然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：</a:t>
            </a:r>
            <a:r>
              <a:rPr lang="zh-CN" altLang="en-US" sz="2000" dirty="0" smtClean="0">
                <a:latin typeface="+mn-ea"/>
                <a:ea typeface="+mn-ea"/>
              </a:rPr>
              <a:t>接近自然语言的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形式语言</a:t>
            </a:r>
            <a:r>
              <a:rPr lang="zh-CN" altLang="en-US" sz="2000" dirty="0" smtClean="0">
                <a:latin typeface="+mn-ea"/>
                <a:ea typeface="+mn-ea"/>
              </a:rPr>
              <a:t>系统  （直观）</a:t>
            </a:r>
            <a:endParaRPr lang="zh-CN" altLang="en-US" sz="2000" dirty="0">
              <a:latin typeface="+mn-ea"/>
              <a:ea typeface="+mn-ea"/>
            </a:endParaRPr>
          </a:p>
          <a:p>
            <a:pPr eaLnBrk="1" hangingPunct="1">
              <a:lnSpc>
                <a:spcPct val="200000"/>
              </a:lnSpc>
            </a:pP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</a:rPr>
              <a:t>明确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：</a:t>
            </a:r>
            <a:r>
              <a:rPr lang="zh-CN" altLang="en-US" sz="2000" dirty="0" smtClean="0">
                <a:latin typeface="+mn-ea"/>
                <a:ea typeface="+mn-ea"/>
              </a:rPr>
              <a:t>一</a:t>
            </a:r>
            <a:r>
              <a:rPr lang="zh-CN" altLang="en-US" sz="2000" dirty="0">
                <a:latin typeface="+mn-ea"/>
                <a:ea typeface="+mn-ea"/>
              </a:rPr>
              <a:t>种标准的</a:t>
            </a: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</a:rPr>
              <a:t>知识解释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方法  </a:t>
            </a:r>
            <a:r>
              <a:rPr lang="zh-CN" altLang="en-US" sz="2000" dirty="0" smtClean="0">
                <a:latin typeface="+mn-ea"/>
                <a:ea typeface="+mn-ea"/>
              </a:rPr>
              <a:t>（</a:t>
            </a:r>
            <a:r>
              <a:rPr lang="zh-CN" altLang="en-US" sz="2000" dirty="0">
                <a:latin typeface="+mn-ea"/>
                <a:ea typeface="+mn-ea"/>
              </a:rPr>
              <a:t>清晰</a:t>
            </a:r>
            <a:r>
              <a:rPr lang="zh-CN" altLang="en-US" sz="2000" dirty="0" smtClean="0">
                <a:latin typeface="+mn-ea"/>
                <a:ea typeface="+mn-ea"/>
              </a:rPr>
              <a:t>）</a:t>
            </a:r>
            <a:endParaRPr lang="en-US" altLang="zh-CN" sz="2000" dirty="0" smtClean="0">
              <a:solidFill>
                <a:srgbClr val="0000FF"/>
              </a:solidFill>
              <a:latin typeface="+mn-ea"/>
              <a:ea typeface="+mn-ea"/>
            </a:endParaRPr>
          </a:p>
          <a:p>
            <a:pPr eaLnBrk="1" hangingPunct="1">
              <a:lnSpc>
                <a:spcPct val="200000"/>
              </a:lnSpc>
            </a:pP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精确</a:t>
            </a: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</a:rPr>
              <a:t>：</a:t>
            </a:r>
            <a:r>
              <a:rPr lang="zh-CN" altLang="en-US" sz="2000" dirty="0">
                <a:latin typeface="+mn-ea"/>
                <a:ea typeface="+mn-ea"/>
              </a:rPr>
              <a:t>谓词逻辑</a:t>
            </a:r>
            <a:r>
              <a:rPr lang="zh-CN" altLang="en-US" sz="2000" dirty="0" smtClean="0">
                <a:latin typeface="+mn-ea"/>
                <a:ea typeface="+mn-ea"/>
              </a:rPr>
              <a:t>的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值</a:t>
            </a:r>
            <a:r>
              <a:rPr lang="zh-CN" altLang="en-US" sz="2000" dirty="0">
                <a:solidFill>
                  <a:srgbClr val="0000FF"/>
                </a:solidFill>
                <a:latin typeface="+mn-ea"/>
                <a:ea typeface="+mn-ea"/>
              </a:rPr>
              <a:t>只有</a:t>
            </a:r>
            <a:r>
              <a:rPr lang="zh-CN" altLang="en-US" sz="2000" dirty="0" smtClean="0">
                <a:latin typeface="+mn-ea"/>
                <a:ea typeface="+mn-ea"/>
              </a:rPr>
              <a:t>“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真</a:t>
            </a:r>
            <a:r>
              <a:rPr lang="zh-CN" altLang="en-US" sz="2000" dirty="0" smtClean="0">
                <a:latin typeface="+mn-ea"/>
                <a:ea typeface="+mn-ea"/>
              </a:rPr>
              <a:t>、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假</a:t>
            </a:r>
            <a:r>
              <a:rPr lang="zh-CN" altLang="en-US" sz="2000" dirty="0" smtClean="0">
                <a:latin typeface="+mn-ea"/>
                <a:ea typeface="+mn-ea"/>
              </a:rPr>
              <a:t>”  （表示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&amp;</a:t>
            </a:r>
            <a:r>
              <a:rPr lang="zh-CN" altLang="en-US" sz="2000" dirty="0" smtClean="0">
                <a:latin typeface="+mn-ea"/>
                <a:ea typeface="+mn-ea"/>
              </a:rPr>
              <a:t>推理→精确</a:t>
            </a:r>
            <a:r>
              <a:rPr lang="en-US" altLang="zh-CN" sz="2000" dirty="0" smtClean="0">
                <a:latin typeface="+mn-ea"/>
                <a:ea typeface="+mn-ea"/>
              </a:rPr>
              <a:t>\</a:t>
            </a:r>
            <a:r>
              <a:rPr lang="zh-CN" altLang="en-US" sz="2000" dirty="0" smtClean="0">
                <a:latin typeface="+mn-ea"/>
                <a:ea typeface="+mn-ea"/>
              </a:rPr>
              <a:t>确定）</a:t>
            </a:r>
            <a:endParaRPr lang="en-US" altLang="zh-CN" sz="2000" dirty="0" smtClean="0">
              <a:solidFill>
                <a:srgbClr val="0000FF"/>
              </a:solidFill>
              <a:latin typeface="+mn-ea"/>
              <a:ea typeface="+mn-ea"/>
            </a:endParaRPr>
          </a:p>
          <a:p>
            <a:pPr eaLnBrk="1" hangingPunct="1">
              <a:lnSpc>
                <a:spcPct val="200000"/>
              </a:lnSpc>
            </a:pP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灵活</a:t>
            </a: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</a:rPr>
              <a:t>：</a:t>
            </a:r>
            <a:r>
              <a:rPr lang="zh-CN" altLang="en-US" sz="2000" dirty="0">
                <a:solidFill>
                  <a:srgbClr val="0000FF"/>
                </a:solidFill>
                <a:latin typeface="+mn-ea"/>
                <a:ea typeface="+mn-ea"/>
              </a:rPr>
              <a:t>知识</a:t>
            </a:r>
            <a:r>
              <a:rPr lang="zh-CN" altLang="en-US" sz="2000" dirty="0">
                <a:latin typeface="+mn-ea"/>
                <a:ea typeface="+mn-ea"/>
              </a:rPr>
              <a:t>和处理知识的</a:t>
            </a:r>
            <a:r>
              <a:rPr lang="zh-CN" altLang="en-US" sz="2000" dirty="0">
                <a:solidFill>
                  <a:srgbClr val="0000FF"/>
                </a:solidFill>
                <a:latin typeface="+mn-ea"/>
                <a:ea typeface="+mn-ea"/>
              </a:rPr>
              <a:t>程序</a:t>
            </a:r>
            <a:r>
              <a:rPr lang="zh-CN" altLang="en-US" sz="2000" dirty="0">
                <a:latin typeface="+mn-ea"/>
                <a:ea typeface="+mn-ea"/>
              </a:rPr>
              <a:t>是</a:t>
            </a: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</a:rPr>
              <a:t>分开</a:t>
            </a:r>
            <a:r>
              <a:rPr lang="zh-CN" altLang="en-US" sz="2000" dirty="0" smtClean="0">
                <a:latin typeface="+mn-ea"/>
                <a:ea typeface="+mn-ea"/>
              </a:rPr>
              <a:t>的  （各自独立）</a:t>
            </a:r>
            <a:endParaRPr lang="zh-CN" altLang="en-US" sz="2000" dirty="0">
              <a:latin typeface="+mn-ea"/>
              <a:ea typeface="+mn-ea"/>
            </a:endParaRPr>
          </a:p>
          <a:p>
            <a:pPr eaLnBrk="1" hangingPunct="1">
              <a:lnSpc>
                <a:spcPct val="200000"/>
              </a:lnSpc>
            </a:pP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</a:rPr>
              <a:t>模块化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：</a:t>
            </a:r>
            <a:r>
              <a:rPr lang="zh-CN" altLang="en-US" sz="2000" dirty="0" smtClean="0">
                <a:latin typeface="+mn-ea"/>
                <a:ea typeface="+mn-ea"/>
              </a:rPr>
              <a:t>知识之间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相对独立  </a:t>
            </a:r>
            <a:r>
              <a:rPr lang="zh-CN" altLang="en-US" sz="2000" dirty="0" smtClean="0">
                <a:latin typeface="+mn-ea"/>
                <a:ea typeface="+mn-ea"/>
              </a:rPr>
              <a:t>（便于知识的增加、</a:t>
            </a:r>
            <a:r>
              <a:rPr lang="zh-CN" altLang="en-US" sz="2000" dirty="0">
                <a:latin typeface="+mn-ea"/>
                <a:ea typeface="+mn-ea"/>
              </a:rPr>
              <a:t>删除</a:t>
            </a:r>
            <a:r>
              <a:rPr lang="zh-CN" altLang="en-US" sz="2000" dirty="0" smtClean="0">
                <a:latin typeface="+mn-ea"/>
                <a:ea typeface="+mn-ea"/>
              </a:rPr>
              <a:t>、修改）</a:t>
            </a:r>
            <a:endParaRPr lang="zh-CN" altLang="en-US" sz="2000" dirty="0">
              <a:latin typeface="+mn-ea"/>
              <a:ea typeface="+mn-ea"/>
            </a:endParaRPr>
          </a:p>
        </p:txBody>
      </p:sp>
      <p:sp>
        <p:nvSpPr>
          <p:cNvPr id="108547" name="Rectangle 5"/>
          <p:cNvSpPr>
            <a:spLocks noChangeArrowheads="1"/>
          </p:cNvSpPr>
          <p:nvPr/>
        </p:nvSpPr>
        <p:spPr bwMode="auto">
          <a:xfrm>
            <a:off x="639983" y="1178280"/>
            <a:ext cx="1897322" cy="2880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 dirty="0" smtClean="0">
                <a:latin typeface="+mn-ea"/>
                <a:ea typeface="+mn-ea"/>
              </a:rPr>
              <a:t>谓词表示的优点</a:t>
            </a:r>
            <a:endParaRPr lang="zh-CN" altLang="en-US" sz="2000" dirty="0">
              <a:latin typeface="+mn-ea"/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Text Box 4"/>
          <p:cNvSpPr txBox="1">
            <a:spLocks noChangeArrowheads="1"/>
          </p:cNvSpPr>
          <p:nvPr/>
        </p:nvSpPr>
        <p:spPr bwMode="auto">
          <a:xfrm>
            <a:off x="632697" y="1822946"/>
            <a:ext cx="8043759" cy="32573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3200"/>
              </a:lnSpc>
            </a:pP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知识表示</a:t>
            </a: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能力：</a:t>
            </a:r>
            <a:r>
              <a:rPr lang="zh-CN" altLang="en-US" sz="2000" dirty="0">
                <a:latin typeface="+mn-ea"/>
                <a:ea typeface="+mn-ea"/>
                <a:cs typeface="Times New Roman" panose="02020603050405020304" pitchFamily="18" charset="0"/>
              </a:rPr>
              <a:t>只能表示</a:t>
            </a:r>
            <a:r>
              <a:rPr lang="zh-CN" altLang="en-US" sz="2000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确定性</a:t>
            </a:r>
            <a:r>
              <a:rPr lang="zh-CN" altLang="en-US" sz="2000" dirty="0">
                <a:latin typeface="+mn-ea"/>
                <a:ea typeface="+mn-ea"/>
                <a:cs typeface="Times New Roman" panose="02020603050405020304" pitchFamily="18" charset="0"/>
              </a:rPr>
              <a:t>知识</a:t>
            </a: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，不能</a:t>
            </a:r>
            <a:r>
              <a:rPr lang="zh-CN" altLang="en-US" sz="2000" dirty="0">
                <a:latin typeface="+mn-ea"/>
                <a:ea typeface="+mn-ea"/>
                <a:cs typeface="Times New Roman" panose="02020603050405020304" pitchFamily="18" charset="0"/>
              </a:rPr>
              <a:t>表示</a:t>
            </a:r>
            <a:r>
              <a:rPr lang="zh-CN" altLang="en-US" sz="2000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非</a:t>
            </a:r>
            <a:r>
              <a:rPr lang="zh-CN" altLang="en-US" sz="2000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确定性</a:t>
            </a:r>
            <a:r>
              <a:rPr lang="zh-CN" altLang="en-US" sz="2000" dirty="0">
                <a:latin typeface="+mn-ea"/>
                <a:ea typeface="+mn-ea"/>
                <a:cs typeface="Times New Roman" panose="02020603050405020304" pitchFamily="18" charset="0"/>
              </a:rPr>
              <a:t>知识</a:t>
            </a: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、</a:t>
            </a:r>
            <a:r>
              <a:rPr lang="zh-CN" altLang="en-US" sz="2000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过程性</a:t>
            </a:r>
            <a:endParaRPr lang="en-US" altLang="zh-CN" sz="2000" dirty="0" smtClean="0">
              <a:solidFill>
                <a:srgbClr val="0000FF"/>
              </a:solidFill>
              <a:latin typeface="+mn-ea"/>
              <a:ea typeface="+mn-ea"/>
              <a:cs typeface="Times New Roman" panose="02020603050405020304" pitchFamily="18" charset="0"/>
            </a:endParaRPr>
          </a:p>
          <a:p>
            <a:pPr eaLnBrk="1" hangingPunct="1">
              <a:lnSpc>
                <a:spcPts val="3200"/>
              </a:lnSpc>
              <a:spcAft>
                <a:spcPts val="600"/>
              </a:spcAft>
            </a:pPr>
            <a:r>
              <a:rPr lang="en-US" altLang="zh-CN" sz="2000" dirty="0">
                <a:latin typeface="+mn-ea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latin typeface="+mn-ea"/>
                <a:ea typeface="+mn-ea"/>
                <a:cs typeface="Times New Roman" panose="02020603050405020304" pitchFamily="18" charset="0"/>
              </a:rPr>
              <a:t>             </a:t>
            </a: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知识、</a:t>
            </a:r>
            <a:r>
              <a:rPr lang="zh-CN" altLang="en-US" sz="2000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启发式</a:t>
            </a: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知识。</a:t>
            </a:r>
            <a:endParaRPr lang="en-US" altLang="zh-CN" sz="2000" dirty="0" smtClean="0">
              <a:latin typeface="+mn-ea"/>
              <a:ea typeface="+mn-ea"/>
              <a:cs typeface="Times New Roman" panose="02020603050405020304" pitchFamily="18" charset="0"/>
            </a:endParaRPr>
          </a:p>
          <a:p>
            <a:pPr eaLnBrk="1" hangingPunct="1">
              <a:lnSpc>
                <a:spcPts val="3200"/>
              </a:lnSpc>
              <a:spcAft>
                <a:spcPts val="1200"/>
              </a:spcAft>
            </a:pP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知识库</a:t>
            </a: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管理</a:t>
            </a:r>
            <a:r>
              <a:rPr lang="zh-CN" altLang="en-US" sz="2000" dirty="0">
                <a:latin typeface="+mn-ea"/>
                <a:ea typeface="+mn-ea"/>
                <a:cs typeface="Times New Roman" panose="02020603050405020304" pitchFamily="18" charset="0"/>
              </a:rPr>
              <a:t>困难：缺乏</a:t>
            </a:r>
            <a:r>
              <a:rPr lang="zh-CN" altLang="en-US" sz="2000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知识组织</a:t>
            </a: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原则。</a:t>
            </a:r>
            <a:endParaRPr lang="en-US" altLang="zh-CN" sz="2000" dirty="0" smtClean="0">
              <a:latin typeface="+mn-ea"/>
              <a:ea typeface="+mn-ea"/>
              <a:cs typeface="Times New Roman" panose="02020603050405020304" pitchFamily="18" charset="0"/>
            </a:endParaRPr>
          </a:p>
          <a:p>
            <a:pPr eaLnBrk="1" hangingPunct="1">
              <a:lnSpc>
                <a:spcPts val="3200"/>
              </a:lnSpc>
            </a:pP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存在</a:t>
            </a: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组合爆炸</a:t>
            </a: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：因</a:t>
            </a:r>
            <a:r>
              <a:rPr lang="zh-CN" altLang="en-US" sz="2000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难以</a:t>
            </a:r>
            <a:r>
              <a:rPr lang="zh-CN" altLang="en-US" sz="2000" dirty="0">
                <a:latin typeface="+mn-ea"/>
                <a:ea typeface="+mn-ea"/>
                <a:cs typeface="Times New Roman" panose="02020603050405020304" pitchFamily="18" charset="0"/>
              </a:rPr>
              <a:t>表示启发式知识</a:t>
            </a: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，只能</a:t>
            </a:r>
            <a:r>
              <a:rPr lang="zh-CN" altLang="en-US" sz="2000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盲目使用</a:t>
            </a: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推理规则，当系</a:t>
            </a:r>
            <a:endParaRPr lang="en-US" altLang="zh-CN" sz="2000" dirty="0" smtClean="0">
              <a:latin typeface="+mn-ea"/>
              <a:ea typeface="+mn-ea"/>
              <a:cs typeface="Times New Roman" panose="02020603050405020304" pitchFamily="18" charset="0"/>
            </a:endParaRPr>
          </a:p>
          <a:p>
            <a:pPr eaLnBrk="1" hangingPunct="1">
              <a:lnSpc>
                <a:spcPts val="3200"/>
              </a:lnSpc>
              <a:spcAft>
                <a:spcPts val="1200"/>
              </a:spcAft>
            </a:pPr>
            <a:r>
              <a:rPr lang="en-US" altLang="zh-CN" sz="2000" dirty="0">
                <a:latin typeface="+mn-ea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latin typeface="+mn-ea"/>
                <a:ea typeface="+mn-ea"/>
                <a:cs typeface="Times New Roman" panose="02020603050405020304" pitchFamily="18" charset="0"/>
              </a:rPr>
              <a:t>             </a:t>
            </a: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统</a:t>
            </a:r>
            <a:r>
              <a:rPr lang="zh-CN" altLang="en-US" sz="2000" u="wavyDbl" dirty="0">
                <a:latin typeface="+mn-ea"/>
                <a:ea typeface="+mn-ea"/>
                <a:cs typeface="Times New Roman" panose="02020603050405020304" pitchFamily="18" charset="0"/>
              </a:rPr>
              <a:t>知识量较大</a:t>
            </a:r>
            <a:r>
              <a:rPr lang="zh-CN" altLang="en-US" sz="2000" dirty="0">
                <a:latin typeface="+mn-ea"/>
                <a:ea typeface="+mn-ea"/>
                <a:cs typeface="Times New Roman" panose="02020603050405020304" pitchFamily="18" charset="0"/>
              </a:rPr>
              <a:t>时，容易发生</a:t>
            </a:r>
            <a:r>
              <a:rPr lang="zh-CN" altLang="en-US" sz="2000" u="wavyDbl" dirty="0" smtClean="0">
                <a:latin typeface="+mn-ea"/>
                <a:ea typeface="+mn-ea"/>
                <a:cs typeface="Times New Roman" panose="02020603050405020304" pitchFamily="18" charset="0"/>
              </a:rPr>
              <a:t>组合爆炸</a:t>
            </a: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。</a:t>
            </a:r>
            <a:endParaRPr lang="en-US" altLang="zh-CN" sz="2000" dirty="0" smtClean="0">
              <a:latin typeface="+mn-ea"/>
              <a:ea typeface="+mn-ea"/>
              <a:cs typeface="Times New Roman" panose="02020603050405020304" pitchFamily="18" charset="0"/>
            </a:endParaRPr>
          </a:p>
          <a:p>
            <a:pPr eaLnBrk="1" hangingPunct="1">
              <a:lnSpc>
                <a:spcPts val="3200"/>
              </a:lnSpc>
            </a:pP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系统</a:t>
            </a: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效率低</a:t>
            </a: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：</a:t>
            </a:r>
            <a:r>
              <a:rPr lang="zh-CN" altLang="en-US" sz="2000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推理</a:t>
            </a:r>
            <a:r>
              <a:rPr lang="zh-CN" altLang="en-US" sz="2000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演算</a:t>
            </a:r>
            <a:r>
              <a:rPr lang="zh-CN" altLang="en-US" sz="2000" dirty="0">
                <a:latin typeface="+mn-ea"/>
                <a:ea typeface="+mn-ea"/>
                <a:cs typeface="Times New Roman" panose="02020603050405020304" pitchFamily="18" charset="0"/>
              </a:rPr>
              <a:t>与</a:t>
            </a:r>
            <a:r>
              <a:rPr lang="zh-CN" altLang="en-US" sz="2000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知识</a:t>
            </a:r>
            <a:r>
              <a:rPr lang="zh-CN" altLang="en-US" sz="2000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含义</a:t>
            </a: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完全分开，未考虑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表达内容</a:t>
            </a: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中</a:t>
            </a: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所含有</a:t>
            </a:r>
            <a:endParaRPr lang="en-US" altLang="zh-CN" sz="2000" dirty="0" smtClean="0">
              <a:latin typeface="+mn-ea"/>
              <a:ea typeface="+mn-ea"/>
              <a:cs typeface="Times New Roman" panose="02020603050405020304" pitchFamily="18" charset="0"/>
            </a:endParaRPr>
          </a:p>
          <a:p>
            <a:pPr eaLnBrk="1" hangingPunct="1">
              <a:lnSpc>
                <a:spcPts val="3200"/>
              </a:lnSpc>
            </a:pPr>
            <a:r>
              <a:rPr lang="en-US" altLang="zh-CN" sz="2000" dirty="0">
                <a:latin typeface="+mn-ea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latin typeface="+mn-ea"/>
                <a:ea typeface="+mn-ea"/>
                <a:cs typeface="Times New Roman" panose="02020603050405020304" pitchFamily="18" charset="0"/>
              </a:rPr>
              <a:t>           </a:t>
            </a: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的</a:t>
            </a: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语义信息</a:t>
            </a: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，使</a:t>
            </a:r>
            <a:r>
              <a:rPr lang="zh-CN" altLang="en-US" sz="2000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推理</a:t>
            </a:r>
            <a:r>
              <a:rPr lang="zh-CN" altLang="en-US" sz="2000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过程冗长</a:t>
            </a: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，导致系统效率</a:t>
            </a:r>
            <a:r>
              <a:rPr lang="zh-CN" altLang="en-US" sz="2000" dirty="0">
                <a:latin typeface="+mn-ea"/>
                <a:ea typeface="+mn-ea"/>
                <a:cs typeface="Times New Roman" panose="02020603050405020304" pitchFamily="18" charset="0"/>
              </a:rPr>
              <a:t>不高</a:t>
            </a: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。</a:t>
            </a:r>
            <a:endParaRPr lang="zh-CN" altLang="en-US" sz="2000" b="0" dirty="0"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09571" name="Rectangle 5"/>
          <p:cNvSpPr>
            <a:spLocks noChangeArrowheads="1"/>
          </p:cNvSpPr>
          <p:nvPr/>
        </p:nvSpPr>
        <p:spPr bwMode="auto">
          <a:xfrm>
            <a:off x="675069" y="1193287"/>
            <a:ext cx="584563" cy="3118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 dirty="0" smtClean="0">
                <a:latin typeface="+mn-ea"/>
                <a:ea typeface="+mn-ea"/>
              </a:rPr>
              <a:t>缺点</a:t>
            </a:r>
            <a:endParaRPr lang="zh-CN" altLang="en-US" sz="2000" dirty="0">
              <a:latin typeface="+mn-ea"/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2"/>
          <p:cNvSpPr>
            <a:spLocks noGrp="1" noChangeArrowheads="1"/>
          </p:cNvSpPr>
          <p:nvPr>
            <p:ph type="title"/>
          </p:nvPr>
        </p:nvSpPr>
        <p:spPr>
          <a:xfrm>
            <a:off x="646597" y="1083080"/>
            <a:ext cx="4582712" cy="394348"/>
          </a:xfrm>
          <a:noFill/>
        </p:spPr>
        <p:txBody>
          <a:bodyPr lIns="0" tIns="0" rIns="0" bIns="0"/>
          <a:lstStyle/>
          <a:p>
            <a:pPr eaLnBrk="1" hangingPunct="1"/>
            <a:r>
              <a:rPr lang="en-US" altLang="zh-CN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2.6 </a:t>
            </a:r>
            <a:r>
              <a:rPr lang="zh-CN" altLang="en-US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语义网络表示（</a:t>
            </a:r>
            <a:r>
              <a:rPr lang="en-US" altLang="zh-CN" sz="20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Semantic Network</a:t>
            </a:r>
            <a:r>
              <a:rPr lang="zh-CN" altLang="en-US" sz="2000" b="1" dirty="0">
                <a:latin typeface="+mn-ea"/>
                <a:ea typeface="+mn-ea"/>
                <a:cs typeface="Times New Roman" panose="02020603050405020304" pitchFamily="18" charset="0"/>
              </a:rPr>
              <a:t>）</a:t>
            </a:r>
            <a:endParaRPr lang="zh-CN" altLang="en-US" sz="2000" b="1" dirty="0" smtClean="0"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10595" name="Text Box 5"/>
          <p:cNvSpPr txBox="1">
            <a:spLocks noChangeArrowheads="1"/>
          </p:cNvSpPr>
          <p:nvPr/>
        </p:nvSpPr>
        <p:spPr bwMode="auto">
          <a:xfrm>
            <a:off x="593272" y="1819066"/>
            <a:ext cx="8011176" cy="38472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265113" indent="-265113">
              <a:lnSpc>
                <a:spcPts val="3000"/>
              </a:lnSpc>
              <a:spcAft>
                <a:spcPts val="12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1968</a:t>
            </a:r>
            <a:r>
              <a:rPr lang="zh-CN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年</a:t>
            </a:r>
            <a:r>
              <a:rPr lang="zh-CN" altLang="zh-CN" sz="2000" dirty="0" smtClean="0">
                <a:latin typeface="+mn-ea"/>
                <a:ea typeface="+mn-ea"/>
                <a:cs typeface="Times New Roman" panose="02020603050405020304" pitchFamily="18" charset="0"/>
              </a:rPr>
              <a:t>提出</a:t>
            </a: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，作为人类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联想记忆</a:t>
            </a: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的一个</a:t>
            </a:r>
            <a:r>
              <a:rPr lang="zh-CN" altLang="en-US" sz="2000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显式心理学模型</a:t>
            </a: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。</a:t>
            </a:r>
            <a:endParaRPr lang="en-US" altLang="zh-CN" sz="2000" dirty="0" smtClean="0">
              <a:latin typeface="+mn-ea"/>
              <a:ea typeface="+mn-ea"/>
              <a:cs typeface="Times New Roman" panose="02020603050405020304" pitchFamily="18" charset="0"/>
            </a:endParaRPr>
          </a:p>
          <a:p>
            <a:pPr marL="265113" indent="-265113">
              <a:lnSpc>
                <a:spcPts val="3000"/>
              </a:lnSpc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原因：</a:t>
            </a:r>
            <a:r>
              <a:rPr lang="zh-CN" altLang="zh-CN" sz="2000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产生式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&amp;</a:t>
            </a:r>
            <a:r>
              <a:rPr lang="zh-CN" altLang="en-US" sz="2000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逻辑</a:t>
            </a: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，虽可</a:t>
            </a:r>
            <a:r>
              <a:rPr lang="zh-CN" altLang="zh-CN" sz="2000" dirty="0" smtClean="0">
                <a:latin typeface="+mn-ea"/>
                <a:ea typeface="+mn-ea"/>
                <a:cs typeface="Times New Roman" panose="02020603050405020304" pitchFamily="18" charset="0"/>
              </a:rPr>
              <a:t>表示</a:t>
            </a:r>
            <a:r>
              <a:rPr lang="zh-CN" altLang="zh-CN" sz="2000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不同状态间</a:t>
            </a:r>
            <a:r>
              <a:rPr lang="zh-CN" altLang="zh-CN" sz="2000" dirty="0">
                <a:latin typeface="+mn-ea"/>
                <a:ea typeface="+mn-ea"/>
                <a:cs typeface="Times New Roman" panose="02020603050405020304" pitchFamily="18" charset="0"/>
              </a:rPr>
              <a:t>的关系</a:t>
            </a:r>
            <a:r>
              <a:rPr lang="zh-CN" altLang="en-US" sz="2000" dirty="0">
                <a:latin typeface="+mn-ea"/>
                <a:ea typeface="+mn-ea"/>
                <a:cs typeface="Times New Roman" panose="02020603050405020304" pitchFamily="18" charset="0"/>
              </a:rPr>
              <a:t>，</a:t>
            </a: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但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不便于</a:t>
            </a:r>
            <a:r>
              <a:rPr lang="zh-CN" altLang="zh-CN" sz="2000" dirty="0" smtClean="0">
                <a:latin typeface="+mn-ea"/>
                <a:ea typeface="+mn-ea"/>
                <a:cs typeface="Times New Roman" panose="02020603050405020304" pitchFamily="18" charset="0"/>
              </a:rPr>
              <a:t>表示</a:t>
            </a:r>
            <a:r>
              <a:rPr lang="zh-CN" altLang="en-US" sz="2000" u="wavyDbl" dirty="0" smtClean="0">
                <a:latin typeface="+mn-ea"/>
                <a:ea typeface="+mn-ea"/>
                <a:cs typeface="Times New Roman" panose="02020603050405020304" pitchFamily="18" charset="0"/>
              </a:rPr>
              <a:t>事</a:t>
            </a: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 </a:t>
            </a:r>
            <a:endParaRPr lang="en-US" altLang="zh-CN" sz="2000" dirty="0" smtClean="0">
              <a:latin typeface="+mn-ea"/>
              <a:ea typeface="+mn-ea"/>
              <a:cs typeface="Times New Roman" panose="02020603050405020304" pitchFamily="18" charset="0"/>
            </a:endParaRPr>
          </a:p>
          <a:p>
            <a:pPr>
              <a:lnSpc>
                <a:spcPts val="3000"/>
              </a:lnSpc>
              <a:spcAft>
                <a:spcPts val="1200"/>
              </a:spcAft>
              <a:buClr>
                <a:srgbClr val="FF0000"/>
              </a:buClr>
            </a:pPr>
            <a:r>
              <a:rPr lang="en-US" altLang="zh-CN" sz="2000" dirty="0">
                <a:latin typeface="+mn-ea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latin typeface="+mn-ea"/>
                <a:ea typeface="+mn-ea"/>
                <a:cs typeface="Times New Roman" panose="02020603050405020304" pitchFamily="18" charset="0"/>
              </a:rPr>
              <a:t>       </a:t>
            </a:r>
            <a:r>
              <a:rPr lang="zh-CN" altLang="en-US" sz="2000" u="wavyDbl" dirty="0" smtClean="0">
                <a:latin typeface="+mn-ea"/>
                <a:ea typeface="+mn-ea"/>
                <a:cs typeface="Times New Roman" panose="02020603050405020304" pitchFamily="18" charset="0"/>
              </a:rPr>
              <a:t>物</a:t>
            </a:r>
            <a:r>
              <a:rPr lang="zh-CN" altLang="zh-CN" sz="2000" u="wavyDbl" dirty="0" smtClean="0">
                <a:latin typeface="+mn-ea"/>
                <a:ea typeface="+mn-ea"/>
                <a:cs typeface="Times New Roman" panose="02020603050405020304" pitchFamily="18" charset="0"/>
              </a:rPr>
              <a:t>中</a:t>
            </a:r>
            <a:r>
              <a:rPr lang="zh-CN" altLang="zh-CN" sz="2000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各</a:t>
            </a:r>
            <a:r>
              <a:rPr lang="zh-CN" altLang="zh-CN" sz="2000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部分</a:t>
            </a:r>
            <a:r>
              <a:rPr lang="zh-CN" altLang="en-US" sz="2000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之</a:t>
            </a:r>
            <a:r>
              <a:rPr lang="zh-CN" altLang="zh-CN" sz="2000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间的</a:t>
            </a:r>
            <a:r>
              <a:rPr lang="zh-CN" altLang="zh-CN" sz="20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分类知识</a:t>
            </a:r>
            <a:r>
              <a:rPr lang="zh-CN" altLang="zh-CN" sz="2000" dirty="0" smtClean="0">
                <a:latin typeface="+mn-ea"/>
                <a:ea typeface="+mn-ea"/>
                <a:cs typeface="Times New Roman" panose="02020603050405020304" pitchFamily="18" charset="0"/>
              </a:rPr>
              <a:t>。</a:t>
            </a: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（槽、填槽→信息补全）</a:t>
            </a:r>
            <a:endParaRPr lang="en-US" altLang="zh-CN" sz="2000" dirty="0" smtClean="0">
              <a:latin typeface="+mn-ea"/>
              <a:ea typeface="+mn-ea"/>
              <a:cs typeface="Times New Roman" panose="02020603050405020304" pitchFamily="18" charset="0"/>
            </a:endParaRPr>
          </a:p>
          <a:p>
            <a:pPr marL="265113" indent="-265113">
              <a:lnSpc>
                <a:spcPts val="3000"/>
              </a:lnSpc>
              <a:spcAft>
                <a:spcPts val="1200"/>
              </a:spcAft>
              <a:buClr>
                <a:srgbClr val="FF0000"/>
              </a:buClr>
              <a:buSzPct val="70000"/>
              <a:buFont typeface="Wingdings" panose="05000000000000000000" pitchFamily="2" charset="2"/>
              <a:buChar char="p"/>
            </a:pPr>
            <a:r>
              <a:rPr lang="zh-CN" altLang="zh-CN" sz="20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对</a:t>
            </a:r>
            <a:r>
              <a:rPr lang="zh-CN" altLang="zh-CN" sz="20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人脑功能的</a:t>
            </a:r>
            <a:r>
              <a:rPr lang="zh-CN" altLang="zh-CN" sz="20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模拟</a:t>
            </a:r>
            <a:endParaRPr lang="en-US" altLang="zh-CN" sz="2000" dirty="0" smtClean="0">
              <a:latin typeface="+mn-ea"/>
              <a:ea typeface="+mn-ea"/>
              <a:cs typeface="Times New Roman" panose="02020603050405020304" pitchFamily="18" charset="0"/>
            </a:endParaRPr>
          </a:p>
          <a:p>
            <a:pPr marL="265113" indent="-265113">
              <a:lnSpc>
                <a:spcPts val="3000"/>
              </a:lnSpc>
              <a:spcAft>
                <a:spcPts val="12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通过</a:t>
            </a:r>
            <a:r>
              <a:rPr lang="zh-CN" altLang="en-US" sz="2000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概念与概念</a:t>
            </a:r>
            <a:r>
              <a:rPr lang="zh-CN" altLang="en-US" sz="2000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之间的语义</a:t>
            </a:r>
            <a:r>
              <a:rPr lang="zh-CN" altLang="en-US" sz="2000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关系</a:t>
            </a: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，表达</a:t>
            </a:r>
            <a:r>
              <a:rPr lang="zh-CN" altLang="en-US" sz="2000" dirty="0">
                <a:latin typeface="+mn-ea"/>
                <a:ea typeface="+mn-ea"/>
                <a:cs typeface="Times New Roman" panose="02020603050405020304" pitchFamily="18" charset="0"/>
              </a:rPr>
              <a:t>知识的一种</a:t>
            </a: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网络图</a:t>
            </a: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。</a:t>
            </a:r>
            <a:endParaRPr lang="en-US" altLang="zh-CN" sz="2000" dirty="0" smtClean="0">
              <a:latin typeface="+mn-ea"/>
              <a:ea typeface="+mn-ea"/>
              <a:cs typeface="Times New Roman" panose="02020603050405020304" pitchFamily="18" charset="0"/>
            </a:endParaRPr>
          </a:p>
          <a:p>
            <a:pPr marL="265113" indent="-265113">
              <a:lnSpc>
                <a:spcPts val="30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形式：带有标识</a:t>
            </a: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的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有向图</a:t>
            </a:r>
            <a:r>
              <a:rPr lang="en-US" altLang="zh-CN" sz="2000" dirty="0" smtClean="0"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知识的</a:t>
            </a:r>
            <a:r>
              <a:rPr lang="zh-CN" altLang="en-US" sz="2000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结构化图解</a:t>
            </a:r>
            <a:r>
              <a:rPr lang="en-US" altLang="zh-CN" sz="2000" dirty="0" smtClean="0">
                <a:latin typeface="+mn-ea"/>
                <a:ea typeface="+mn-ea"/>
                <a:cs typeface="Times New Roman" panose="02020603050405020304" pitchFamily="18" charset="0"/>
              </a:rPr>
              <a:t>)</a:t>
            </a:r>
          </a:p>
          <a:p>
            <a:pPr>
              <a:lnSpc>
                <a:spcPts val="3000"/>
              </a:lnSpc>
              <a:spcAft>
                <a:spcPts val="600"/>
              </a:spcAft>
              <a:buClr>
                <a:srgbClr val="FF0000"/>
              </a:buClr>
            </a:pP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        节点</a:t>
            </a: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：</a:t>
            </a: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表示</a:t>
            </a:r>
            <a:r>
              <a:rPr lang="zh-CN" altLang="en-US" sz="2000" dirty="0">
                <a:latin typeface="+mn-ea"/>
                <a:ea typeface="+mn-ea"/>
                <a:cs typeface="Times New Roman" panose="02020603050405020304" pitchFamily="18" charset="0"/>
              </a:rPr>
              <a:t>各种事物、概念</a:t>
            </a: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、属性</a:t>
            </a:r>
            <a:r>
              <a:rPr lang="zh-CN" altLang="en-US" sz="2000" dirty="0">
                <a:latin typeface="+mn-ea"/>
                <a:ea typeface="+mn-ea"/>
                <a:cs typeface="Times New Roman" panose="02020603050405020304" pitchFamily="18" charset="0"/>
              </a:rPr>
              <a:t>、状态</a:t>
            </a: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动作</a:t>
            </a:r>
            <a:r>
              <a:rPr lang="en-US" altLang="zh-CN" sz="2000" dirty="0" smtClean="0">
                <a:latin typeface="+mn-ea"/>
                <a:ea typeface="+mn-ea"/>
                <a:cs typeface="Times New Roman" panose="02020603050405020304" pitchFamily="18" charset="0"/>
              </a:rPr>
              <a:t>…</a:t>
            </a:r>
          </a:p>
          <a:p>
            <a:pPr>
              <a:lnSpc>
                <a:spcPts val="3000"/>
              </a:lnSpc>
              <a:spcAft>
                <a:spcPts val="0"/>
              </a:spcAft>
              <a:buClr>
                <a:srgbClr val="FF0000"/>
              </a:buClr>
            </a:pPr>
            <a:r>
              <a:rPr lang="en-US" altLang="zh-CN" sz="20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         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弧：</a:t>
            </a: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表示节点之间的</a:t>
            </a:r>
            <a:r>
              <a:rPr lang="zh-CN" altLang="en-US" sz="2000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语义联系</a:t>
            </a:r>
            <a:r>
              <a:rPr lang="en-US" altLang="zh-CN" sz="2000" dirty="0" smtClean="0"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联想弧</a:t>
            </a:r>
            <a:r>
              <a:rPr lang="en-US" altLang="zh-CN" sz="2000" dirty="0" smtClean="0">
                <a:latin typeface="+mn-ea"/>
                <a:ea typeface="+mn-ea"/>
                <a:cs typeface="Times New Roman" panose="02020603050405020304" pitchFamily="18" charset="0"/>
              </a:rPr>
              <a:t>)</a:t>
            </a:r>
            <a:endParaRPr lang="zh-CN" altLang="en-US" sz="2000" dirty="0">
              <a:latin typeface="+mn-ea"/>
              <a:ea typeface="+mn-ea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646413" y="1163725"/>
            <a:ext cx="3421531" cy="313703"/>
          </a:xfrm>
          <a:noFill/>
        </p:spPr>
        <p:txBody>
          <a:bodyPr lIns="0" tIns="0" rIns="0" bIns="0"/>
          <a:lstStyle/>
          <a:p>
            <a:pPr eaLnBrk="1" hangingPunct="1"/>
            <a:r>
              <a:rPr lang="en-US" altLang="zh-CN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2.6.1 </a:t>
            </a:r>
            <a:r>
              <a:rPr lang="zh-CN" altLang="en-US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语义网络的结构和表示</a:t>
            </a:r>
          </a:p>
        </p:txBody>
      </p:sp>
      <p:sp>
        <p:nvSpPr>
          <p:cNvPr id="6" name="Rectangle 3" descr="Rectangle: Click to edit Master text styles&#10;Second level&#10;Third level&#10;Fourth level&#10;Fifth level"/>
          <p:cNvSpPr txBox="1">
            <a:spLocks noChangeArrowheads="1"/>
          </p:cNvSpPr>
          <p:nvPr/>
        </p:nvSpPr>
        <p:spPr bwMode="auto">
          <a:xfrm>
            <a:off x="620957" y="1775202"/>
            <a:ext cx="7047387" cy="180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1950" indent="-361950">
              <a:lnSpc>
                <a:spcPts val="3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dirty="0" smtClean="0">
                <a:solidFill>
                  <a:srgbClr val="0000FF"/>
                </a:solidFill>
                <a:latin typeface="+mn-ea"/>
              </a:rPr>
              <a:t>最简单的语义网络</a:t>
            </a:r>
            <a:r>
              <a:rPr lang="zh-CN" altLang="en-US" sz="2000" dirty="0">
                <a:solidFill>
                  <a:srgbClr val="0000FF"/>
                </a:solidFill>
                <a:latin typeface="+mn-ea"/>
              </a:rPr>
              <a:t>结构</a:t>
            </a:r>
            <a:r>
              <a:rPr lang="zh-CN" altLang="en-US" sz="2000" dirty="0" smtClean="0">
                <a:latin typeface="+mn-ea"/>
              </a:rPr>
              <a:t>是一个</a:t>
            </a:r>
            <a:r>
              <a:rPr lang="zh-CN" altLang="en-US" sz="2400" dirty="0" smtClean="0">
                <a:solidFill>
                  <a:srgbClr val="FF0000"/>
                </a:solidFill>
                <a:latin typeface="+mn-ea"/>
              </a:rPr>
              <a:t>三元组</a:t>
            </a:r>
            <a:r>
              <a:rPr lang="zh-CN" altLang="en-US" sz="2000" dirty="0" smtClean="0">
                <a:latin typeface="+mn-ea"/>
                <a:sym typeface="Wingdings" panose="05000000000000000000" pitchFamily="2" charset="2"/>
              </a:rPr>
              <a:t>：节点</a:t>
            </a:r>
            <a:r>
              <a:rPr lang="en-US" altLang="zh-CN" sz="2000" dirty="0" smtClean="0">
                <a:latin typeface="+mn-ea"/>
                <a:sym typeface="Wingdings" panose="05000000000000000000" pitchFamily="2" charset="2"/>
              </a:rPr>
              <a:t>1</a:t>
            </a:r>
            <a:r>
              <a:rPr lang="zh-CN" altLang="en-US" sz="2000" dirty="0" smtClean="0">
                <a:latin typeface="+mn-ea"/>
                <a:sym typeface="Wingdings" panose="05000000000000000000" pitchFamily="2" charset="2"/>
              </a:rPr>
              <a:t>，弧，节点</a:t>
            </a:r>
            <a:r>
              <a:rPr lang="en-US" altLang="zh-CN" sz="2000" dirty="0" smtClean="0">
                <a:latin typeface="+mn-ea"/>
                <a:sym typeface="Wingdings" panose="05000000000000000000" pitchFamily="2" charset="2"/>
              </a:rPr>
              <a:t>2</a:t>
            </a:r>
          </a:p>
          <a:p>
            <a:pPr marL="361950" indent="-361950">
              <a:lnSpc>
                <a:spcPts val="3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dirty="0" smtClean="0">
                <a:latin typeface="+mn-ea"/>
                <a:sym typeface="Wingdings" panose="05000000000000000000" pitchFamily="2" charset="2"/>
              </a:rPr>
              <a:t>三元组→</a:t>
            </a:r>
            <a:r>
              <a:rPr lang="zh-CN" altLang="en-US" sz="2400" dirty="0" smtClean="0">
                <a:solidFill>
                  <a:srgbClr val="FF0000"/>
                </a:solidFill>
                <a:latin typeface="+mn-ea"/>
                <a:sym typeface="Wingdings" panose="05000000000000000000" pitchFamily="2" charset="2"/>
              </a:rPr>
              <a:t>基本网元</a:t>
            </a:r>
            <a:endParaRPr lang="en-US" altLang="zh-CN" sz="2400" dirty="0">
              <a:solidFill>
                <a:srgbClr val="FF0000"/>
              </a:solidFill>
              <a:latin typeface="+mn-ea"/>
              <a:sym typeface="Wingdings" panose="05000000000000000000" pitchFamily="2" charset="2"/>
            </a:endParaRPr>
          </a:p>
          <a:p>
            <a:pPr marL="361950" indent="-361950">
              <a:lnSpc>
                <a:spcPts val="3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dirty="0" smtClean="0">
                <a:solidFill>
                  <a:srgbClr val="0000FF"/>
                </a:solidFill>
                <a:latin typeface="+mn-ea"/>
                <a:sym typeface="Wingdings" panose="05000000000000000000" pitchFamily="2" charset="2"/>
              </a:rPr>
              <a:t>多个</a:t>
            </a:r>
            <a:r>
              <a:rPr lang="zh-CN" altLang="en-US" sz="2000" dirty="0" smtClean="0">
                <a:latin typeface="+mn-ea"/>
                <a:sym typeface="Wingdings" panose="05000000000000000000" pitchFamily="2" charset="2"/>
              </a:rPr>
              <a:t>基本网元</a:t>
            </a:r>
            <a:r>
              <a:rPr lang="zh-CN" altLang="en-US" sz="2400" dirty="0" smtClean="0">
                <a:solidFill>
                  <a:srgbClr val="FF0000"/>
                </a:solidFill>
                <a:latin typeface="+mn-ea"/>
                <a:sym typeface="Wingdings" panose="05000000000000000000" pitchFamily="2" charset="2"/>
              </a:rPr>
              <a:t>关联</a:t>
            </a:r>
            <a:r>
              <a:rPr lang="zh-CN" altLang="en-US" sz="2000" dirty="0" smtClean="0">
                <a:latin typeface="+mn-ea"/>
                <a:sym typeface="Wingdings" panose="05000000000000000000" pitchFamily="2" charset="2"/>
              </a:rPr>
              <a:t>在一起，构成一个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sym typeface="Wingdings" panose="05000000000000000000" pitchFamily="2" charset="2"/>
              </a:rPr>
              <a:t>语义网络</a:t>
            </a:r>
            <a:r>
              <a:rPr lang="zh-CN" altLang="en-US" sz="2000" dirty="0" smtClean="0">
                <a:latin typeface="+mn-ea"/>
                <a:sym typeface="Wingdings" panose="05000000000000000000" pitchFamily="2" charset="2"/>
              </a:rPr>
              <a:t>。</a:t>
            </a:r>
            <a:endParaRPr lang="en-US" altLang="zh-CN" sz="2000" dirty="0" smtClean="0">
              <a:latin typeface="+mn-ea"/>
              <a:sym typeface="Wingdings" panose="05000000000000000000" pitchFamily="2" charset="2"/>
            </a:endParaRPr>
          </a:p>
          <a:p>
            <a:pPr marL="361950" indent="-361950">
              <a:lnSpc>
                <a:spcPts val="3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dirty="0" smtClean="0">
                <a:latin typeface="+mn-ea"/>
              </a:rPr>
              <a:t>关联方法：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</a:rPr>
              <a:t>节点合并</a:t>
            </a:r>
            <a:r>
              <a:rPr lang="en-US" altLang="zh-CN" sz="2000" dirty="0" smtClean="0">
                <a:solidFill>
                  <a:srgbClr val="FF0000"/>
                </a:solidFill>
                <a:latin typeface="+mn-ea"/>
              </a:rPr>
              <a:t> </a:t>
            </a:r>
            <a:endParaRPr lang="en-US" altLang="zh-CN" sz="2000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9" name="Text Box 5"/>
          <p:cNvSpPr txBox="1">
            <a:spLocks noChangeArrowheads="1"/>
          </p:cNvSpPr>
          <p:nvPr/>
        </p:nvSpPr>
        <p:spPr bwMode="auto">
          <a:xfrm>
            <a:off x="1224568" y="4726145"/>
            <a:ext cx="7148642" cy="936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268288" indent="-268288" eaLnBrk="1" hangingPunct="1">
              <a:lnSpc>
                <a:spcPct val="150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此语义联系可理解为“</a:t>
            </a:r>
            <a:r>
              <a:rPr lang="zh-CN" altLang="en-US" sz="24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类属</a:t>
            </a: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”关系</a:t>
            </a:r>
            <a:r>
              <a:rPr lang="zh-CN" altLang="en-US" sz="2000" dirty="0">
                <a:latin typeface="+mn-ea"/>
                <a:ea typeface="+mn-ea"/>
                <a:cs typeface="Times New Roman" panose="02020603050405020304" pitchFamily="18" charset="0"/>
              </a:rPr>
              <a:t>。</a:t>
            </a:r>
            <a:endParaRPr lang="en-US" altLang="zh-CN" sz="2000" dirty="0" smtClean="0">
              <a:latin typeface="+mn-ea"/>
              <a:ea typeface="+mn-ea"/>
              <a:cs typeface="Times New Roman" panose="02020603050405020304" pitchFamily="18" charset="0"/>
            </a:endParaRPr>
          </a:p>
          <a:p>
            <a:pPr marL="268288" indent="-268288" eaLnBrk="1" hangingPunct="1">
              <a:lnSpc>
                <a:spcPct val="150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箭头方向的含义：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箭头</a:t>
            </a: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代表</a:t>
            </a:r>
            <a:r>
              <a:rPr lang="zh-CN" altLang="en-US" sz="2000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上层概念</a:t>
            </a: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，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箭尾</a:t>
            </a: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代表</a:t>
            </a:r>
            <a:r>
              <a:rPr lang="zh-CN" altLang="en-US" sz="2000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下层概念</a:t>
            </a: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。</a:t>
            </a:r>
            <a:endParaRPr lang="en-US" altLang="zh-CN" sz="2000" dirty="0" smtClean="0"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4128" y="695523"/>
            <a:ext cx="2816029" cy="717253"/>
          </a:xfrm>
          <a:prstGeom prst="rect">
            <a:avLst/>
          </a:prstGeom>
        </p:spPr>
      </p:pic>
      <p:grpSp>
        <p:nvGrpSpPr>
          <p:cNvPr id="12" name="组合 11"/>
          <p:cNvGrpSpPr/>
          <p:nvPr/>
        </p:nvGrpSpPr>
        <p:grpSpPr>
          <a:xfrm>
            <a:off x="1152548" y="3501008"/>
            <a:ext cx="7354134" cy="1265637"/>
            <a:chOff x="1152548" y="3593508"/>
            <a:chExt cx="7354134" cy="1265637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52548" y="3757350"/>
              <a:ext cx="4419678" cy="865279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17959" y="3593508"/>
              <a:ext cx="2288723" cy="126563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32995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637388" y="1115508"/>
            <a:ext cx="2016224" cy="360040"/>
          </a:xfrm>
          <a:noFill/>
        </p:spPr>
        <p:txBody>
          <a:bodyPr lIns="0" tIns="0" rIns="0" bIns="0"/>
          <a:lstStyle/>
          <a:p>
            <a:pPr eaLnBrk="1" hangingPunct="1"/>
            <a:r>
              <a:rPr lang="en-US" altLang="zh-CN" sz="2000" b="1" dirty="0" smtClean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、基本语义关系</a:t>
            </a: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619511" y="1758279"/>
            <a:ext cx="6949117" cy="20829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3200"/>
              </a:lnSpc>
              <a:spcAft>
                <a:spcPts val="1200"/>
              </a:spcAft>
            </a:pPr>
            <a:r>
              <a:rPr lang="zh-CN" altLang="en-US" sz="2000" dirty="0">
                <a:latin typeface="+mn-ea"/>
                <a:ea typeface="+mn-ea"/>
              </a:rPr>
              <a:t>⑴、类属关系</a:t>
            </a:r>
            <a:endParaRPr lang="en-US" altLang="zh-CN" sz="2000" dirty="0">
              <a:latin typeface="+mn-ea"/>
              <a:ea typeface="+mn-ea"/>
            </a:endParaRPr>
          </a:p>
          <a:p>
            <a:pPr marL="342900" lvl="2" indent="-342900" eaLnBrk="1" hangingPunct="1">
              <a:lnSpc>
                <a:spcPts val="32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具体与抽象</a:t>
            </a:r>
            <a:endParaRPr lang="en-US" altLang="zh-CN" sz="2000" dirty="0">
              <a:latin typeface="+mn-ea"/>
              <a:ea typeface="+mn-ea"/>
            </a:endParaRPr>
          </a:p>
          <a:p>
            <a:pPr marL="0" lvl="2" eaLnBrk="1" hangingPunct="1">
              <a:lnSpc>
                <a:spcPts val="3200"/>
              </a:lnSpc>
              <a:spcAft>
                <a:spcPts val="1200"/>
              </a:spcAft>
              <a:buClr>
                <a:srgbClr val="FF0000"/>
              </a:buClr>
            </a:pPr>
            <a:r>
              <a:rPr lang="en-US" altLang="zh-CN" sz="2000" dirty="0" smtClean="0">
                <a:latin typeface="+mn-ea"/>
                <a:ea typeface="+mn-ea"/>
              </a:rPr>
              <a:t>     </a:t>
            </a:r>
            <a:r>
              <a:rPr lang="zh-CN" altLang="en-US" sz="2000" dirty="0" smtClean="0">
                <a:solidFill>
                  <a:schemeClr val="tx1"/>
                </a:solidFill>
                <a:latin typeface="+mn-ea"/>
                <a:ea typeface="+mn-ea"/>
              </a:rPr>
              <a:t>具有</a:t>
            </a: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</a:rPr>
              <a:t>共同属性</a:t>
            </a:r>
            <a:r>
              <a:rPr lang="zh-CN" altLang="en-US" sz="2000" dirty="0">
                <a:latin typeface="+mn-ea"/>
                <a:ea typeface="+mn-ea"/>
              </a:rPr>
              <a:t>的</a:t>
            </a:r>
            <a:r>
              <a:rPr lang="zh-CN" altLang="en-US" sz="2000" dirty="0">
                <a:solidFill>
                  <a:srgbClr val="0000FF"/>
                </a:solidFill>
                <a:latin typeface="+mn-ea"/>
                <a:ea typeface="+mn-ea"/>
              </a:rPr>
              <a:t>不同事物之间</a:t>
            </a:r>
            <a:r>
              <a:rPr lang="zh-CN" altLang="en-US" sz="2000" dirty="0">
                <a:latin typeface="+mn-ea"/>
                <a:ea typeface="+mn-ea"/>
              </a:rPr>
              <a:t>的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实例</a:t>
            </a:r>
            <a:r>
              <a:rPr lang="en-US" altLang="zh-CN" sz="2000" dirty="0">
                <a:latin typeface="+mn-ea"/>
                <a:ea typeface="+mn-ea"/>
              </a:rPr>
              <a:t>\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成员</a:t>
            </a:r>
            <a:r>
              <a:rPr lang="en-US" altLang="zh-CN" sz="2000" dirty="0" smtClean="0">
                <a:latin typeface="+mn-ea"/>
                <a:ea typeface="+mn-ea"/>
              </a:rPr>
              <a:t>\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分类</a:t>
            </a:r>
            <a:r>
              <a:rPr lang="en-US" altLang="zh-CN" sz="2000" dirty="0" smtClean="0">
                <a:solidFill>
                  <a:srgbClr val="FF0000"/>
                </a:solidFill>
                <a:latin typeface="+mn-ea"/>
                <a:ea typeface="+mn-ea"/>
              </a:rPr>
              <a:t>…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关系</a:t>
            </a:r>
            <a:endParaRPr lang="en-US" altLang="zh-CN" sz="2000" dirty="0" smtClean="0">
              <a:latin typeface="+mn-ea"/>
              <a:ea typeface="+mn-ea"/>
            </a:endParaRPr>
          </a:p>
          <a:p>
            <a:pPr marL="342900" lvl="2" indent="-342900" eaLnBrk="1" hangingPunct="1">
              <a:lnSpc>
                <a:spcPts val="3200"/>
              </a:lnSpc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lang="zh-CN" altLang="en-US" sz="2000" dirty="0">
                <a:solidFill>
                  <a:schemeClr val="tx1"/>
                </a:solidFill>
                <a:latin typeface="+mn-ea"/>
                <a:ea typeface="+mn-ea"/>
              </a:rPr>
              <a:t>常用</a:t>
            </a: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</a:rPr>
              <a:t>类属关系</a:t>
            </a:r>
            <a:r>
              <a:rPr lang="zh-CN" altLang="en-US" sz="2000" dirty="0">
                <a:solidFill>
                  <a:schemeClr val="tx1"/>
                </a:solidFill>
                <a:latin typeface="+mn-ea"/>
                <a:ea typeface="+mn-ea"/>
              </a:rPr>
              <a:t>：</a:t>
            </a:r>
            <a:r>
              <a:rPr lang="en-US" altLang="zh-CN" sz="2000" dirty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Is-a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A-member-of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lang="en-US" altLang="zh-CN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A-kind-of</a:t>
            </a:r>
            <a:endParaRPr lang="zh-CN" altLang="en-US" sz="2000" dirty="0"/>
          </a:p>
        </p:txBody>
      </p:sp>
      <p:grpSp>
        <p:nvGrpSpPr>
          <p:cNvPr id="57" name="组合 56"/>
          <p:cNvGrpSpPr/>
          <p:nvPr/>
        </p:nvGrpSpPr>
        <p:grpSpPr>
          <a:xfrm>
            <a:off x="1017850" y="4005064"/>
            <a:ext cx="5136096" cy="960635"/>
            <a:chOff x="1164096" y="4296663"/>
            <a:chExt cx="5136096" cy="960635"/>
          </a:xfrm>
        </p:grpSpPr>
        <p:sp>
          <p:nvSpPr>
            <p:cNvPr id="15" name="矩形 14"/>
            <p:cNvSpPr/>
            <p:nvPr/>
          </p:nvSpPr>
          <p:spPr>
            <a:xfrm>
              <a:off x="1164096" y="4296663"/>
              <a:ext cx="2448272" cy="353943"/>
            </a:xfrm>
            <a:prstGeom prst="rect">
              <a:avLst/>
            </a:prstGeom>
          </p:spPr>
          <p:txBody>
            <a:bodyPr wrap="square" lIns="0" bIns="0">
              <a:spAutoFit/>
            </a:bodyPr>
            <a:lstStyle/>
            <a:p>
              <a:r>
                <a:rPr lang="zh-CN" altLang="en-US" sz="2000" dirty="0" smtClean="0">
                  <a:solidFill>
                    <a:srgbClr val="0000FF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如：</a:t>
              </a:r>
              <a:r>
                <a:rPr lang="zh-CN" altLang="en-US" sz="2000" dirty="0" smtClean="0">
                  <a:latin typeface="楷体" panose="02010609060101010101" pitchFamily="49" charset="-122"/>
                  <a:ea typeface="楷体" panose="02010609060101010101" pitchFamily="49" charset="-122"/>
                </a:rPr>
                <a:t>张三是</a:t>
              </a:r>
              <a:r>
                <a:rPr lang="zh-CN" altLang="en-US" sz="2000" dirty="0">
                  <a:latin typeface="楷体" panose="02010609060101010101" pitchFamily="49" charset="-122"/>
                  <a:ea typeface="楷体" panose="02010609060101010101" pitchFamily="49" charset="-122"/>
                </a:rPr>
                <a:t>一个学生</a:t>
              </a:r>
            </a:p>
          </p:txBody>
        </p:sp>
        <p:pic>
          <p:nvPicPr>
            <p:cNvPr id="26" name="图片 2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83680" y="4653135"/>
              <a:ext cx="2516512" cy="6041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80252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669920" y="476672"/>
            <a:ext cx="4406136" cy="1008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zh-CN" sz="2000" dirty="0" smtClean="0">
                <a:solidFill>
                  <a:srgbClr val="0000FF"/>
                </a:solidFill>
                <a:latin typeface="+mn-ea"/>
                <a:ea typeface="+mn-ea"/>
              </a:rPr>
              <a:t>一</a:t>
            </a:r>
            <a:r>
              <a:rPr lang="zh-CN" altLang="zh-CN" sz="2000" dirty="0">
                <a:solidFill>
                  <a:srgbClr val="0000FF"/>
                </a:solidFill>
                <a:latin typeface="+mn-ea"/>
                <a:ea typeface="+mn-ea"/>
              </a:rPr>
              <a:t>个</a:t>
            </a:r>
            <a:r>
              <a:rPr lang="zh-CN" altLang="zh-CN" sz="2000" dirty="0" smtClean="0">
                <a:solidFill>
                  <a:srgbClr val="FF0000"/>
                </a:solidFill>
                <a:latin typeface="+mn-ea"/>
                <a:ea typeface="+mn-ea"/>
              </a:rPr>
              <a:t>实例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节</a:t>
            </a:r>
            <a:r>
              <a:rPr lang="zh-CN" altLang="zh-CN" sz="2000" dirty="0" smtClean="0">
                <a:solidFill>
                  <a:srgbClr val="FF0000"/>
                </a:solidFill>
                <a:latin typeface="+mn-ea"/>
                <a:ea typeface="+mn-ea"/>
              </a:rPr>
              <a:t>点</a:t>
            </a:r>
            <a:r>
              <a:rPr lang="zh-CN" altLang="en-US" sz="2000" dirty="0" smtClean="0">
                <a:latin typeface="+mn-ea"/>
                <a:ea typeface="+mn-ea"/>
              </a:rPr>
              <a:t>可</a:t>
            </a:r>
            <a:r>
              <a:rPr lang="zh-CN" altLang="zh-CN" sz="2000" dirty="0" smtClean="0">
                <a:latin typeface="+mn-ea"/>
                <a:ea typeface="+mn-ea"/>
              </a:rPr>
              <a:t>与</a:t>
            </a:r>
            <a:r>
              <a:rPr lang="zh-CN" altLang="zh-CN" sz="2000" dirty="0">
                <a:solidFill>
                  <a:srgbClr val="0000FF"/>
                </a:solidFill>
                <a:latin typeface="+mn-ea"/>
                <a:ea typeface="+mn-ea"/>
              </a:rPr>
              <a:t>多个</a:t>
            </a:r>
            <a:r>
              <a:rPr lang="zh-CN" altLang="zh-CN" sz="2000" dirty="0" smtClean="0">
                <a:solidFill>
                  <a:srgbClr val="FF0000"/>
                </a:solidFill>
                <a:latin typeface="+mn-ea"/>
                <a:ea typeface="+mn-ea"/>
              </a:rPr>
              <a:t>类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节</a:t>
            </a:r>
            <a:r>
              <a:rPr lang="zh-CN" altLang="zh-CN" sz="2000" dirty="0" smtClean="0">
                <a:solidFill>
                  <a:srgbClr val="FF0000"/>
                </a:solidFill>
                <a:latin typeface="+mn-ea"/>
                <a:ea typeface="+mn-ea"/>
              </a:rPr>
              <a:t>点</a:t>
            </a:r>
            <a:r>
              <a:rPr lang="zh-CN" altLang="zh-CN" sz="2000" dirty="0" smtClean="0">
                <a:latin typeface="+mn-ea"/>
                <a:ea typeface="+mn-ea"/>
              </a:rPr>
              <a:t>连接</a:t>
            </a:r>
            <a:endParaRPr lang="en-US" altLang="zh-CN" sz="2000" dirty="0" smtClean="0">
              <a:latin typeface="+mn-ea"/>
              <a:ea typeface="+mn-ea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zh-CN" sz="2000" dirty="0" smtClean="0">
                <a:solidFill>
                  <a:srgbClr val="0000FF"/>
                </a:solidFill>
                <a:latin typeface="+mn-ea"/>
                <a:ea typeface="+mn-ea"/>
              </a:rPr>
              <a:t>多</a:t>
            </a:r>
            <a:r>
              <a:rPr lang="zh-CN" altLang="zh-CN" sz="2000" dirty="0">
                <a:solidFill>
                  <a:srgbClr val="0000FF"/>
                </a:solidFill>
                <a:latin typeface="+mn-ea"/>
                <a:ea typeface="+mn-ea"/>
              </a:rPr>
              <a:t>个</a:t>
            </a:r>
            <a:r>
              <a:rPr lang="zh-CN" altLang="zh-CN" sz="2000" dirty="0" smtClean="0">
                <a:solidFill>
                  <a:srgbClr val="FF0000"/>
                </a:solidFill>
                <a:latin typeface="+mn-ea"/>
                <a:ea typeface="+mn-ea"/>
              </a:rPr>
              <a:t>实例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节</a:t>
            </a:r>
            <a:r>
              <a:rPr lang="zh-CN" altLang="zh-CN" sz="2000" dirty="0" smtClean="0">
                <a:solidFill>
                  <a:srgbClr val="FF0000"/>
                </a:solidFill>
                <a:latin typeface="+mn-ea"/>
                <a:ea typeface="+mn-ea"/>
              </a:rPr>
              <a:t>点</a:t>
            </a:r>
            <a:r>
              <a:rPr lang="zh-CN" altLang="zh-CN" sz="2000" dirty="0" smtClean="0">
                <a:latin typeface="+mn-ea"/>
                <a:ea typeface="+mn-ea"/>
              </a:rPr>
              <a:t>也</a:t>
            </a:r>
            <a:r>
              <a:rPr lang="zh-CN" altLang="en-US" sz="2000" dirty="0" smtClean="0">
                <a:latin typeface="+mn-ea"/>
                <a:ea typeface="+mn-ea"/>
              </a:rPr>
              <a:t>可</a:t>
            </a:r>
            <a:r>
              <a:rPr lang="zh-CN" altLang="zh-CN" sz="2000" dirty="0" smtClean="0">
                <a:latin typeface="+mn-ea"/>
                <a:ea typeface="+mn-ea"/>
              </a:rPr>
              <a:t>与</a:t>
            </a:r>
            <a:r>
              <a:rPr lang="zh-CN" altLang="zh-CN" sz="2000" dirty="0">
                <a:solidFill>
                  <a:srgbClr val="0000FF"/>
                </a:solidFill>
                <a:latin typeface="+mn-ea"/>
                <a:ea typeface="+mn-ea"/>
              </a:rPr>
              <a:t>一个</a:t>
            </a:r>
            <a:r>
              <a:rPr lang="zh-CN" altLang="zh-CN" sz="2000" dirty="0" smtClean="0">
                <a:solidFill>
                  <a:srgbClr val="FF0000"/>
                </a:solidFill>
                <a:latin typeface="+mn-ea"/>
                <a:ea typeface="+mn-ea"/>
              </a:rPr>
              <a:t>类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节</a:t>
            </a:r>
            <a:r>
              <a:rPr lang="zh-CN" altLang="zh-CN" sz="2000" dirty="0" smtClean="0">
                <a:solidFill>
                  <a:srgbClr val="FF0000"/>
                </a:solidFill>
                <a:latin typeface="+mn-ea"/>
                <a:ea typeface="+mn-ea"/>
              </a:rPr>
              <a:t>点</a:t>
            </a:r>
            <a:r>
              <a:rPr lang="zh-CN" altLang="zh-CN" sz="2000" dirty="0" smtClean="0">
                <a:latin typeface="+mn-ea"/>
                <a:ea typeface="+mn-ea"/>
              </a:rPr>
              <a:t>连接</a:t>
            </a:r>
            <a:endParaRPr lang="zh-CN" altLang="en-US" sz="2000" dirty="0"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4932040" y="629396"/>
            <a:ext cx="2664296" cy="648072"/>
            <a:chOff x="5148064" y="629396"/>
            <a:chExt cx="2664296" cy="648072"/>
          </a:xfrm>
        </p:grpSpPr>
        <p:sp>
          <p:nvSpPr>
            <p:cNvPr id="2" name="右大括号 1"/>
            <p:cNvSpPr/>
            <p:nvPr/>
          </p:nvSpPr>
          <p:spPr bwMode="auto">
            <a:xfrm>
              <a:off x="5148064" y="629396"/>
              <a:ext cx="216024" cy="648072"/>
            </a:xfrm>
            <a:prstGeom prst="rightBrac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" name="矩形 2"/>
            <p:cNvSpPr/>
            <p:nvPr/>
          </p:nvSpPr>
          <p:spPr bwMode="auto">
            <a:xfrm>
              <a:off x="5464816" y="700232"/>
              <a:ext cx="2347544" cy="44075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24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1:1</a:t>
              </a:r>
              <a:r>
                <a:rPr kumimoji="0" lang="zh-CN" altLang="en-US" sz="24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、</a:t>
              </a:r>
              <a:r>
                <a:rPr kumimoji="0" lang="en-US" altLang="zh-CN" sz="24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r>
                <a:rPr lang="en-US" altLang="zh-CN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:n</a:t>
              </a:r>
              <a:r>
                <a:rPr lang="zh-CN" altLang="en-US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、</a:t>
              </a:r>
              <a:r>
                <a:rPr lang="en-US" altLang="zh-CN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m:n</a:t>
              </a:r>
              <a:endParaRPr kumimoji="0" lang="zh-CN" altLang="en-U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626391" y="1727551"/>
            <a:ext cx="7474001" cy="79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271463" indent="-271463" eaLnBrk="1" hangingPunct="1">
              <a:lnSpc>
                <a:spcPts val="3200"/>
              </a:lnSpc>
              <a:buSzPct val="80000"/>
              <a:buFont typeface="Wingdings" panose="05000000000000000000" pitchFamily="2" charset="2"/>
              <a:buChar char="p"/>
            </a:pPr>
            <a:r>
              <a:rPr lang="zh-CN" altLang="zh-CN" sz="20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类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节</a:t>
            </a:r>
            <a:r>
              <a:rPr lang="zh-CN" altLang="zh-CN" sz="20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点</a:t>
            </a:r>
            <a:r>
              <a:rPr lang="zh-CN" altLang="zh-CN" sz="2000" dirty="0">
                <a:latin typeface="+mn-ea"/>
                <a:ea typeface="+mn-ea"/>
                <a:cs typeface="Times New Roman" panose="02020603050405020304" pitchFamily="18" charset="0"/>
              </a:rPr>
              <a:t>与</a:t>
            </a:r>
            <a:r>
              <a:rPr lang="zh-CN" altLang="zh-CN" sz="20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更抽象的</a:t>
            </a:r>
            <a:r>
              <a:rPr lang="zh-CN" altLang="zh-CN" sz="20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类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节</a:t>
            </a:r>
            <a:r>
              <a:rPr lang="zh-CN" altLang="zh-CN" sz="20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点</a:t>
            </a:r>
            <a:r>
              <a:rPr lang="zh-CN" altLang="zh-CN" sz="2000" dirty="0">
                <a:latin typeface="+mn-ea"/>
                <a:ea typeface="+mn-ea"/>
                <a:cs typeface="Times New Roman" panose="02020603050405020304" pitchFamily="18" charset="0"/>
              </a:rPr>
              <a:t>之间的</a:t>
            </a:r>
            <a:r>
              <a:rPr lang="zh-CN" altLang="zh-CN" sz="2000" dirty="0" smtClean="0">
                <a:latin typeface="+mn-ea"/>
                <a:ea typeface="+mn-ea"/>
                <a:cs typeface="Times New Roman" panose="02020603050405020304" pitchFamily="18" charset="0"/>
              </a:rPr>
              <a:t>联系</a:t>
            </a:r>
            <a:endParaRPr lang="en-US" altLang="zh-CN" sz="2000" dirty="0" smtClean="0">
              <a:latin typeface="+mn-ea"/>
              <a:ea typeface="+mn-ea"/>
              <a:cs typeface="Times New Roman" panose="02020603050405020304" pitchFamily="18" charset="0"/>
            </a:endParaRPr>
          </a:p>
          <a:p>
            <a:pPr marL="271463" indent="-271463" eaLnBrk="1" hangingPunct="1">
              <a:lnSpc>
                <a:spcPts val="32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zh-CN" sz="2000" dirty="0" smtClean="0">
                <a:latin typeface="+mn-ea"/>
                <a:ea typeface="+mn-ea"/>
                <a:cs typeface="Times New Roman" panose="02020603050405020304" pitchFamily="18" charset="0"/>
              </a:rPr>
              <a:t>用</a:t>
            </a:r>
            <a:r>
              <a:rPr lang="en-US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AKO</a:t>
            </a:r>
            <a:r>
              <a:rPr lang="en-US" altLang="zh-CN" sz="2000" dirty="0" smtClean="0"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 </a:t>
            </a:r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Kind 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Of</a:t>
            </a:r>
            <a:r>
              <a:rPr lang="en-US" altLang="zh-CN" sz="2000" dirty="0" smtClean="0">
                <a:latin typeface="+mn-ea"/>
                <a:ea typeface="+mn-ea"/>
                <a:cs typeface="Times New Roman" panose="02020603050405020304" pitchFamily="18" charset="0"/>
              </a:rPr>
              <a:t>)</a:t>
            </a:r>
            <a:r>
              <a:rPr lang="zh-CN" altLang="zh-CN" sz="2000" dirty="0" smtClean="0">
                <a:latin typeface="+mn-ea"/>
                <a:ea typeface="+mn-ea"/>
                <a:cs typeface="Times New Roman" panose="02020603050405020304" pitchFamily="18" charset="0"/>
              </a:rPr>
              <a:t>将问题域中</a:t>
            </a:r>
            <a:r>
              <a:rPr lang="zh-CN" altLang="zh-CN" sz="2000" dirty="0">
                <a:latin typeface="+mn-ea"/>
                <a:ea typeface="+mn-ea"/>
                <a:cs typeface="Times New Roman" panose="02020603050405020304" pitchFamily="18" charset="0"/>
              </a:rPr>
              <a:t>的</a:t>
            </a:r>
            <a:r>
              <a:rPr lang="zh-CN" altLang="zh-CN" sz="20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所有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节</a:t>
            </a:r>
            <a:r>
              <a:rPr lang="zh-CN" altLang="zh-CN" sz="20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点</a:t>
            </a:r>
            <a:r>
              <a:rPr lang="zh-CN" altLang="zh-CN" sz="2000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组织成</a:t>
            </a:r>
            <a:r>
              <a:rPr lang="zh-CN" altLang="zh-CN" sz="2000" dirty="0">
                <a:latin typeface="+mn-ea"/>
                <a:ea typeface="+mn-ea"/>
                <a:cs typeface="Times New Roman" panose="02020603050405020304" pitchFamily="18" charset="0"/>
              </a:rPr>
              <a:t>一</a:t>
            </a:r>
            <a:r>
              <a:rPr lang="zh-CN" altLang="zh-CN" sz="2000" dirty="0" smtClean="0">
                <a:latin typeface="+mn-ea"/>
                <a:ea typeface="+mn-ea"/>
                <a:cs typeface="Times New Roman" panose="02020603050405020304" pitchFamily="18" charset="0"/>
              </a:rPr>
              <a:t>个</a:t>
            </a:r>
            <a:r>
              <a:rPr lang="zh-CN" altLang="zh-CN" sz="20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层次网络</a:t>
            </a:r>
            <a:endParaRPr lang="en-US" altLang="zh-CN" sz="2000" dirty="0" smtClean="0"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2636912"/>
            <a:ext cx="5688632" cy="3429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873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656272" y="1785646"/>
            <a:ext cx="5787936" cy="9232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265113" lvl="2" indent="-265113" eaLnBrk="1" hangingPunct="1">
              <a:lnSpc>
                <a:spcPct val="150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一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个事物是另一事物的</a:t>
            </a:r>
            <a:r>
              <a:rPr lang="zh-CN" altLang="en-US" sz="24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组成部分</a:t>
            </a:r>
            <a:r>
              <a:rPr lang="en-US" altLang="zh-CN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(</a:t>
            </a: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或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某个</a:t>
            </a: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方面</a:t>
            </a:r>
            <a:r>
              <a:rPr lang="en-US" altLang="zh-CN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)</a:t>
            </a:r>
          </a:p>
          <a:p>
            <a:pPr marL="265113" lvl="2" indent="-265113" eaLnBrk="1" hangingPunct="1">
              <a:lnSpc>
                <a:spcPct val="150000"/>
              </a:lnSpc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常用聚集关系</a:t>
            </a: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：</a:t>
            </a:r>
            <a:r>
              <a:rPr lang="en-US" altLang="zh-CN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A-Part-of</a:t>
            </a:r>
            <a:endParaRPr lang="zh-CN" altLang="en-US" sz="20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998343" y="2852936"/>
            <a:ext cx="5982699" cy="581303"/>
            <a:chOff x="998343" y="2992440"/>
            <a:chExt cx="5982699" cy="581303"/>
          </a:xfrm>
        </p:grpSpPr>
        <p:sp>
          <p:nvSpPr>
            <p:cNvPr id="7" name="矩形 6"/>
            <p:cNvSpPr/>
            <p:nvPr/>
          </p:nvSpPr>
          <p:spPr>
            <a:xfrm>
              <a:off x="998343" y="3147065"/>
              <a:ext cx="2763600" cy="353943"/>
            </a:xfrm>
            <a:prstGeom prst="rect">
              <a:avLst/>
            </a:prstGeom>
          </p:spPr>
          <p:txBody>
            <a:bodyPr wrap="square" lIns="0" bIns="0">
              <a:spAutoFit/>
            </a:bodyPr>
            <a:lstStyle/>
            <a:p>
              <a:r>
                <a:rPr lang="zh-CN" altLang="en-US" sz="2000" dirty="0" smtClean="0">
                  <a:solidFill>
                    <a:srgbClr val="0000FF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如：</a:t>
              </a:r>
              <a:r>
                <a:rPr lang="zh-CN" altLang="en-US" sz="2000" dirty="0" smtClean="0">
                  <a:latin typeface="楷体" panose="02010609060101010101" pitchFamily="49" charset="-122"/>
                  <a:ea typeface="楷体" panose="02010609060101010101" pitchFamily="49" charset="-122"/>
                </a:rPr>
                <a:t>手是人体的一部分</a:t>
              </a:r>
              <a:endPara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97362" y="2992440"/>
              <a:ext cx="2983680" cy="581303"/>
            </a:xfrm>
            <a:prstGeom prst="rect">
              <a:avLst/>
            </a:prstGeom>
          </p:spPr>
        </p:pic>
      </p:grpSp>
      <p:grpSp>
        <p:nvGrpSpPr>
          <p:cNvPr id="3" name="组合 2"/>
          <p:cNvGrpSpPr/>
          <p:nvPr/>
        </p:nvGrpSpPr>
        <p:grpSpPr>
          <a:xfrm>
            <a:off x="1007396" y="3879935"/>
            <a:ext cx="7092996" cy="1642536"/>
            <a:chOff x="1007396" y="4306744"/>
            <a:chExt cx="7092996" cy="1642536"/>
          </a:xfrm>
        </p:grpSpPr>
        <p:sp>
          <p:nvSpPr>
            <p:cNvPr id="32" name="Text Box 5"/>
            <p:cNvSpPr txBox="1">
              <a:spLocks noChangeArrowheads="1"/>
            </p:cNvSpPr>
            <p:nvPr/>
          </p:nvSpPr>
          <p:spPr bwMode="auto">
            <a:xfrm>
              <a:off x="1007396" y="4451077"/>
              <a:ext cx="1656184" cy="3918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>
              <a:lvl1pPr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2000" dirty="0" smtClean="0">
                  <a:solidFill>
                    <a:srgbClr val="0000FF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如</a:t>
              </a:r>
              <a:r>
                <a:rPr lang="zh-CN" altLang="en-US" sz="2000" dirty="0" smtClean="0">
                  <a:latin typeface="楷体" panose="02010609060101010101" pitchFamily="49" charset="-122"/>
                  <a:ea typeface="楷体" panose="02010609060101010101" pitchFamily="49" charset="-122"/>
                </a:rPr>
                <a:t>：鸟有翅膀</a:t>
              </a:r>
              <a:endPara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36069" y="4306744"/>
              <a:ext cx="4964323" cy="1642536"/>
            </a:xfrm>
            <a:prstGeom prst="rect">
              <a:avLst/>
            </a:prstGeom>
          </p:spPr>
        </p:pic>
      </p:grpSp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>
          <a:xfrm>
            <a:off x="655860" y="1128169"/>
            <a:ext cx="1656184" cy="358495"/>
          </a:xfrm>
          <a:noFill/>
        </p:spPr>
        <p:txBody>
          <a:bodyPr lIns="0" tIns="0" rIns="0" bIns="0"/>
          <a:lstStyle/>
          <a:p>
            <a:pPr eaLnBrk="1" hangingPunct="1"/>
            <a:r>
              <a:rPr lang="en-US" altLang="zh-CN" sz="2000" b="1" dirty="0" smtClean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⑵</a:t>
            </a:r>
            <a:r>
              <a:rPr lang="zh-CN" altLang="en-US" sz="2000" b="1" dirty="0" smtClean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、</a:t>
            </a:r>
            <a:r>
              <a:rPr lang="zh-CN" altLang="en-US" sz="2000" b="1" dirty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聚集</a:t>
            </a:r>
            <a:r>
              <a:rPr lang="zh-CN" altLang="en-US" sz="2000" b="1" dirty="0" smtClean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关系</a:t>
            </a:r>
          </a:p>
        </p:txBody>
      </p:sp>
    </p:spTree>
    <p:extLst>
      <p:ext uri="{BB962C8B-B14F-4D97-AF65-F5344CB8AC3E}">
        <p14:creationId xmlns:p14="http://schemas.microsoft.com/office/powerpoint/2010/main" val="3330584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629113" y="1831176"/>
            <a:ext cx="7627760" cy="8777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265113" indent="-265113" eaLnBrk="1" hangingPunct="1">
              <a:lnSpc>
                <a:spcPct val="150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dirty="0" smtClean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表示</a:t>
            </a:r>
            <a:r>
              <a:rPr lang="zh-CN" altLang="en-US" sz="24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对象及其属性</a:t>
            </a: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间的</a:t>
            </a:r>
            <a:r>
              <a:rPr lang="zh-CN" altLang="en-US" sz="2000" dirty="0" smtClean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联系</a:t>
            </a:r>
            <a:endParaRPr lang="en-US" altLang="zh-CN" sz="2000" dirty="0" smtClean="0">
              <a:solidFill>
                <a:srgbClr val="0000FF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265113" lvl="2" indent="-265113" eaLnBrk="1" hangingPunct="1">
              <a:lnSpc>
                <a:spcPct val="150000"/>
              </a:lnSpc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常用属性关系</a:t>
            </a: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：</a:t>
            </a:r>
            <a:r>
              <a:rPr lang="en-US" altLang="zh-CN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Have</a:t>
            </a:r>
            <a:r>
              <a:rPr lang="zh-CN" altLang="en-US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（有）、</a:t>
            </a:r>
            <a:r>
              <a:rPr lang="en-US" altLang="zh-CN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Can</a:t>
            </a:r>
            <a:r>
              <a:rPr lang="zh-CN" altLang="en-US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（能</a:t>
            </a:r>
            <a:r>
              <a:rPr lang="en-US" altLang="zh-CN" sz="2000" dirty="0" smtClean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\</a:t>
            </a:r>
            <a:r>
              <a:rPr lang="zh-CN" altLang="en-US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会）、</a:t>
            </a:r>
            <a:r>
              <a:rPr lang="en-US" altLang="zh-CN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Owner</a:t>
            </a:r>
            <a:r>
              <a:rPr lang="zh-CN" altLang="en-US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（所有者）</a:t>
            </a:r>
            <a:endParaRPr lang="zh-CN" altLang="en-US" sz="20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977812" y="2924944"/>
            <a:ext cx="7279061" cy="2448272"/>
            <a:chOff x="1160465" y="3237965"/>
            <a:chExt cx="7279061" cy="2448272"/>
          </a:xfrm>
        </p:grpSpPr>
        <p:sp>
          <p:nvSpPr>
            <p:cNvPr id="17" name="矩形 16"/>
            <p:cNvSpPr/>
            <p:nvPr/>
          </p:nvSpPr>
          <p:spPr>
            <a:xfrm>
              <a:off x="1160465" y="3237965"/>
              <a:ext cx="5127848" cy="353943"/>
            </a:xfrm>
            <a:prstGeom prst="rect">
              <a:avLst/>
            </a:prstGeom>
          </p:spPr>
          <p:txBody>
            <a:bodyPr wrap="square" lIns="0" bIns="0">
              <a:spAutoFit/>
            </a:bodyPr>
            <a:lstStyle/>
            <a:p>
              <a:r>
                <a:rPr lang="zh-CN" altLang="en-US" sz="2000" dirty="0" smtClean="0">
                  <a:solidFill>
                    <a:srgbClr val="0000FF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如：</a:t>
              </a:r>
              <a:r>
                <a:rPr lang="zh-CN" altLang="en-US" sz="2000" dirty="0" smtClean="0">
                  <a:latin typeface="楷体" panose="02010609060101010101" pitchFamily="49" charset="-122"/>
                  <a:ea typeface="楷体" panose="02010609060101010101" pitchFamily="49" charset="-122"/>
                </a:rPr>
                <a:t>张三会说英语，年龄</a:t>
              </a:r>
              <a:r>
                <a:rPr lang="en-US" altLang="zh-CN" sz="2000" dirty="0" smtClean="0">
                  <a:latin typeface="楷体" panose="02010609060101010101" pitchFamily="49" charset="-122"/>
                  <a:ea typeface="楷体" panose="02010609060101010101" pitchFamily="49" charset="-122"/>
                </a:rPr>
                <a:t>18</a:t>
              </a:r>
              <a:r>
                <a:rPr lang="zh-CN" altLang="en-US" sz="2000" dirty="0" smtClean="0">
                  <a:latin typeface="楷体" panose="02010609060101010101" pitchFamily="49" charset="-122"/>
                  <a:ea typeface="楷体" panose="02010609060101010101" pitchFamily="49" charset="-122"/>
                </a:rPr>
                <a:t>岁，身高</a:t>
              </a:r>
              <a:r>
                <a:rPr lang="en-US" altLang="zh-CN" sz="2000" dirty="0" smtClean="0">
                  <a:latin typeface="楷体" panose="02010609060101010101" pitchFamily="49" charset="-122"/>
                  <a:ea typeface="楷体" panose="02010609060101010101" pitchFamily="49" charset="-122"/>
                </a:rPr>
                <a:t>180cm</a:t>
              </a:r>
              <a:r>
                <a:rPr lang="zh-CN" altLang="en-US" sz="2000" dirty="0" smtClean="0">
                  <a:latin typeface="楷体" panose="02010609060101010101" pitchFamily="49" charset="-122"/>
                  <a:ea typeface="楷体" panose="02010609060101010101" pitchFamily="49" charset="-122"/>
                </a:rPr>
                <a:t>。</a:t>
              </a:r>
              <a:endPara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pic>
          <p:nvPicPr>
            <p:cNvPr id="19" name="图片 1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76210" y="3958045"/>
              <a:ext cx="5463316" cy="1728192"/>
            </a:xfrm>
            <a:prstGeom prst="rect">
              <a:avLst/>
            </a:prstGeom>
          </p:spPr>
        </p:pic>
      </p:grp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647173" y="1134213"/>
            <a:ext cx="1683343" cy="350571"/>
          </a:xfrm>
          <a:noFill/>
        </p:spPr>
        <p:txBody>
          <a:bodyPr lIns="0" tIns="0" rIns="0" bIns="0"/>
          <a:lstStyle/>
          <a:p>
            <a:pPr eaLnBrk="1" hangingPunct="1"/>
            <a:r>
              <a:rPr lang="en-US" altLang="zh-CN" sz="2000" b="1" dirty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⑶</a:t>
            </a:r>
            <a:r>
              <a:rPr lang="zh-CN" altLang="en-US" sz="2000" b="1" dirty="0" smtClean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、</a:t>
            </a:r>
            <a:r>
              <a:rPr lang="zh-CN" altLang="en-US" sz="2000" b="1" dirty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属性</a:t>
            </a:r>
            <a:r>
              <a:rPr lang="zh-CN" altLang="en-US" sz="2000" b="1" dirty="0" smtClean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关系</a:t>
            </a:r>
          </a:p>
        </p:txBody>
      </p:sp>
    </p:spTree>
    <p:extLst>
      <p:ext uri="{BB962C8B-B14F-4D97-AF65-F5344CB8AC3E}">
        <p14:creationId xmlns:p14="http://schemas.microsoft.com/office/powerpoint/2010/main" val="4071356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>
                <a:spLocks noGrp="1" noChangeArrowheads="1"/>
              </p:cNvSpPr>
              <p:nvPr/>
            </p:nvSpPr>
            <p:spPr bwMode="gray">
              <a:xfrm>
                <a:off x="611560" y="1737752"/>
                <a:ext cx="7992888" cy="250180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Font typeface="Wingdings" panose="05000000000000000000" pitchFamily="2" charset="2"/>
                  <a:buChar char="v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Char char="•"/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–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ts val="2700"/>
                  </a:lnSpc>
                  <a:spcBef>
                    <a:spcPts val="0"/>
                  </a:spcBef>
                  <a:spcAft>
                    <a:spcPts val="120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kumimoji="1" lang="zh-CN" altLang="en-US" sz="20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状态</a:t>
                </a:r>
                <a:r>
                  <a:rPr lang="en-US" altLang="zh-CN" sz="2000" dirty="0" smtClean="0">
                    <a:solidFill>
                      <a:schemeClr val="tx2"/>
                    </a:solidFill>
                    <a:latin typeface="+mn-ea"/>
                    <a:cs typeface="Times New Roman" panose="02020603050405020304" pitchFamily="18" charset="0"/>
                  </a:rPr>
                  <a:t>(</a:t>
                </a:r>
                <a:r>
                  <a:rPr lang="en-US" altLang="zh-CN" sz="2000" dirty="0" smtClean="0">
                    <a:solidFill>
                      <a:schemeClr val="tx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State</a:t>
                </a:r>
                <a:r>
                  <a:rPr lang="en-US" altLang="zh-CN" sz="2000" dirty="0" smtClean="0">
                    <a:solidFill>
                      <a:schemeClr val="tx2"/>
                    </a:solidFill>
                    <a:latin typeface="+mn-ea"/>
                    <a:cs typeface="Times New Roman" panose="02020603050405020304" pitchFamily="18" charset="0"/>
                  </a:rPr>
                  <a:t>)</a:t>
                </a:r>
                <a:r>
                  <a:rPr lang="en-US" altLang="zh-CN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000" dirty="0" smtClean="0"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→</a:t>
                </a:r>
                <a:r>
                  <a:rPr lang="en-US" altLang="zh-CN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𝑺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=[</m:t>
                    </m:r>
                    <m:sSub>
                      <m:sSubPr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𝑺</m:t>
                        </m:r>
                      </m:e>
                      <m:sub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𝟎</m:t>
                        </m:r>
                      </m:sub>
                    </m:sSub>
                    <m:r>
                      <a:rPr lang="en-US" altLang="zh-CN" sz="20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𝑺</m:t>
                        </m:r>
                      </m:e>
                      <m:sub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20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𝑺</m:t>
                        </m:r>
                      </m:e>
                      <m:sub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𝒏</m:t>
                        </m:r>
                      </m:sub>
                    </m:sSub>
                    <m:r>
                      <a:rPr lang="en-US" altLang="zh-CN" sz="20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]</m:t>
                    </m:r>
                  </m:oMath>
                </a14:m>
                <a:endParaRPr lang="en-US" altLang="zh-CN" sz="20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>
                  <a:lnSpc>
                    <a:spcPts val="27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</a:pPr>
                <a:r>
                  <a:rPr lang="zh-CN" altLang="zh-CN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表示</a:t>
                </a:r>
                <a:r>
                  <a:rPr lang="zh-CN" alt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问题</a:t>
                </a:r>
                <a:r>
                  <a:rPr lang="en-US" altLang="zh-CN" sz="2000" dirty="0" smtClean="0">
                    <a:latin typeface="+mn-ea"/>
                    <a:cs typeface="Times New Roman" panose="02020603050405020304" pitchFamily="18" charset="0"/>
                  </a:rPr>
                  <a:t>(</a:t>
                </a:r>
                <a:r>
                  <a:rPr lang="zh-CN" altLang="zh-CN" sz="2000" dirty="0" smtClean="0">
                    <a:latin typeface="+mn-ea"/>
                    <a:cs typeface="Times New Roman" panose="02020603050405020304" pitchFamily="18" charset="0"/>
                  </a:rPr>
                  <a:t>系统</a:t>
                </a:r>
                <a:r>
                  <a:rPr lang="en-US" altLang="zh-CN" sz="2000" dirty="0" smtClean="0">
                    <a:latin typeface="+mn-ea"/>
                    <a:cs typeface="Times New Roman" panose="02020603050405020304" pitchFamily="18" charset="0"/>
                  </a:rPr>
                  <a:t>)</a:t>
                </a:r>
                <a:r>
                  <a:rPr lang="zh-CN" altLang="zh-CN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状态</a:t>
                </a:r>
                <a:r>
                  <a:rPr lang="zh-CN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、</a:t>
                </a:r>
                <a:r>
                  <a:rPr lang="zh-CN" altLang="zh-CN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事实</a:t>
                </a:r>
                <a:r>
                  <a:rPr lang="en-US" altLang="zh-CN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…</a:t>
                </a:r>
                <a:r>
                  <a:rPr lang="zh-CN" altLang="zh-CN" sz="20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叙述</a:t>
                </a:r>
                <a:r>
                  <a:rPr lang="zh-CN" altLang="zh-CN" sz="20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型</a:t>
                </a:r>
                <a:r>
                  <a:rPr lang="zh-CN" altLang="zh-CN" sz="20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知识</a:t>
                </a:r>
                <a:r>
                  <a:rPr lang="zh-CN" alt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。</a:t>
                </a:r>
                <a:r>
                  <a:rPr lang="en-US" altLang="zh-CN" sz="2000" dirty="0" smtClean="0">
                    <a:latin typeface="+mn-ea"/>
                    <a:cs typeface="Times New Roman" panose="02020603050405020304" pitchFamily="18" charset="0"/>
                  </a:rPr>
                  <a:t>(</a:t>
                </a:r>
                <a:r>
                  <a:rPr lang="zh-CN" altLang="en-US" sz="2000" dirty="0" smtClean="0">
                    <a:latin typeface="+mn-ea"/>
                    <a:cs typeface="Times New Roman" panose="02020603050405020304" pitchFamily="18" charset="0"/>
                  </a:rPr>
                  <a:t>静态</a:t>
                </a:r>
                <a:r>
                  <a:rPr lang="en-US" altLang="zh-CN" sz="2000" dirty="0" smtClean="0">
                    <a:latin typeface="+mn-ea"/>
                    <a:cs typeface="Times New Roman" panose="02020603050405020304" pitchFamily="18" charset="0"/>
                  </a:rPr>
                  <a:t>)</a:t>
                </a:r>
              </a:p>
              <a:p>
                <a:pPr lvl="1">
                  <a:lnSpc>
                    <a:spcPts val="27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</a:pPr>
                <a:r>
                  <a:rPr lang="zh-CN" alt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为描述事物之间的差别，引入</a:t>
                </a: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的</a:t>
                </a:r>
                <a:r>
                  <a:rPr lang="zh-CN" altLang="en-US" sz="20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一组最少</a:t>
                </a:r>
                <a:r>
                  <a:rPr lang="zh-CN" altLang="en-US" sz="20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变量</a:t>
                </a:r>
                <a:r>
                  <a:rPr lang="zh-CN" alt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的</a:t>
                </a:r>
                <a:r>
                  <a:rPr lang="zh-CN" alt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有序集合</a:t>
                </a:r>
                <a:r>
                  <a:rPr lang="zh-CN" alt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，表示求解过程中</a:t>
                </a:r>
                <a:r>
                  <a:rPr lang="zh-CN" altLang="en-US" sz="20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每</a:t>
                </a:r>
                <a:r>
                  <a:rPr lang="zh-CN" altLang="en-US" sz="20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一</a:t>
                </a:r>
                <a:r>
                  <a:rPr lang="zh-CN" altLang="en-US" sz="20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步的</a:t>
                </a:r>
                <a:r>
                  <a:rPr lang="zh-CN" alt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数据结构</a:t>
                </a:r>
                <a:r>
                  <a:rPr lang="zh-CN" alt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。</a:t>
                </a:r>
                <a:endParaRPr lang="en-US" altLang="zh-CN" sz="20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>
                  <a:lnSpc>
                    <a:spcPts val="27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</a:pPr>
                <a:r>
                  <a:rPr lang="zh-CN" alt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元素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  <m:sub>
                        <m:r>
                          <a:rPr lang="en-US" altLang="zh-CN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altLang="zh-CN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𝒊</m:t>
                    </m:r>
                    <m:r>
                      <a:rPr lang="en-US" altLang="zh-CN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altLang="zh-CN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altLang="zh-CN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r>
                      <a:rPr lang="en-US" altLang="zh-CN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altLang="zh-CN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为</a:t>
                </a:r>
                <a:r>
                  <a:rPr lang="zh-CN" altLang="en-US" sz="20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集合</a:t>
                </a: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的</a:t>
                </a:r>
                <a:r>
                  <a:rPr lang="zh-CN" alt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分量</a:t>
                </a: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</a:t>
                </a:r>
                <a:r>
                  <a:rPr lang="zh-CN" alt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称为</a:t>
                </a:r>
                <a:r>
                  <a:rPr lang="zh-CN" altLang="en-US" sz="20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状态分量</a:t>
                </a:r>
                <a:r>
                  <a:rPr lang="en-US" altLang="zh-CN" sz="2000" dirty="0" smtClean="0">
                    <a:solidFill>
                      <a:srgbClr val="FF0000"/>
                    </a:solidFill>
                    <a:latin typeface="+mn-ea"/>
                    <a:cs typeface="Times New Roman" panose="02020603050405020304" pitchFamily="18" charset="0"/>
                  </a:rPr>
                  <a:t>(</a:t>
                </a:r>
                <a:r>
                  <a:rPr lang="zh-CN" altLang="en-US" sz="2000" dirty="0" smtClean="0">
                    <a:solidFill>
                      <a:srgbClr val="FF0000"/>
                    </a:solidFill>
                    <a:latin typeface="+mn-ea"/>
                    <a:cs typeface="Times New Roman" panose="02020603050405020304" pitchFamily="18" charset="0"/>
                  </a:rPr>
                  <a:t>变量</a:t>
                </a:r>
                <a:r>
                  <a:rPr lang="en-US" altLang="zh-CN" sz="2000" dirty="0" smtClean="0">
                    <a:solidFill>
                      <a:srgbClr val="FF0000"/>
                    </a:solidFill>
                    <a:latin typeface="+mn-ea"/>
                    <a:cs typeface="Times New Roman" panose="02020603050405020304" pitchFamily="18" charset="0"/>
                  </a:rPr>
                  <a:t>)</a:t>
                </a:r>
                <a:r>
                  <a:rPr lang="zh-CN" alt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。</a:t>
                </a:r>
                <a:endParaRPr lang="en-US" altLang="zh-CN" sz="20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>
                  <a:lnSpc>
                    <a:spcPts val="27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</a:pPr>
                <a:r>
                  <a:rPr lang="zh-CN" altLang="en-US" sz="20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若给定</a:t>
                </a:r>
                <a:r>
                  <a:rPr lang="zh-CN" altLang="en-US" sz="20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每个分量</a:t>
                </a: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的</a:t>
                </a:r>
                <a:r>
                  <a:rPr lang="zh-CN" altLang="en-US" sz="20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一组</a:t>
                </a:r>
                <a:r>
                  <a:rPr lang="zh-CN" altLang="en-US" sz="20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值</a:t>
                </a:r>
                <a:r>
                  <a:rPr lang="en-US" altLang="zh-CN" sz="2000" dirty="0" smtClean="0">
                    <a:solidFill>
                      <a:srgbClr val="0000FF"/>
                    </a:solidFill>
                    <a:latin typeface="+mn-ea"/>
                    <a:cs typeface="Times New Roman" panose="02020603050405020304" pitchFamily="18" charset="0"/>
                  </a:rPr>
                  <a:t>(</a:t>
                </a:r>
                <a:r>
                  <a:rPr lang="zh-CN" altLang="en-US" sz="2000" dirty="0" smtClean="0">
                    <a:solidFill>
                      <a:srgbClr val="0000FF"/>
                    </a:solidFill>
                    <a:latin typeface="+mn-ea"/>
                    <a:cs typeface="Times New Roman" panose="02020603050405020304" pitchFamily="18" charset="0"/>
                  </a:rPr>
                  <a:t>确定值</a:t>
                </a:r>
                <a:r>
                  <a:rPr lang="en-US" altLang="zh-CN" sz="2000" dirty="0" smtClean="0">
                    <a:solidFill>
                      <a:srgbClr val="0000FF"/>
                    </a:solidFill>
                    <a:latin typeface="+mn-ea"/>
                    <a:cs typeface="Times New Roman" panose="02020603050405020304" pitchFamily="18" charset="0"/>
                  </a:rPr>
                  <a:t>)</a:t>
                </a:r>
                <a:r>
                  <a:rPr lang="zh-CN" alt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，即可得到</a:t>
                </a: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一个</a:t>
                </a:r>
                <a:r>
                  <a:rPr lang="zh-CN" altLang="en-US" sz="20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具体状态</a:t>
                </a: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。</a:t>
                </a:r>
                <a:endParaRPr kumimoji="1" lang="en-US" altLang="zh-CN" sz="2000" dirty="0" smtClean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11560" y="1737752"/>
                <a:ext cx="7992888" cy="2501808"/>
              </a:xfrm>
              <a:prstGeom prst="rect">
                <a:avLst/>
              </a:prstGeom>
              <a:blipFill>
                <a:blip r:embed="rId2"/>
                <a:stretch>
                  <a:fillRect l="-1449" t="-1463" r="-839" b="-3902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矩形 4"/>
          <p:cNvSpPr/>
          <p:nvPr/>
        </p:nvSpPr>
        <p:spPr>
          <a:xfrm>
            <a:off x="618916" y="1177007"/>
            <a:ext cx="5472608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indent="0">
              <a:spcBef>
                <a:spcPts val="0"/>
              </a:spcBef>
              <a:spcAft>
                <a:spcPts val="600"/>
              </a:spcAft>
              <a:buClr>
                <a:srgbClr val="C00000"/>
              </a:buClr>
              <a:buNone/>
            </a:pPr>
            <a:r>
              <a:rPr kumimoji="1"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状态空间法的</a:t>
            </a:r>
            <a:r>
              <a:rPr kumimoji="1"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三要素</a:t>
            </a:r>
            <a:r>
              <a:rPr kumimoji="1"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kumimoji="1"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状态、操作符</a:t>
            </a:r>
            <a:r>
              <a:rPr kumimoji="1"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kumimoji="1"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状态空间</a:t>
            </a:r>
            <a:endParaRPr kumimoji="1" lang="en-US" altLang="zh-CN" sz="2000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3"/>
              <p:cNvSpPr>
                <a:spLocks noGrp="1" noChangeArrowheads="1"/>
              </p:cNvSpPr>
              <p:nvPr/>
            </p:nvSpPr>
            <p:spPr bwMode="gray">
              <a:xfrm>
                <a:off x="611560" y="4446348"/>
                <a:ext cx="7272808" cy="130414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Font typeface="Wingdings" panose="05000000000000000000" pitchFamily="2" charset="2"/>
                  <a:buChar char="v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Char char="•"/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–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ts val="3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en-US" sz="2000" dirty="0" smtClean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算符</a:t>
                </a:r>
                <a:r>
                  <a:rPr lang="en-US" altLang="zh-CN" sz="2000" dirty="0" smtClean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\</a:t>
                </a:r>
                <a:r>
                  <a:rPr lang="zh-CN" altLang="en-US" sz="2000" dirty="0" smtClean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操作符</a:t>
                </a:r>
                <a:r>
                  <a:rPr lang="en-US" altLang="zh-CN" sz="2000" dirty="0" smtClean="0">
                    <a:latin typeface="宋体" panose="02010600030101010101" pitchFamily="2" charset="-122"/>
                    <a:ea typeface="宋体" panose="02010600030101010101" pitchFamily="2" charset="-122"/>
                  </a:rPr>
                  <a:t>(</a:t>
                </a:r>
                <a:r>
                  <a:rPr lang="en-US" altLang="zh-CN" sz="2000" dirty="0" smtClean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Operator</a:t>
                </a:r>
                <a:r>
                  <a:rPr lang="en-US" altLang="zh-CN" sz="2000" dirty="0" smtClean="0">
                    <a:latin typeface="宋体" panose="02010600030101010101" pitchFamily="2" charset="-122"/>
                    <a:ea typeface="宋体" panose="02010600030101010101" pitchFamily="2" charset="-122"/>
                  </a:rPr>
                  <a:t>)</a:t>
                </a:r>
                <a:r>
                  <a:rPr lang="zh-CN" altLang="en-US" sz="2000" b="0" dirty="0" smtClean="0"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→</a:t>
                </a:r>
                <a:r>
                  <a:rPr lang="en-US" altLang="zh-CN" sz="2000" dirty="0" smtClean="0">
                    <a:latin typeface="宋体" panose="02010600030101010101" pitchFamily="2" charset="-122"/>
                    <a:ea typeface="宋体" panose="02010600030101010101" pitchFamily="2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𝑭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𝒇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𝒇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,…,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𝒇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</m:oMath>
                </a14:m>
                <a:r>
                  <a:rPr lang="en-US" altLang="zh-CN" sz="2000" dirty="0"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}</a:t>
                </a:r>
              </a:p>
              <a:p>
                <a:pPr marL="720725" lvl="1" indent="-277813">
                  <a:lnSpc>
                    <a:spcPts val="3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</a:pPr>
                <a:r>
                  <a:rPr lang="zh-CN" altLang="zh-CN" sz="20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引起</a:t>
                </a:r>
                <a:r>
                  <a:rPr lang="zh-CN" altLang="zh-CN" sz="2000" dirty="0">
                    <a:solidFill>
                      <a:srgbClr val="0000FF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状态变化</a:t>
                </a:r>
                <a:r>
                  <a:rPr lang="zh-CN" altLang="zh-CN" sz="20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的一组</a:t>
                </a:r>
                <a:r>
                  <a:rPr lang="zh-CN" altLang="zh-CN" sz="200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关系</a:t>
                </a:r>
                <a:r>
                  <a:rPr lang="zh-CN" altLang="zh-CN" sz="20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或</a:t>
                </a:r>
                <a:r>
                  <a:rPr lang="zh-CN" altLang="zh-CN" sz="200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函数</a:t>
                </a:r>
                <a:r>
                  <a:rPr lang="zh-CN" altLang="zh-CN" sz="20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。</a:t>
                </a:r>
                <a:r>
                  <a:rPr lang="en-US" altLang="zh-CN" sz="20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(</a:t>
                </a:r>
                <a:r>
                  <a:rPr lang="zh-CN" altLang="en-US" sz="20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过程型知识、动态</a:t>
                </a:r>
                <a:r>
                  <a:rPr lang="en-US" altLang="zh-CN" sz="20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)</a:t>
                </a:r>
              </a:p>
              <a:p>
                <a:pPr marL="720725" lvl="1" indent="-277813">
                  <a:lnSpc>
                    <a:spcPts val="3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</a:pPr>
                <a:r>
                  <a:rPr lang="zh-CN" altLang="en-US" sz="20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使问题</a:t>
                </a:r>
                <a:r>
                  <a:rPr lang="zh-CN" altLang="en-US" sz="2000" u="wavyDbl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从一种状态</a:t>
                </a:r>
                <a:r>
                  <a:rPr lang="zh-CN" altLang="en-US" sz="2000" dirty="0">
                    <a:solidFill>
                      <a:srgbClr val="0000FF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变化为</a:t>
                </a:r>
                <a:r>
                  <a:rPr lang="zh-CN" altLang="en-US" sz="2000" u="wavyDbl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另一种状态</a:t>
                </a:r>
                <a:r>
                  <a:rPr lang="zh-CN" altLang="en-US" sz="20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的</a:t>
                </a:r>
                <a:r>
                  <a:rPr lang="zh-CN" altLang="en-US" sz="200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手段</a:t>
                </a:r>
                <a:r>
                  <a:rPr lang="en-US" altLang="zh-CN" sz="200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(</a:t>
                </a:r>
                <a:r>
                  <a:rPr lang="zh-CN" altLang="en-US" sz="200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操作、方法</a:t>
                </a:r>
                <a:r>
                  <a:rPr lang="en-US" altLang="zh-CN" sz="200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)</a:t>
                </a:r>
                <a:endParaRPr lang="zh-CN" altLang="en-US" sz="2000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6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11560" y="4446348"/>
                <a:ext cx="7272808" cy="1304141"/>
              </a:xfrm>
              <a:prstGeom prst="rect">
                <a:avLst/>
              </a:prstGeom>
              <a:blipFill>
                <a:blip r:embed="rId3"/>
                <a:stretch>
                  <a:fillRect l="-1593" t="-467" r="-168" b="-4673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84894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5"/>
          <p:cNvSpPr txBox="1">
            <a:spLocks noChangeArrowheads="1"/>
          </p:cNvSpPr>
          <p:nvPr/>
        </p:nvSpPr>
        <p:spPr bwMode="auto">
          <a:xfrm>
            <a:off x="650197" y="691711"/>
            <a:ext cx="7882243" cy="79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265113" indent="-265113" eaLnBrk="1" hangingPunct="1">
              <a:lnSpc>
                <a:spcPts val="32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zh-CN" sz="2000" dirty="0" smtClean="0">
                <a:latin typeface="+mn-ea"/>
                <a:ea typeface="+mn-ea"/>
              </a:rPr>
              <a:t>表示</a:t>
            </a:r>
            <a:r>
              <a:rPr lang="zh-CN" altLang="zh-CN" sz="2000" dirty="0">
                <a:solidFill>
                  <a:srgbClr val="FF0000"/>
                </a:solidFill>
                <a:latin typeface="+mn-ea"/>
                <a:ea typeface="+mn-ea"/>
              </a:rPr>
              <a:t>个体</a:t>
            </a:r>
            <a:r>
              <a:rPr lang="zh-CN" altLang="zh-CN" sz="2000" dirty="0">
                <a:latin typeface="+mn-ea"/>
                <a:ea typeface="+mn-ea"/>
              </a:rPr>
              <a:t>、</a:t>
            </a:r>
            <a:r>
              <a:rPr lang="zh-CN" altLang="zh-CN" sz="2000" dirty="0">
                <a:solidFill>
                  <a:srgbClr val="FF0000"/>
                </a:solidFill>
                <a:latin typeface="+mn-ea"/>
                <a:ea typeface="+mn-ea"/>
              </a:rPr>
              <a:t>属性</a:t>
            </a:r>
            <a:r>
              <a:rPr lang="zh-CN" altLang="zh-CN" sz="2000" dirty="0">
                <a:latin typeface="+mn-ea"/>
                <a:ea typeface="+mn-ea"/>
              </a:rPr>
              <a:t>及其</a:t>
            </a:r>
            <a:r>
              <a:rPr lang="zh-CN" altLang="zh-CN" sz="2000" dirty="0">
                <a:solidFill>
                  <a:srgbClr val="FF0000"/>
                </a:solidFill>
                <a:latin typeface="+mn-ea"/>
                <a:ea typeface="+mn-ea"/>
              </a:rPr>
              <a:t>取值</a:t>
            </a:r>
            <a:r>
              <a:rPr lang="zh-CN" altLang="zh-CN" sz="2000" dirty="0">
                <a:latin typeface="+mn-ea"/>
                <a:ea typeface="+mn-ea"/>
              </a:rPr>
              <a:t>之间的联系</a:t>
            </a:r>
            <a:r>
              <a:rPr lang="zh-CN" altLang="zh-CN" sz="2000" dirty="0" smtClean="0">
                <a:latin typeface="+mn-ea"/>
                <a:ea typeface="+mn-ea"/>
              </a:rPr>
              <a:t>，</a:t>
            </a:r>
            <a:r>
              <a:rPr lang="zh-CN" altLang="zh-CN" sz="2000" dirty="0" smtClean="0">
                <a:solidFill>
                  <a:srgbClr val="FF0000"/>
                </a:solidFill>
                <a:latin typeface="+mn-ea"/>
                <a:ea typeface="+mn-ea"/>
              </a:rPr>
              <a:t>有</a:t>
            </a:r>
            <a:r>
              <a:rPr lang="zh-CN" altLang="zh-CN" sz="2000" dirty="0">
                <a:solidFill>
                  <a:srgbClr val="FF0000"/>
                </a:solidFill>
                <a:latin typeface="+mn-ea"/>
                <a:ea typeface="+mn-ea"/>
              </a:rPr>
              <a:t>向弧</a:t>
            </a:r>
            <a:r>
              <a:rPr lang="zh-CN" altLang="zh-CN" sz="2000" dirty="0">
                <a:latin typeface="+mn-ea"/>
                <a:ea typeface="+mn-ea"/>
              </a:rPr>
              <a:t>表示</a:t>
            </a:r>
            <a:r>
              <a:rPr lang="zh-CN" altLang="zh-CN" sz="2000" dirty="0">
                <a:solidFill>
                  <a:srgbClr val="0000FF"/>
                </a:solidFill>
                <a:latin typeface="+mn-ea"/>
                <a:ea typeface="+mn-ea"/>
              </a:rPr>
              <a:t>属性</a:t>
            </a:r>
            <a:r>
              <a:rPr lang="zh-CN" altLang="zh-CN" sz="2000" dirty="0" smtClean="0">
                <a:latin typeface="+mn-ea"/>
                <a:ea typeface="+mn-ea"/>
              </a:rPr>
              <a:t>，弧</a:t>
            </a:r>
            <a:r>
              <a:rPr lang="zh-CN" altLang="zh-CN" sz="2000" dirty="0">
                <a:latin typeface="+mn-ea"/>
                <a:ea typeface="+mn-ea"/>
              </a:rPr>
              <a:t>指向</a:t>
            </a:r>
            <a:r>
              <a:rPr lang="zh-CN" altLang="zh-CN" sz="2000" dirty="0" smtClean="0">
                <a:latin typeface="+mn-ea"/>
                <a:ea typeface="+mn-ea"/>
              </a:rPr>
              <a:t>的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节点</a:t>
            </a:r>
            <a:r>
              <a:rPr lang="zh-CN" altLang="zh-CN" sz="2000" dirty="0" smtClean="0">
                <a:latin typeface="+mn-ea"/>
                <a:ea typeface="+mn-ea"/>
              </a:rPr>
              <a:t>表示</a:t>
            </a:r>
            <a:r>
              <a:rPr lang="zh-CN" altLang="en-US" sz="2000" dirty="0" smtClean="0">
                <a:solidFill>
                  <a:srgbClr val="0000FF"/>
                </a:solidFill>
                <a:latin typeface="+mn-ea"/>
                <a:ea typeface="+mn-ea"/>
              </a:rPr>
              <a:t>属性</a:t>
            </a:r>
            <a:r>
              <a:rPr lang="zh-CN" altLang="zh-CN" sz="2000" dirty="0" smtClean="0">
                <a:solidFill>
                  <a:srgbClr val="0000FF"/>
                </a:solidFill>
                <a:latin typeface="+mn-ea"/>
                <a:ea typeface="+mn-ea"/>
              </a:rPr>
              <a:t>的</a:t>
            </a:r>
            <a:r>
              <a:rPr lang="zh-CN" altLang="zh-CN" sz="2000" dirty="0">
                <a:solidFill>
                  <a:srgbClr val="0000FF"/>
                </a:solidFill>
                <a:latin typeface="+mn-ea"/>
                <a:ea typeface="+mn-ea"/>
              </a:rPr>
              <a:t>值</a:t>
            </a:r>
            <a:r>
              <a:rPr lang="zh-CN" altLang="zh-CN" sz="2000" dirty="0">
                <a:latin typeface="+mn-ea"/>
                <a:ea typeface="+mn-ea"/>
              </a:rPr>
              <a:t>。</a:t>
            </a:r>
          </a:p>
          <a:p>
            <a:pPr>
              <a:lnSpc>
                <a:spcPts val="3200"/>
              </a:lnSpc>
            </a:pPr>
            <a:endParaRPr lang="zh-CN" altLang="en-US" sz="2000" dirty="0">
              <a:latin typeface="+mn-ea"/>
              <a:ea typeface="+mn-ea"/>
            </a:endParaRPr>
          </a:p>
        </p:txBody>
      </p:sp>
      <p:graphicFrame>
        <p:nvGraphicFramePr>
          <p:cNvPr id="5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35378302"/>
              </p:ext>
            </p:extLst>
          </p:nvPr>
        </p:nvGraphicFramePr>
        <p:xfrm>
          <a:off x="683568" y="1916832"/>
          <a:ext cx="7848872" cy="35283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985" r:id="rId3" imgW="5077968" imgH="1990344" progId="Visio.Drawing.6">
                  <p:embed/>
                </p:oleObj>
              </mc:Choice>
              <mc:Fallback>
                <p:oleObj r:id="rId3" imgW="5077968" imgH="1990344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3568" y="1916832"/>
                        <a:ext cx="7848872" cy="352839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5" name="组合 14"/>
          <p:cNvGrpSpPr/>
          <p:nvPr/>
        </p:nvGrpSpPr>
        <p:grpSpPr>
          <a:xfrm>
            <a:off x="1115616" y="1963082"/>
            <a:ext cx="7026141" cy="3843642"/>
            <a:chOff x="1115616" y="1963082"/>
            <a:chExt cx="7026141" cy="3843642"/>
          </a:xfrm>
        </p:grpSpPr>
        <p:grpSp>
          <p:nvGrpSpPr>
            <p:cNvPr id="3" name="组合 2"/>
            <p:cNvGrpSpPr/>
            <p:nvPr/>
          </p:nvGrpSpPr>
          <p:grpSpPr>
            <a:xfrm>
              <a:off x="1115616" y="2976460"/>
              <a:ext cx="7026141" cy="2830264"/>
              <a:chOff x="1115616" y="2976460"/>
              <a:chExt cx="7026141" cy="2830264"/>
            </a:xfrm>
          </p:grpSpPr>
          <p:sp>
            <p:nvSpPr>
              <p:cNvPr id="2" name="矩形 1"/>
              <p:cNvSpPr/>
              <p:nvPr/>
            </p:nvSpPr>
            <p:spPr bwMode="auto">
              <a:xfrm>
                <a:off x="2419373" y="2976460"/>
                <a:ext cx="576064" cy="360040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en-US" sz="2000" b="1" i="0" u="none" strike="noStrike" cap="none" normalizeH="0" baseline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latin typeface="Verdana" panose="020B0604030504040204" pitchFamily="34" charset="0"/>
                    <a:ea typeface="宋体" panose="02010600030101010101" pitchFamily="2" charset="-122"/>
                  </a:rPr>
                  <a:t>属性</a:t>
                </a:r>
              </a:p>
            </p:txBody>
          </p:sp>
          <p:sp>
            <p:nvSpPr>
              <p:cNvPr id="6" name="矩形 5"/>
              <p:cNvSpPr/>
              <p:nvPr/>
            </p:nvSpPr>
            <p:spPr bwMode="auto">
              <a:xfrm>
                <a:off x="6084168" y="2976460"/>
                <a:ext cx="576064" cy="360040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en-US" sz="2000" b="1" i="0" u="none" strike="noStrike" cap="none" normalizeH="0" baseline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latin typeface="Verdana" panose="020B0604030504040204" pitchFamily="34" charset="0"/>
                    <a:ea typeface="宋体" panose="02010600030101010101" pitchFamily="2" charset="-122"/>
                  </a:rPr>
                  <a:t>属性</a:t>
                </a:r>
              </a:p>
            </p:txBody>
          </p:sp>
          <p:sp>
            <p:nvSpPr>
              <p:cNvPr id="7" name="矩形 6"/>
              <p:cNvSpPr/>
              <p:nvPr/>
            </p:nvSpPr>
            <p:spPr bwMode="auto">
              <a:xfrm>
                <a:off x="3203848" y="3861048"/>
                <a:ext cx="576064" cy="360040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en-US" sz="2000" b="1" i="0" u="none" strike="noStrike" cap="none" normalizeH="0" baseline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latin typeface="Verdana" panose="020B0604030504040204" pitchFamily="34" charset="0"/>
                    <a:ea typeface="宋体" panose="02010600030101010101" pitchFamily="2" charset="-122"/>
                  </a:rPr>
                  <a:t>属性</a:t>
                </a:r>
              </a:p>
            </p:txBody>
          </p:sp>
          <p:sp>
            <p:nvSpPr>
              <p:cNvPr id="8" name="矩形 7"/>
              <p:cNvSpPr/>
              <p:nvPr/>
            </p:nvSpPr>
            <p:spPr bwMode="auto">
              <a:xfrm>
                <a:off x="5508104" y="3861048"/>
                <a:ext cx="576064" cy="360040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en-US" sz="2000" b="1" i="0" u="none" strike="noStrike" cap="none" normalizeH="0" baseline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latin typeface="Verdana" panose="020B0604030504040204" pitchFamily="34" charset="0"/>
                    <a:ea typeface="宋体" panose="02010600030101010101" pitchFamily="2" charset="-122"/>
                  </a:rPr>
                  <a:t>属性</a:t>
                </a:r>
              </a:p>
            </p:txBody>
          </p:sp>
          <p:sp>
            <p:nvSpPr>
              <p:cNvPr id="9" name="矩形 8"/>
              <p:cNvSpPr/>
              <p:nvPr/>
            </p:nvSpPr>
            <p:spPr bwMode="auto">
              <a:xfrm>
                <a:off x="4932040" y="3157352"/>
                <a:ext cx="576064" cy="360040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en-US" sz="2000" b="1" i="0" u="none" strike="noStrike" cap="none" normalizeH="0" baseline="0" dirty="0" smtClean="0">
                    <a:ln>
                      <a:noFill/>
                    </a:ln>
                    <a:solidFill>
                      <a:srgbClr val="FF0000"/>
                    </a:solidFill>
                    <a:effectLst/>
                    <a:latin typeface="Verdana" panose="020B0604030504040204" pitchFamily="34" charset="0"/>
                    <a:ea typeface="宋体" panose="02010600030101010101" pitchFamily="2" charset="-122"/>
                  </a:rPr>
                  <a:t>个体</a:t>
                </a:r>
              </a:p>
            </p:txBody>
          </p:sp>
          <p:sp>
            <p:nvSpPr>
              <p:cNvPr id="10" name="矩形 9"/>
              <p:cNvSpPr/>
              <p:nvPr/>
            </p:nvSpPr>
            <p:spPr bwMode="auto">
              <a:xfrm>
                <a:off x="1115616" y="5446684"/>
                <a:ext cx="576064" cy="360040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en-US" sz="2000" b="1" i="0" u="none" strike="noStrike" cap="none" normalizeH="0" baseline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latin typeface="Verdana" panose="020B0604030504040204" pitchFamily="34" charset="0"/>
                    <a:ea typeface="宋体" panose="02010600030101010101" pitchFamily="2" charset="-122"/>
                  </a:rPr>
                  <a:t>值</a:t>
                </a:r>
              </a:p>
            </p:txBody>
          </p:sp>
          <p:sp>
            <p:nvSpPr>
              <p:cNvPr id="11" name="矩形 10"/>
              <p:cNvSpPr/>
              <p:nvPr/>
            </p:nvSpPr>
            <p:spPr bwMode="auto">
              <a:xfrm>
                <a:off x="2933242" y="5446684"/>
                <a:ext cx="576064" cy="360040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en-US" sz="2000" b="1" i="0" u="none" strike="noStrike" cap="none" normalizeH="0" baseline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latin typeface="Verdana" panose="020B0604030504040204" pitchFamily="34" charset="0"/>
                    <a:ea typeface="宋体" panose="02010600030101010101" pitchFamily="2" charset="-122"/>
                  </a:rPr>
                  <a:t>值</a:t>
                </a:r>
              </a:p>
            </p:txBody>
          </p:sp>
          <p:sp>
            <p:nvSpPr>
              <p:cNvPr id="12" name="矩形 11"/>
              <p:cNvSpPr/>
              <p:nvPr/>
            </p:nvSpPr>
            <p:spPr bwMode="auto">
              <a:xfrm>
                <a:off x="5027987" y="5445224"/>
                <a:ext cx="576064" cy="360040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en-US" sz="2000" b="1" i="0" u="none" strike="noStrike" cap="none" normalizeH="0" baseline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latin typeface="Verdana" panose="020B0604030504040204" pitchFamily="34" charset="0"/>
                    <a:ea typeface="宋体" panose="02010600030101010101" pitchFamily="2" charset="-122"/>
                  </a:rPr>
                  <a:t>值</a:t>
                </a:r>
              </a:p>
            </p:txBody>
          </p:sp>
          <p:sp>
            <p:nvSpPr>
              <p:cNvPr id="13" name="矩形 12"/>
              <p:cNvSpPr/>
              <p:nvPr/>
            </p:nvSpPr>
            <p:spPr bwMode="auto">
              <a:xfrm>
                <a:off x="7565693" y="5445224"/>
                <a:ext cx="576064" cy="360040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en-US" sz="2000" b="1" i="0" u="none" strike="noStrike" cap="none" normalizeH="0" baseline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latin typeface="Verdana" panose="020B0604030504040204" pitchFamily="34" charset="0"/>
                    <a:ea typeface="宋体" panose="02010600030101010101" pitchFamily="2" charset="-122"/>
                  </a:rPr>
                  <a:t>值</a:t>
                </a:r>
              </a:p>
            </p:txBody>
          </p:sp>
        </p:grpSp>
        <p:sp>
          <p:nvSpPr>
            <p:cNvPr id="14" name="矩形 13"/>
            <p:cNvSpPr/>
            <p:nvPr/>
          </p:nvSpPr>
          <p:spPr bwMode="auto">
            <a:xfrm>
              <a:off x="5030296" y="1963082"/>
              <a:ext cx="576064" cy="3600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2000" b="1" i="0" u="none" strike="noStrike" cap="none" normalizeH="0" baseline="0" dirty="0" smtClean="0">
                  <a:ln>
                    <a:noFill/>
                  </a:ln>
                  <a:solidFill>
                    <a:srgbClr val="FF0000"/>
                  </a:solidFill>
                  <a:effectLst/>
                  <a:latin typeface="Verdana" panose="020B0604030504040204" pitchFamily="34" charset="0"/>
                  <a:ea typeface="宋体" panose="02010600030101010101" pitchFamily="2" charset="-122"/>
                </a:rPr>
                <a:t>类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80327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630514" y="1844824"/>
            <a:ext cx="6965822" cy="8777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265113" lvl="2" indent="-265113" eaLnBrk="1" hangingPunct="1">
              <a:lnSpc>
                <a:spcPct val="150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一个概念可由另一个概念</a:t>
            </a:r>
            <a:r>
              <a:rPr lang="zh-CN" altLang="en-US" sz="2400" dirty="0" smtClean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推出</a:t>
            </a: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，两者之间存在</a:t>
            </a:r>
            <a:r>
              <a:rPr lang="zh-CN" altLang="en-US" sz="24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因果关系</a:t>
            </a: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  <a:endParaRPr lang="en-US" altLang="zh-CN" sz="20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265113" lvl="2" indent="-265113" eaLnBrk="1" hangingPunct="1">
              <a:lnSpc>
                <a:spcPct val="150000"/>
              </a:lnSpc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常用推论关系</a:t>
            </a: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：</a:t>
            </a:r>
            <a:r>
              <a:rPr lang="en-US" altLang="zh-CN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Fetch</a:t>
            </a:r>
            <a:endParaRPr lang="zh-CN" altLang="en-US" sz="20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989290" y="3041801"/>
            <a:ext cx="6319014" cy="1323303"/>
            <a:chOff x="955919" y="3689873"/>
            <a:chExt cx="6319014" cy="1323303"/>
          </a:xfrm>
        </p:grpSpPr>
        <p:sp>
          <p:nvSpPr>
            <p:cNvPr id="5" name="矩形 4"/>
            <p:cNvSpPr/>
            <p:nvPr/>
          </p:nvSpPr>
          <p:spPr>
            <a:xfrm>
              <a:off x="955919" y="3689873"/>
              <a:ext cx="2736304" cy="353943"/>
            </a:xfrm>
            <a:prstGeom prst="rect">
              <a:avLst/>
            </a:prstGeom>
          </p:spPr>
          <p:txBody>
            <a:bodyPr wrap="square" lIns="0" bIns="0">
              <a:spAutoFit/>
            </a:bodyPr>
            <a:lstStyle/>
            <a:p>
              <a:r>
                <a:rPr lang="zh-CN" altLang="en-US" sz="2000" dirty="0" smtClean="0">
                  <a:solidFill>
                    <a:srgbClr val="0000FF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如：</a:t>
              </a:r>
              <a:r>
                <a:rPr lang="zh-CN" altLang="en-US" sz="2000" dirty="0" smtClean="0">
                  <a:latin typeface="楷体" panose="02010609060101010101" pitchFamily="49" charset="-122"/>
                  <a:ea typeface="楷体" panose="02010609060101010101" pitchFamily="49" charset="-122"/>
                </a:rPr>
                <a:t>饥饿推出需要进食</a:t>
              </a:r>
              <a:endPara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45996" y="4414481"/>
              <a:ext cx="3928937" cy="598695"/>
            </a:xfrm>
            <a:prstGeom prst="rect">
              <a:avLst/>
            </a:prstGeom>
          </p:spPr>
        </p:pic>
      </p:grp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629666" y="1152086"/>
            <a:ext cx="1638078" cy="341934"/>
          </a:xfrm>
          <a:noFill/>
        </p:spPr>
        <p:txBody>
          <a:bodyPr lIns="0" tIns="0" rIns="0" bIns="0"/>
          <a:lstStyle/>
          <a:p>
            <a:pPr eaLnBrk="1" hangingPunct="1"/>
            <a:r>
              <a:rPr lang="en-US" altLang="zh-CN" sz="2000" b="1" dirty="0" smtClean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⑷</a:t>
            </a:r>
            <a:r>
              <a:rPr lang="zh-CN" altLang="en-US" sz="2000" b="1" dirty="0" smtClean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、</a:t>
            </a:r>
            <a:r>
              <a:rPr lang="zh-CN" altLang="en-US" sz="2000" b="1" dirty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推论</a:t>
            </a:r>
            <a:r>
              <a:rPr lang="zh-CN" altLang="en-US" sz="2000" b="1" dirty="0" smtClean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关系</a:t>
            </a:r>
          </a:p>
        </p:txBody>
      </p:sp>
    </p:spTree>
    <p:extLst>
      <p:ext uri="{BB962C8B-B14F-4D97-AF65-F5344CB8AC3E}">
        <p14:creationId xmlns:p14="http://schemas.microsoft.com/office/powerpoint/2010/main" val="2317622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643393" y="1831176"/>
            <a:ext cx="7948176" cy="10937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265113" lvl="2" indent="-265113" eaLnBrk="1" hangingPunct="1">
              <a:lnSpc>
                <a:spcPct val="200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不同事物在形状、内容等方面</a:t>
            </a:r>
            <a:r>
              <a:rPr lang="zh-CN" altLang="en-US" sz="24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相似</a:t>
            </a:r>
            <a:r>
              <a:rPr lang="en-US" altLang="zh-CN" sz="24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\</a:t>
            </a:r>
            <a:r>
              <a:rPr lang="zh-CN" altLang="en-US" sz="24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接近</a:t>
            </a: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  <a:endParaRPr lang="en-US" altLang="zh-CN" sz="20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265113" lvl="2" indent="-265113" eaLnBrk="1" hangingPunct="1">
              <a:lnSpc>
                <a:spcPct val="200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常用相近关系</a:t>
            </a: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：</a:t>
            </a:r>
            <a:r>
              <a:rPr lang="en-US" altLang="zh-CN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Similar-to</a:t>
            </a:r>
            <a:r>
              <a:rPr lang="zh-CN" altLang="en-US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（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相似</a:t>
            </a:r>
            <a:r>
              <a:rPr lang="zh-CN" altLang="en-US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）、</a:t>
            </a:r>
            <a:r>
              <a:rPr lang="en-US" altLang="zh-CN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Near-to</a:t>
            </a:r>
            <a:r>
              <a:rPr lang="zh-CN" altLang="en-US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（接近）</a:t>
            </a:r>
            <a:endParaRPr lang="zh-CN" altLang="en-US" sz="20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1016449" y="3163807"/>
            <a:ext cx="5571775" cy="1184555"/>
            <a:chOff x="977812" y="3717032"/>
            <a:chExt cx="5571775" cy="1184555"/>
          </a:xfrm>
        </p:grpSpPr>
        <p:sp>
          <p:nvSpPr>
            <p:cNvPr id="5" name="矩形 4"/>
            <p:cNvSpPr/>
            <p:nvPr/>
          </p:nvSpPr>
          <p:spPr>
            <a:xfrm>
              <a:off x="977812" y="3717032"/>
              <a:ext cx="2016224" cy="353943"/>
            </a:xfrm>
            <a:prstGeom prst="rect">
              <a:avLst/>
            </a:prstGeom>
          </p:spPr>
          <p:txBody>
            <a:bodyPr wrap="square" lIns="0" bIns="0">
              <a:spAutoFit/>
            </a:bodyPr>
            <a:lstStyle/>
            <a:p>
              <a:r>
                <a:rPr lang="zh-CN" altLang="en-US" sz="2000" dirty="0" smtClean="0">
                  <a:solidFill>
                    <a:srgbClr val="0000FF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如：</a:t>
              </a:r>
              <a:r>
                <a:rPr lang="zh-CN" altLang="en-US" sz="2000" dirty="0" smtClean="0">
                  <a:latin typeface="楷体" panose="02010609060101010101" pitchFamily="49" charset="-122"/>
                  <a:ea typeface="楷体" panose="02010609060101010101" pitchFamily="49" charset="-122"/>
                </a:rPr>
                <a:t>猫和虎相似</a:t>
              </a:r>
              <a:endPara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71100" y="4270257"/>
              <a:ext cx="3278487" cy="631330"/>
            </a:xfrm>
            <a:prstGeom prst="rect">
              <a:avLst/>
            </a:prstGeom>
          </p:spPr>
        </p:pic>
      </p:grp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656409" y="1182293"/>
            <a:ext cx="1611335" cy="302491"/>
          </a:xfrm>
          <a:noFill/>
        </p:spPr>
        <p:txBody>
          <a:bodyPr lIns="0" tIns="0" rIns="0" bIns="0"/>
          <a:lstStyle/>
          <a:p>
            <a:pPr eaLnBrk="1" hangingPunct="1"/>
            <a:r>
              <a:rPr lang="en-US" altLang="zh-CN" sz="2000" b="1" dirty="0" smtClean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⑸</a:t>
            </a:r>
            <a:r>
              <a:rPr lang="zh-CN" altLang="en-US" sz="2000" b="1" dirty="0" smtClean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、相近关系</a:t>
            </a:r>
          </a:p>
        </p:txBody>
      </p:sp>
    </p:spTree>
    <p:extLst>
      <p:ext uri="{BB962C8B-B14F-4D97-AF65-F5344CB8AC3E}">
        <p14:creationId xmlns:p14="http://schemas.microsoft.com/office/powerpoint/2010/main" val="3251567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656272" y="1759168"/>
            <a:ext cx="7876168" cy="18138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265113" lvl="2" indent="-265113" eaLnBrk="1" hangingPunct="1">
              <a:lnSpc>
                <a:spcPct val="150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表示不同事物之间在</a:t>
            </a:r>
            <a:r>
              <a:rPr lang="zh-CN" altLang="en-US" sz="24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位置方面</a:t>
            </a: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的相互关系。</a:t>
            </a:r>
            <a:endParaRPr lang="en-US" altLang="zh-CN" sz="20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265113" lvl="2" indent="-265113" eaLnBrk="1" hangingPunct="1">
              <a:lnSpc>
                <a:spcPct val="150000"/>
              </a:lnSpc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常用方位关系</a:t>
            </a: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：</a:t>
            </a:r>
            <a:r>
              <a:rPr lang="en-US" altLang="zh-CN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Located-on</a:t>
            </a:r>
            <a:r>
              <a:rPr lang="zh-CN" altLang="en-US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（在上）、</a:t>
            </a:r>
            <a:r>
              <a:rPr lang="en-US" altLang="zh-CN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Located-under</a:t>
            </a:r>
            <a:r>
              <a:rPr lang="zh-CN" altLang="en-US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（在下）、</a:t>
            </a:r>
            <a:endParaRPr lang="en-US" altLang="zh-CN" sz="2000" dirty="0" smtClean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0" lvl="2" eaLnBrk="1" hangingPunct="1">
              <a:lnSpc>
                <a:spcPct val="150000"/>
              </a:lnSpc>
            </a:pP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                         Located-inside</a:t>
            </a:r>
            <a:r>
              <a:rPr lang="zh-CN" altLang="en-US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（在内）、</a:t>
            </a:r>
            <a:r>
              <a:rPr lang="en-US" altLang="zh-CN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Located-outside</a:t>
            </a:r>
            <a:r>
              <a:rPr lang="zh-CN" altLang="en-US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（在外）</a:t>
            </a:r>
            <a:endParaRPr lang="en-US" altLang="zh-CN" sz="2000" dirty="0" smtClean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0" lvl="2" eaLnBrk="1" hangingPunct="1">
              <a:lnSpc>
                <a:spcPct val="150000"/>
              </a:lnSpc>
            </a:pP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                         Located-at</a:t>
            </a:r>
            <a:r>
              <a:rPr lang="zh-CN" altLang="en-US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（位于某处）</a:t>
            </a:r>
            <a:endParaRPr lang="zh-CN" altLang="en-US" sz="20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1028343" y="3742790"/>
            <a:ext cx="5787022" cy="1198378"/>
            <a:chOff x="1205730" y="4371201"/>
            <a:chExt cx="5787022" cy="1198378"/>
          </a:xfrm>
        </p:grpSpPr>
        <p:sp>
          <p:nvSpPr>
            <p:cNvPr id="3" name="矩形 2"/>
            <p:cNvSpPr/>
            <p:nvPr/>
          </p:nvSpPr>
          <p:spPr>
            <a:xfrm>
              <a:off x="1205730" y="4371201"/>
              <a:ext cx="2016224" cy="353943"/>
            </a:xfrm>
            <a:prstGeom prst="rect">
              <a:avLst/>
            </a:prstGeom>
          </p:spPr>
          <p:txBody>
            <a:bodyPr wrap="square" lIns="0" bIns="0">
              <a:spAutoFit/>
            </a:bodyPr>
            <a:lstStyle/>
            <a:p>
              <a:r>
                <a:rPr lang="zh-CN" altLang="en-US" sz="2000" dirty="0" smtClean="0">
                  <a:solidFill>
                    <a:srgbClr val="0000FF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如：</a:t>
              </a:r>
              <a:r>
                <a:rPr lang="zh-CN" altLang="en-US" sz="2000" dirty="0" smtClean="0">
                  <a:latin typeface="楷体" panose="02010609060101010101" pitchFamily="49" charset="-122"/>
                  <a:ea typeface="楷体" panose="02010609060101010101" pitchFamily="49" charset="-122"/>
                </a:rPr>
                <a:t>书在桌子上</a:t>
              </a:r>
              <a:endPara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47864" y="4797152"/>
              <a:ext cx="3644888" cy="772427"/>
            </a:xfrm>
            <a:prstGeom prst="rect">
              <a:avLst/>
            </a:prstGeom>
          </p:spPr>
        </p:pic>
      </p:grp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656409" y="1181943"/>
            <a:ext cx="1611335" cy="313957"/>
          </a:xfrm>
          <a:noFill/>
        </p:spPr>
        <p:txBody>
          <a:bodyPr lIns="0" tIns="0" rIns="0" bIns="0"/>
          <a:lstStyle/>
          <a:p>
            <a:pPr eaLnBrk="1" hangingPunct="1"/>
            <a:r>
              <a:rPr lang="en-US" altLang="zh-CN" sz="2000" b="1" dirty="0" smtClean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⑹</a:t>
            </a:r>
            <a:r>
              <a:rPr lang="zh-CN" altLang="en-US" sz="2000" b="1" dirty="0" smtClean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、方位关系</a:t>
            </a:r>
          </a:p>
        </p:txBody>
      </p:sp>
    </p:spTree>
    <p:extLst>
      <p:ext uri="{BB962C8B-B14F-4D97-AF65-F5344CB8AC3E}">
        <p14:creationId xmlns:p14="http://schemas.microsoft.com/office/powerpoint/2010/main" val="3836993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656272" y="1759168"/>
            <a:ext cx="4635808" cy="9497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265113" lvl="2" indent="-265113" eaLnBrk="1" hangingPunct="1">
              <a:lnSpc>
                <a:spcPct val="150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表示不同事件在时间方面的</a:t>
            </a:r>
            <a:r>
              <a:rPr lang="zh-CN" altLang="en-US" sz="24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先后次序</a:t>
            </a:r>
            <a:endParaRPr lang="en-US" altLang="zh-CN" sz="20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265113" lvl="2" indent="-265113" eaLnBrk="1" hangingPunct="1">
              <a:lnSpc>
                <a:spcPct val="150000"/>
              </a:lnSpc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常用时间关系</a:t>
            </a: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：</a:t>
            </a:r>
            <a:r>
              <a:rPr lang="en-US" altLang="zh-CN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Before</a:t>
            </a:r>
            <a:r>
              <a:rPr lang="zh-CN" altLang="en-US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lang="en-US" altLang="zh-CN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After</a:t>
            </a:r>
            <a:endParaRPr lang="zh-CN" altLang="en-US" sz="20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1017850" y="2924944"/>
            <a:ext cx="6364000" cy="1302575"/>
            <a:chOff x="1160328" y="3429000"/>
            <a:chExt cx="6364000" cy="1302575"/>
          </a:xfrm>
        </p:grpSpPr>
        <p:sp>
          <p:nvSpPr>
            <p:cNvPr id="5" name="矩形 4"/>
            <p:cNvSpPr/>
            <p:nvPr/>
          </p:nvSpPr>
          <p:spPr>
            <a:xfrm>
              <a:off x="1160328" y="3429000"/>
              <a:ext cx="4032448" cy="353943"/>
            </a:xfrm>
            <a:prstGeom prst="rect">
              <a:avLst/>
            </a:prstGeom>
          </p:spPr>
          <p:txBody>
            <a:bodyPr wrap="square" lIns="0" bIns="0">
              <a:spAutoFit/>
            </a:bodyPr>
            <a:lstStyle/>
            <a:p>
              <a:r>
                <a:rPr lang="zh-CN" altLang="en-US" sz="2000" dirty="0" smtClean="0">
                  <a:solidFill>
                    <a:srgbClr val="0000FF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如：</a:t>
              </a:r>
              <a:r>
                <a:rPr lang="zh-CN" altLang="en-US" sz="2000" dirty="0" smtClean="0">
                  <a:latin typeface="楷体" panose="02010609060101010101" pitchFamily="49" charset="-122"/>
                  <a:ea typeface="楷体" panose="02010609060101010101" pitchFamily="49" charset="-122"/>
                </a:rPr>
                <a:t>图书馆开放</a:t>
              </a:r>
              <a:r>
                <a:rPr lang="zh-CN" altLang="en-US" sz="2000" dirty="0">
                  <a:latin typeface="楷体" panose="02010609060101010101" pitchFamily="49" charset="-122"/>
                  <a:ea typeface="楷体" panose="02010609060101010101" pitchFamily="49" charset="-122"/>
                </a:rPr>
                <a:t>后才能供读者阅览</a:t>
              </a:r>
            </a:p>
          </p:txBody>
        </p: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10422" y="3998967"/>
              <a:ext cx="3313906" cy="732608"/>
            </a:xfrm>
            <a:prstGeom prst="rect">
              <a:avLst/>
            </a:prstGeom>
          </p:spPr>
        </p:pic>
      </p:grp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646990" y="1116925"/>
            <a:ext cx="1602282" cy="367859"/>
          </a:xfrm>
          <a:noFill/>
        </p:spPr>
        <p:txBody>
          <a:bodyPr lIns="0" tIns="0" rIns="0" bIns="0"/>
          <a:lstStyle/>
          <a:p>
            <a:pPr eaLnBrk="1" hangingPunct="1"/>
            <a:r>
              <a:rPr lang="en-US" altLang="zh-CN" sz="2000" b="1" dirty="0" smtClean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⑺</a:t>
            </a:r>
            <a:r>
              <a:rPr lang="zh-CN" altLang="en-US" sz="2000" b="1" dirty="0" smtClean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、时间关系</a:t>
            </a:r>
          </a:p>
        </p:txBody>
      </p:sp>
    </p:spTree>
    <p:extLst>
      <p:ext uri="{BB962C8B-B14F-4D97-AF65-F5344CB8AC3E}">
        <p14:creationId xmlns:p14="http://schemas.microsoft.com/office/powerpoint/2010/main" val="1576369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656272" y="1759168"/>
            <a:ext cx="7948176" cy="8777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265113" lvl="2" indent="-265113" eaLnBrk="1" hangingPunct="1">
              <a:lnSpc>
                <a:spcPct val="150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表示</a:t>
            </a:r>
            <a:r>
              <a:rPr lang="zh-CN" altLang="en-US" sz="20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一对多</a:t>
            </a: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的联系，</a:t>
            </a:r>
            <a:r>
              <a:rPr lang="zh-CN" altLang="en-US" sz="2000" u="wavyHeavy" dirty="0">
                <a:latin typeface="楷体" panose="02010609060101010101" pitchFamily="49" charset="-122"/>
                <a:ea typeface="楷体" panose="02010609060101010101" pitchFamily="49" charset="-122"/>
              </a:rPr>
              <a:t>联系的节点间</a:t>
            </a:r>
            <a:r>
              <a:rPr lang="zh-CN" altLang="en-US" sz="2000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不具有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属性继承性</a:t>
            </a: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  <a:endParaRPr lang="en-US" altLang="zh-CN" sz="20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265113" lvl="2" indent="-265113" eaLnBrk="1" hangingPunct="1">
              <a:lnSpc>
                <a:spcPct val="150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常用构成关系</a:t>
            </a: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：</a:t>
            </a:r>
            <a:r>
              <a:rPr lang="en-US" altLang="zh-CN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Composed</a:t>
            </a:r>
            <a:r>
              <a:rPr lang="zh-CN" altLang="en-US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（组成、构成）</a:t>
            </a:r>
            <a:endParaRPr lang="zh-CN" altLang="en-US" sz="20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998759" y="2889148"/>
            <a:ext cx="7138940" cy="2340051"/>
            <a:chOff x="1160328" y="3429000"/>
            <a:chExt cx="7138940" cy="2340051"/>
          </a:xfrm>
        </p:grpSpPr>
        <p:sp>
          <p:nvSpPr>
            <p:cNvPr id="5" name="矩形 4"/>
            <p:cNvSpPr/>
            <p:nvPr/>
          </p:nvSpPr>
          <p:spPr>
            <a:xfrm>
              <a:off x="1160328" y="3429000"/>
              <a:ext cx="4275768" cy="353943"/>
            </a:xfrm>
            <a:prstGeom prst="rect">
              <a:avLst/>
            </a:prstGeom>
          </p:spPr>
          <p:txBody>
            <a:bodyPr wrap="square" lIns="0" bIns="0">
              <a:spAutoFit/>
            </a:bodyPr>
            <a:lstStyle/>
            <a:p>
              <a:r>
                <a:rPr lang="zh-CN" altLang="en-US" sz="2000" dirty="0" smtClean="0">
                  <a:solidFill>
                    <a:srgbClr val="0000FF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如：</a:t>
              </a:r>
              <a:r>
                <a:rPr lang="zh-CN" altLang="en-US" sz="2000" dirty="0">
                  <a:latin typeface="楷体" panose="02010609060101010101" pitchFamily="49" charset="-122"/>
                  <a:ea typeface="楷体" panose="02010609060101010101" pitchFamily="49" charset="-122"/>
                </a:rPr>
                <a:t>整数由正整数、负整数和零组成</a:t>
              </a:r>
            </a:p>
          </p:txBody>
        </p:sp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35895" y="4029798"/>
              <a:ext cx="4663373" cy="1739253"/>
            </a:xfrm>
            <a:prstGeom prst="rect">
              <a:avLst/>
            </a:prstGeom>
          </p:spPr>
        </p:pic>
      </p:grp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665279" y="1144450"/>
            <a:ext cx="1593229" cy="358806"/>
          </a:xfrm>
          <a:noFill/>
        </p:spPr>
        <p:txBody>
          <a:bodyPr lIns="0" tIns="0" rIns="0" bIns="0"/>
          <a:lstStyle/>
          <a:p>
            <a:pPr eaLnBrk="1" hangingPunct="1"/>
            <a:r>
              <a:rPr lang="en-US" altLang="zh-CN" sz="2000" b="1" dirty="0" smtClean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⑻</a:t>
            </a:r>
            <a:r>
              <a:rPr lang="zh-CN" altLang="en-US" sz="2000" b="1" dirty="0" smtClean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、构成关系</a:t>
            </a:r>
          </a:p>
        </p:txBody>
      </p:sp>
    </p:spTree>
    <p:extLst>
      <p:ext uri="{BB962C8B-B14F-4D97-AF65-F5344CB8AC3E}">
        <p14:creationId xmlns:p14="http://schemas.microsoft.com/office/powerpoint/2010/main" val="1555418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5"/>
          <p:cNvSpPr txBox="1">
            <a:spLocks noChangeArrowheads="1"/>
          </p:cNvSpPr>
          <p:nvPr/>
        </p:nvSpPr>
        <p:spPr bwMode="auto">
          <a:xfrm>
            <a:off x="611560" y="1772816"/>
            <a:ext cx="7848872" cy="18722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>
              <a:lnSpc>
                <a:spcPct val="150000"/>
              </a:lnSpc>
              <a:spcAft>
                <a:spcPts val="12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语义网络</a:t>
            </a:r>
            <a:r>
              <a:rPr lang="zh-CN" altLang="zh-CN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具有</a:t>
            </a:r>
            <a:r>
              <a:rPr lang="zh-CN" altLang="zh-CN" sz="24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表达谓词</a:t>
            </a:r>
            <a:r>
              <a:rPr lang="zh-CN" altLang="zh-CN" sz="24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公式</a:t>
            </a:r>
            <a:r>
              <a:rPr lang="zh-CN" altLang="en-US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的</a:t>
            </a:r>
            <a:r>
              <a:rPr lang="zh-CN" altLang="zh-CN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能力</a:t>
            </a:r>
            <a:endParaRPr lang="en-US" altLang="zh-CN" sz="24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342900" indent="-342900">
              <a:lnSpc>
                <a:spcPct val="150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既能</a:t>
            </a:r>
            <a:r>
              <a:rPr lang="zh-CN" altLang="zh-CN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表达</a:t>
            </a:r>
            <a:r>
              <a:rPr lang="zh-CN" altLang="zh-CN" sz="2400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基本</a:t>
            </a:r>
            <a:r>
              <a:rPr lang="zh-CN" altLang="zh-CN" sz="2400" dirty="0" smtClean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命题</a:t>
            </a:r>
            <a:r>
              <a:rPr lang="zh-CN" altLang="zh-CN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，还</a:t>
            </a:r>
            <a:r>
              <a:rPr lang="zh-CN" altLang="en-US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可</a:t>
            </a:r>
            <a:r>
              <a:rPr lang="zh-CN" altLang="zh-CN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表达</a:t>
            </a:r>
            <a:r>
              <a:rPr lang="zh-CN" altLang="zh-CN" sz="2400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命题</a:t>
            </a:r>
            <a:r>
              <a:rPr lang="zh-CN" altLang="zh-CN" sz="2400" dirty="0" smtClean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之间</a:t>
            </a:r>
            <a:r>
              <a:rPr lang="zh-CN" altLang="zh-CN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“</a:t>
            </a:r>
            <a:r>
              <a:rPr lang="zh-CN" altLang="en-US" sz="2400" dirty="0" smtClean="0">
                <a:solidFill>
                  <a:srgbClr val="FF0000"/>
                </a:solidFill>
                <a:latin typeface="宋体" panose="02010600030101010101" pitchFamily="2" charset="-122"/>
              </a:rPr>
              <a:t>∧</a:t>
            </a:r>
            <a:r>
              <a:rPr lang="zh-CN" altLang="zh-CN" sz="24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与、</a:t>
            </a:r>
            <a:r>
              <a:rPr lang="zh-CN" altLang="en-US" sz="2400" dirty="0" smtClean="0">
                <a:solidFill>
                  <a:srgbClr val="FF0000"/>
                </a:solidFill>
                <a:latin typeface="宋体" panose="02010600030101010101" pitchFamily="2" charset="-122"/>
              </a:rPr>
              <a:t>∨</a:t>
            </a:r>
            <a:r>
              <a:rPr lang="zh-CN" altLang="zh-CN" sz="24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或、</a:t>
            </a:r>
            <a:r>
              <a:rPr lang="en-US" altLang="zh-CN" sz="2400" dirty="0" smtClean="0">
                <a:solidFill>
                  <a:srgbClr val="FF0000"/>
                </a:solidFill>
                <a:latin typeface="宋体" panose="02010600030101010101" pitchFamily="2" charset="-122"/>
              </a:rPr>
              <a:t>¬</a:t>
            </a:r>
            <a:r>
              <a:rPr lang="zh-CN" altLang="zh-CN" sz="24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非</a:t>
            </a:r>
            <a:r>
              <a:rPr lang="zh-CN" altLang="en-US" sz="24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、</a:t>
            </a:r>
            <a:r>
              <a:rPr lang="zh-CN" altLang="en-US" sz="2400" dirty="0" smtClean="0">
                <a:solidFill>
                  <a:srgbClr val="FF0000"/>
                </a:solidFill>
                <a:latin typeface="宋体" panose="02010600030101010101" pitchFamily="2" charset="-122"/>
              </a:rPr>
              <a:t>→</a:t>
            </a:r>
            <a:r>
              <a:rPr lang="zh-CN" altLang="zh-CN" sz="24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蕴含</a:t>
            </a:r>
            <a:r>
              <a:rPr lang="zh-CN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”</a:t>
            </a:r>
            <a:r>
              <a:rPr lang="zh-CN" altLang="zh-CN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关系。</a:t>
            </a:r>
            <a:endParaRPr lang="zh-CN" altLang="zh-CN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656409" y="1117388"/>
            <a:ext cx="3627559" cy="3600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000" dirty="0" smtClean="0">
                <a:latin typeface="+mn-ea"/>
                <a:ea typeface="+mn-ea"/>
                <a:cs typeface="Times New Roman" panose="02020603050405020304" pitchFamily="18" charset="0"/>
              </a:rPr>
              <a:t>2</a:t>
            </a: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、连接词在</a:t>
            </a:r>
            <a:r>
              <a:rPr lang="zh-CN" altLang="zh-CN" sz="2000" dirty="0" smtClean="0">
                <a:latin typeface="+mn-ea"/>
                <a:ea typeface="+mn-ea"/>
                <a:cs typeface="Times New Roman" panose="02020603050405020304" pitchFamily="18" charset="0"/>
              </a:rPr>
              <a:t>语义网络</a:t>
            </a: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中的</a:t>
            </a:r>
            <a:r>
              <a:rPr lang="zh-CN" altLang="zh-CN" sz="2000" dirty="0" smtClean="0">
                <a:latin typeface="+mn-ea"/>
                <a:ea typeface="+mn-ea"/>
                <a:cs typeface="Times New Roman" panose="02020603050405020304" pitchFamily="18" charset="0"/>
              </a:rPr>
              <a:t>表示</a:t>
            </a:r>
            <a:endParaRPr lang="zh-CN" altLang="en-US" sz="2000" dirty="0">
              <a:latin typeface="+mn-ea"/>
              <a:ea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2269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638303" y="1803801"/>
            <a:ext cx="7844934" cy="79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>
              <a:lnSpc>
                <a:spcPts val="3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zh-CN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引入“</a:t>
            </a:r>
            <a:r>
              <a:rPr lang="zh-CN" altLang="zh-CN" sz="20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与结点</a:t>
            </a: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”</a:t>
            </a:r>
            <a:r>
              <a:rPr lang="zh-CN" altLang="zh-CN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，</a:t>
            </a:r>
            <a:r>
              <a:rPr lang="zh-CN" altLang="zh-CN" sz="20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合取</a:t>
            </a:r>
            <a:r>
              <a:rPr lang="zh-CN" altLang="zh-CN" sz="20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关系</a:t>
            </a:r>
            <a:r>
              <a:rPr lang="zh-CN" altLang="zh-CN" sz="20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网络</a:t>
            </a:r>
            <a:r>
              <a:rPr lang="zh-CN" altLang="zh-CN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由</a:t>
            </a:r>
            <a:r>
              <a:rPr lang="zh-CN" altLang="zh-CN" sz="2000" u="wavyHeavy" dirty="0" smtClean="0">
                <a:latin typeface="楷体" panose="02010609060101010101" pitchFamily="49" charset="-122"/>
                <a:ea typeface="楷体" panose="02010609060101010101" pitchFamily="49" charset="-122"/>
              </a:rPr>
              <a:t>与结点</a:t>
            </a:r>
            <a:r>
              <a:rPr lang="zh-CN" altLang="zh-CN" sz="2000" dirty="0" smtClean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引出</a:t>
            </a:r>
            <a:r>
              <a:rPr lang="zh-CN" altLang="zh-CN" sz="2000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的</a:t>
            </a:r>
            <a:r>
              <a:rPr lang="zh-CN" altLang="zh-CN" sz="2000" dirty="0" smtClean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弧</a:t>
            </a:r>
            <a:r>
              <a:rPr lang="en-US" altLang="zh-CN" sz="2000" dirty="0" smtClean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(</a:t>
            </a:r>
            <a:r>
              <a:rPr lang="zh-CN" altLang="en-US" sz="2000" dirty="0" smtClean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边</a:t>
            </a:r>
            <a:r>
              <a:rPr lang="en-US" altLang="zh-CN" sz="2000" dirty="0" smtClean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)</a:t>
            </a:r>
            <a:r>
              <a:rPr lang="zh-CN" altLang="zh-CN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构成</a:t>
            </a:r>
            <a:r>
              <a:rPr lang="zh-CN" altLang="zh-CN" sz="20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多元</a:t>
            </a:r>
            <a:r>
              <a:rPr lang="zh-CN" altLang="zh-CN" sz="20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关系网络</a:t>
            </a:r>
            <a:r>
              <a:rPr lang="zh-CN" altLang="zh-CN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  <a:endParaRPr lang="zh-CN" altLang="zh-CN" sz="20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32376" y="1197830"/>
            <a:ext cx="1134438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zh-CN" sz="2000" dirty="0">
                <a:latin typeface="+mn-ea"/>
                <a:ea typeface="+mn-ea"/>
              </a:rPr>
              <a:t>⑴、合取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2515" y="3284984"/>
            <a:ext cx="6548790" cy="2736304"/>
          </a:xfrm>
          <a:prstGeom prst="rect">
            <a:avLst/>
          </a:prstGeom>
        </p:spPr>
      </p:pic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616371" y="2603254"/>
            <a:ext cx="7844934" cy="4657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lvl="2" indent="0"/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如：</a:t>
            </a:r>
            <a:r>
              <a:rPr lang="en-US" altLang="zh-CN" sz="2000" dirty="0" smtClean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give(John, Mary, </a:t>
            </a:r>
            <a:r>
              <a:rPr lang="en-US" altLang="zh-CN" sz="2000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“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战争与和平</a:t>
            </a:r>
            <a:r>
              <a:rPr lang="zh-CN" altLang="en-US" sz="2000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”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r>
              <a:rPr lang="en-US" altLang="zh-CN" sz="32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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read(Mary</a:t>
            </a:r>
            <a:r>
              <a:rPr lang="en-US" altLang="zh-CN" sz="2000" dirty="0" smtClean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, </a:t>
            </a:r>
            <a:r>
              <a:rPr lang="en-US" altLang="zh-CN" sz="2000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“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战争与和平</a:t>
            </a:r>
            <a:r>
              <a:rPr lang="zh-CN" altLang="en-US" sz="2000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”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</a:p>
          <a:p>
            <a:endParaRPr lang="zh-CN" altLang="zh-CN" sz="20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587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629666" y="1745657"/>
            <a:ext cx="4968552" cy="3600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zh-CN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通过</a:t>
            </a:r>
            <a:r>
              <a:rPr lang="zh-CN" altLang="zh-CN" sz="2000" dirty="0">
                <a:latin typeface="楷体" panose="02010609060101010101" pitchFamily="49" charset="-122"/>
                <a:ea typeface="楷体" panose="02010609060101010101" pitchFamily="49" charset="-122"/>
              </a:rPr>
              <a:t>引入</a:t>
            </a:r>
            <a:r>
              <a:rPr lang="zh-CN" altLang="zh-CN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“</a:t>
            </a:r>
            <a:r>
              <a:rPr lang="zh-CN" altLang="en-US" sz="24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或</a:t>
            </a:r>
            <a:r>
              <a:rPr lang="zh-CN" altLang="zh-CN" sz="24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结点</a:t>
            </a: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”</a:t>
            </a:r>
            <a:r>
              <a:rPr lang="zh-CN" altLang="en-US" sz="2000" dirty="0" smtClean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构成多元关系网络</a:t>
            </a:r>
            <a:endParaRPr lang="zh-CN" altLang="zh-CN" sz="20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29301" y="1141957"/>
            <a:ext cx="1115916" cy="353943"/>
          </a:xfrm>
          <a:prstGeom prst="rect">
            <a:avLst/>
          </a:prstGeom>
        </p:spPr>
        <p:txBody>
          <a:bodyPr wrap="square" lIns="0" bIns="0">
            <a:spAutoFit/>
          </a:bodyPr>
          <a:lstStyle/>
          <a:p>
            <a:r>
              <a:rPr lang="zh-CN" altLang="zh-CN" sz="2000" dirty="0">
                <a:latin typeface="+mn-ea"/>
                <a:ea typeface="+mn-ea"/>
              </a:rPr>
              <a:t>⑵、</a:t>
            </a:r>
            <a:r>
              <a:rPr lang="zh-CN" altLang="en-US" sz="2000" dirty="0">
                <a:latin typeface="+mn-ea"/>
                <a:ea typeface="+mn-ea"/>
              </a:rPr>
              <a:t>析取</a:t>
            </a:r>
            <a:endParaRPr lang="en-US" altLang="zh-CN" sz="2000" dirty="0">
              <a:latin typeface="+mn-ea"/>
              <a:ea typeface="+mn-ea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899592" y="2315483"/>
            <a:ext cx="7704856" cy="3777813"/>
            <a:chOff x="827585" y="2243475"/>
            <a:chExt cx="7704856" cy="3777813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7585" y="2780928"/>
              <a:ext cx="7704856" cy="3240360"/>
            </a:xfrm>
            <a:prstGeom prst="rect">
              <a:avLst/>
            </a:prstGeom>
          </p:spPr>
        </p:pic>
        <p:sp>
          <p:nvSpPr>
            <p:cNvPr id="8" name="Text Box 5"/>
            <p:cNvSpPr txBox="1">
              <a:spLocks noChangeArrowheads="1"/>
            </p:cNvSpPr>
            <p:nvPr/>
          </p:nvSpPr>
          <p:spPr bwMode="auto">
            <a:xfrm>
              <a:off x="899593" y="2243475"/>
              <a:ext cx="5328592" cy="3896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>
              <a:lvl1pPr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lvl="2" indent="0"/>
              <a:r>
                <a:rPr lang="zh-CN" altLang="en-US" sz="2000" dirty="0" smtClean="0">
                  <a:solidFill>
                    <a:srgbClr val="FF0000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如：</a:t>
              </a:r>
              <a:r>
                <a:rPr lang="en-US" altLang="zh-CN" sz="2000" dirty="0" smtClean="0">
                  <a:solidFill>
                    <a:srgbClr val="000000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John </a:t>
              </a:r>
              <a:r>
                <a:rPr lang="en-US" altLang="zh-CN" sz="2000" dirty="0">
                  <a:solidFill>
                    <a:srgbClr val="000000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is a programmer or Mary is a </a:t>
              </a:r>
              <a:r>
                <a:rPr lang="en-US" altLang="zh-CN" sz="2000" dirty="0" smtClean="0">
                  <a:solidFill>
                    <a:srgbClr val="000000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lawyer</a:t>
              </a:r>
              <a:endParaRPr lang="zh-CN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3" name="矩形 2"/>
          <p:cNvSpPr/>
          <p:nvPr/>
        </p:nvSpPr>
        <p:spPr>
          <a:xfrm>
            <a:off x="1907704" y="741847"/>
            <a:ext cx="684076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2" indent="0"/>
            <a:r>
              <a:rPr lang="en-US" altLang="zh-CN" sz="2000" dirty="0" smtClean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Occupation(John, programmer)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∨</a:t>
            </a:r>
            <a:r>
              <a:rPr lang="en-US" altLang="zh-CN" sz="2000" dirty="0" smtClean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Occupation(Mary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, </a:t>
            </a:r>
            <a:r>
              <a:rPr lang="en-US" altLang="zh-CN" sz="2000" dirty="0" smtClean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lawyer)</a:t>
            </a:r>
            <a:endParaRPr lang="en-US" altLang="zh-CN" sz="2000" dirty="0">
              <a:solidFill>
                <a:srgbClr val="00000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7584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611560" y="1731872"/>
            <a:ext cx="7992888" cy="14090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>
              <a:lnSpc>
                <a:spcPts val="35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对基本</a:t>
            </a:r>
            <a:r>
              <a:rPr lang="zh-CN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联系的</a:t>
            </a:r>
            <a:r>
              <a:rPr lang="zh-CN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否定</a:t>
            </a:r>
            <a:r>
              <a:rPr lang="zh-CN" altLang="en-US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。</a:t>
            </a:r>
            <a:r>
              <a:rPr lang="zh-CN" altLang="zh-CN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直接</a:t>
            </a:r>
            <a:r>
              <a:rPr lang="zh-CN" altLang="zh-CN" sz="2000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采用</a:t>
            </a:r>
            <a:r>
              <a:rPr lang="zh-CN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“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¬ISA</a:t>
            </a:r>
            <a:r>
              <a:rPr lang="zh-CN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¬AKO</a:t>
            </a:r>
            <a:r>
              <a:rPr lang="zh-CN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¬part-of</a:t>
            </a:r>
            <a:r>
              <a:rPr lang="zh-CN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”的</a:t>
            </a:r>
            <a:r>
              <a:rPr lang="zh-CN" altLang="zh-CN" sz="2000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有向</a:t>
            </a:r>
            <a:r>
              <a:rPr lang="zh-CN" altLang="zh-CN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弧</a:t>
            </a:r>
            <a:r>
              <a:rPr lang="zh-CN" altLang="zh-CN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标注</a:t>
            </a:r>
            <a:r>
              <a:rPr lang="zh-CN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。一般情况下</a:t>
            </a:r>
            <a:r>
              <a:rPr lang="zh-CN" altLang="zh-CN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，需引入“</a:t>
            </a:r>
            <a:r>
              <a:rPr lang="zh-CN" altLang="zh-CN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非结点</a:t>
            </a:r>
            <a:r>
              <a:rPr lang="zh-CN" altLang="zh-CN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”表示。</a:t>
            </a:r>
            <a:endParaRPr lang="en-US" altLang="zh-CN" sz="2000" dirty="0" smtClean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ts val="3500"/>
              </a:lnSpc>
            </a:pP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如</a:t>
            </a:r>
            <a:r>
              <a:rPr lang="zh-CN" altLang="en-US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¬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give(John</a:t>
            </a:r>
            <a:r>
              <a:rPr lang="en-US" altLang="zh-CN" sz="2000" dirty="0" smtClean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, Mary, “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战争与和平”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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read(Mary</a:t>
            </a:r>
            <a:r>
              <a:rPr lang="en-US" altLang="zh-CN" sz="2000" dirty="0" smtClean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, “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战争与和平”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 </a:t>
            </a:r>
            <a:endParaRPr lang="zh-CN" altLang="zh-CN" sz="20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3284984"/>
            <a:ext cx="6134062" cy="2736304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637107" y="1124744"/>
            <a:ext cx="1179287" cy="353943"/>
          </a:xfrm>
          <a:prstGeom prst="rect">
            <a:avLst/>
          </a:prstGeom>
        </p:spPr>
        <p:txBody>
          <a:bodyPr wrap="square" lIns="0" bIns="0">
            <a:spAutoFit/>
          </a:bodyPr>
          <a:lstStyle/>
          <a:p>
            <a:r>
              <a:rPr lang="zh-CN" altLang="en-US" sz="2000" dirty="0">
                <a:latin typeface="+mn-ea"/>
                <a:ea typeface="+mn-ea"/>
                <a:cs typeface="Times New Roman" panose="02020603050405020304" pitchFamily="18" charset="0"/>
              </a:rPr>
              <a:t>⑶</a:t>
            </a:r>
            <a:r>
              <a:rPr lang="zh-CN" altLang="zh-CN" sz="2000" dirty="0">
                <a:latin typeface="+mn-ea"/>
                <a:ea typeface="+mn-ea"/>
                <a:cs typeface="Times New Roman" panose="02020603050405020304" pitchFamily="18" charset="0"/>
              </a:rPr>
              <a:t>、</a:t>
            </a:r>
            <a:r>
              <a:rPr lang="zh-CN" altLang="en-US" sz="2000" dirty="0">
                <a:latin typeface="+mn-ea"/>
                <a:ea typeface="+mn-ea"/>
                <a:cs typeface="Times New Roman" panose="02020603050405020304" pitchFamily="18" charset="0"/>
              </a:rPr>
              <a:t>否定</a:t>
            </a:r>
            <a:endParaRPr lang="en-US" altLang="zh-CN" sz="2000" dirty="0">
              <a:latin typeface="+mn-ea"/>
              <a:ea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4538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>
                <a:spLocks noGrp="1" noChangeArrowheads="1"/>
              </p:cNvSpPr>
              <p:nvPr/>
            </p:nvSpPr>
            <p:spPr bwMode="gray">
              <a:xfrm>
                <a:off x="607272" y="1721300"/>
                <a:ext cx="8141192" cy="33638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Font typeface="Wingdings" panose="05000000000000000000" pitchFamily="2" charset="2"/>
                  <a:buChar char="v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Char char="•"/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–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68288" indent="-268288">
                  <a:lnSpc>
                    <a:spcPct val="15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en-US" sz="2000" dirty="0" smtClean="0">
                    <a:solidFill>
                      <a:srgbClr val="FF0000"/>
                    </a:solidFill>
                    <a:latin typeface="+mn-ea"/>
                  </a:rPr>
                  <a:t>状态空间</a:t>
                </a:r>
                <a:r>
                  <a:rPr lang="zh-CN" altLang="en-US" sz="2000" dirty="0" smtClean="0">
                    <a:latin typeface="+mn-ea"/>
                  </a:rPr>
                  <a:t>（</a:t>
                </a:r>
                <a:r>
                  <a:rPr lang="en-US" altLang="zh-CN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State Space</a:t>
                </a:r>
                <a:r>
                  <a:rPr lang="zh-CN" altLang="en-US" sz="2000" dirty="0" smtClean="0">
                    <a:latin typeface="+mn-ea"/>
                  </a:rPr>
                  <a:t>）</a:t>
                </a:r>
                <a:endParaRPr lang="en-US" altLang="zh-CN" sz="2000" dirty="0" smtClean="0">
                  <a:latin typeface="+mn-ea"/>
                  <a:cs typeface="Times New Roman" panose="02020603050405020304" pitchFamily="18" charset="0"/>
                </a:endParaRPr>
              </a:p>
              <a:p>
                <a:pPr marL="628650" lvl="1" indent="-268288">
                  <a:lnSpc>
                    <a:spcPct val="150000"/>
                  </a:lnSpc>
                  <a:spcBef>
                    <a:spcPts val="0"/>
                  </a:spcBef>
                  <a:spcAft>
                    <a:spcPts val="120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</a:pPr>
                <a:r>
                  <a:rPr lang="zh-CN" altLang="en-US" sz="2000" dirty="0" smtClean="0">
                    <a:latin typeface="+mn-ea"/>
                  </a:rPr>
                  <a:t>表示问题</a:t>
                </a:r>
                <a:r>
                  <a:rPr lang="zh-CN" altLang="en-US" sz="2000" dirty="0">
                    <a:solidFill>
                      <a:srgbClr val="0000FF"/>
                    </a:solidFill>
                    <a:latin typeface="+mn-ea"/>
                  </a:rPr>
                  <a:t>全部</a:t>
                </a:r>
                <a:r>
                  <a:rPr lang="zh-CN" altLang="en-US" sz="2000" dirty="0" smtClean="0">
                    <a:solidFill>
                      <a:srgbClr val="0000FF"/>
                    </a:solidFill>
                    <a:latin typeface="+mn-ea"/>
                  </a:rPr>
                  <a:t>可能</a:t>
                </a:r>
                <a:r>
                  <a:rPr lang="zh-CN" altLang="en-US" sz="2000" dirty="0">
                    <a:solidFill>
                      <a:srgbClr val="0000FF"/>
                    </a:solidFill>
                    <a:latin typeface="+mn-ea"/>
                  </a:rPr>
                  <a:t>的</a:t>
                </a:r>
                <a:r>
                  <a:rPr lang="zh-CN" altLang="en-US" sz="2000" dirty="0" smtClean="0">
                    <a:solidFill>
                      <a:srgbClr val="0000FF"/>
                    </a:solidFill>
                    <a:latin typeface="+mn-ea"/>
                  </a:rPr>
                  <a:t>状态</a:t>
                </a:r>
                <a:r>
                  <a:rPr lang="zh-CN" altLang="en-US" sz="2000" dirty="0" smtClean="0">
                    <a:latin typeface="+mn-ea"/>
                  </a:rPr>
                  <a:t>及</a:t>
                </a:r>
                <a:r>
                  <a:rPr lang="zh-CN" altLang="en-US" sz="2000" dirty="0" smtClean="0">
                    <a:solidFill>
                      <a:srgbClr val="0000FF"/>
                    </a:solidFill>
                    <a:latin typeface="+mn-ea"/>
                  </a:rPr>
                  <a:t>各状态之间关系</a:t>
                </a:r>
                <a:r>
                  <a:rPr lang="zh-CN" altLang="en-US" sz="2000" dirty="0">
                    <a:latin typeface="+mn-ea"/>
                  </a:rPr>
                  <a:t>的</a:t>
                </a:r>
                <a:r>
                  <a:rPr lang="zh-CN" altLang="en-US" sz="2000" dirty="0" smtClean="0">
                    <a:solidFill>
                      <a:srgbClr val="FF0000"/>
                    </a:solidFill>
                    <a:latin typeface="+mn-ea"/>
                  </a:rPr>
                  <a:t>图</a:t>
                </a:r>
                <a:r>
                  <a:rPr lang="zh-CN" altLang="en-US" sz="2000" dirty="0" smtClean="0">
                    <a:latin typeface="+mn-ea"/>
                  </a:rPr>
                  <a:t>，是利用</a:t>
                </a:r>
                <a:r>
                  <a:rPr lang="zh-CN" altLang="en-US" sz="2000" dirty="0">
                    <a:solidFill>
                      <a:srgbClr val="0000FF"/>
                    </a:solidFill>
                    <a:latin typeface="+mn-ea"/>
                  </a:rPr>
                  <a:t>状态变量</a:t>
                </a:r>
                <a:r>
                  <a:rPr lang="zh-CN" altLang="en-US" sz="2000" dirty="0">
                    <a:latin typeface="+mn-ea"/>
                  </a:rPr>
                  <a:t>和</a:t>
                </a:r>
                <a:r>
                  <a:rPr lang="zh-CN" altLang="en-US" sz="2000" dirty="0" smtClean="0">
                    <a:solidFill>
                      <a:srgbClr val="0000FF"/>
                    </a:solidFill>
                    <a:latin typeface="+mn-ea"/>
                  </a:rPr>
                  <a:t>操作符</a:t>
                </a:r>
                <a:r>
                  <a:rPr lang="zh-CN" altLang="en-US" sz="2000" dirty="0" smtClean="0">
                    <a:latin typeface="+mn-ea"/>
                  </a:rPr>
                  <a:t>，表示</a:t>
                </a:r>
                <a:r>
                  <a:rPr lang="zh-CN" altLang="en-US" sz="2000" u="wavyDbl" dirty="0" smtClean="0">
                    <a:latin typeface="+mn-ea"/>
                  </a:rPr>
                  <a:t>与问题有关知识</a:t>
                </a:r>
                <a:r>
                  <a:rPr lang="zh-CN" altLang="en-US" sz="2000" dirty="0" smtClean="0">
                    <a:latin typeface="+mn-ea"/>
                  </a:rPr>
                  <a:t>的</a:t>
                </a:r>
                <a:r>
                  <a:rPr lang="zh-CN" altLang="en-US" sz="2000" dirty="0" smtClean="0">
                    <a:solidFill>
                      <a:srgbClr val="FF0000"/>
                    </a:solidFill>
                    <a:latin typeface="+mn-ea"/>
                  </a:rPr>
                  <a:t>符号体系</a:t>
                </a:r>
                <a:r>
                  <a:rPr lang="zh-CN" altLang="en-US" sz="2000" dirty="0" smtClean="0">
                    <a:latin typeface="+mn-ea"/>
                  </a:rPr>
                  <a:t>。</a:t>
                </a:r>
                <a:endParaRPr lang="en-US" altLang="zh-CN" sz="2000" dirty="0">
                  <a:latin typeface="+mn-ea"/>
                </a:endParaRPr>
              </a:p>
              <a:p>
                <a:pPr lvl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</a:pPr>
                <a:r>
                  <a:rPr lang="zh-CN" altLang="en-US" sz="2000" dirty="0" smtClean="0">
                    <a:latin typeface="+mn-ea"/>
                  </a:rPr>
                  <a:t>三元组  </a:t>
                </a:r>
                <a:r>
                  <a:rPr lang="zh-CN" altLang="en-US" sz="2000" b="0" dirty="0" smtClean="0">
                    <a:latin typeface="+mn-ea"/>
                    <a:cs typeface="Times New Roman" panose="02020603050405020304" pitchFamily="18" charset="0"/>
                  </a:rPr>
                  <a:t>→</a:t>
                </a:r>
                <a:r>
                  <a:rPr lang="zh-CN" altLang="en-US" sz="2000" dirty="0" smtClean="0">
                    <a:latin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sz="2000" i="1" dirty="0">
                        <a:latin typeface="Cambria Math" panose="02040503050406030204" pitchFamily="18" charset="0"/>
                      </a:rPr>
                      <m:t>（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𝑺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𝑭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𝑮</m:t>
                    </m:r>
                    <m:r>
                      <a:rPr lang="zh-CN" altLang="en-US" sz="2000" i="1" dirty="0">
                        <a:latin typeface="Cambria Math" panose="02040503050406030204" pitchFamily="18" charset="0"/>
                      </a:rPr>
                      <m:t>）</m:t>
                    </m:r>
                  </m:oMath>
                </a14:m>
                <a:endParaRPr lang="en-US" altLang="zh-CN" sz="2000" dirty="0" smtClean="0">
                  <a:latin typeface="+mn-ea"/>
                </a:endParaRPr>
              </a:p>
              <a:p>
                <a:pPr marL="400050" lvl="2" indent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C00000"/>
                  </a:buClr>
                  <a:buNone/>
                </a:pPr>
                <a:r>
                  <a:rPr lang="en-US" altLang="zh-CN" sz="2000" dirty="0">
                    <a:solidFill>
                      <a:schemeClr val="tx2"/>
                    </a:solidFill>
                    <a:latin typeface="+mn-ea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000" dirty="0" smtClean="0">
                    <a:solidFill>
                      <a:schemeClr val="tx2"/>
                    </a:solidFill>
                    <a:latin typeface="+mn-ea"/>
                    <a:cs typeface="Times New Roman" panose="02020603050405020304" pitchFamily="18" charset="0"/>
                  </a:rPr>
                  <a:t>  </a:t>
                </a:r>
                <a:r>
                  <a:rPr lang="en-US" altLang="zh-CN" sz="2000" i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</a:t>
                </a:r>
                <a:r>
                  <a:rPr lang="zh-CN" alt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：初始</a:t>
                </a:r>
                <a:r>
                  <a:rPr lang="zh-CN" altLang="en-US" sz="2000" dirty="0" smtClean="0">
                    <a:solidFill>
                      <a:schemeClr val="tx2"/>
                    </a:solidFill>
                    <a:latin typeface="+mn-ea"/>
                    <a:cs typeface="Times New Roman" panose="02020603050405020304" pitchFamily="18" charset="0"/>
                  </a:rPr>
                  <a:t>状态</a:t>
                </a:r>
                <a:r>
                  <a:rPr lang="zh-CN" altLang="en-US" sz="2000" dirty="0">
                    <a:solidFill>
                      <a:schemeClr val="tx2"/>
                    </a:solidFill>
                    <a:latin typeface="+mn-ea"/>
                    <a:cs typeface="Times New Roman" panose="02020603050405020304" pitchFamily="18" charset="0"/>
                  </a:rPr>
                  <a:t>集合</a:t>
                </a:r>
                <a:r>
                  <a:rPr lang="zh-CN" altLang="en-US" sz="2000" dirty="0" smtClean="0">
                    <a:solidFill>
                      <a:schemeClr val="tx2"/>
                    </a:solidFill>
                    <a:latin typeface="+mn-ea"/>
                    <a:cs typeface="Times New Roman" panose="02020603050405020304" pitchFamily="18" charset="0"/>
                  </a:rPr>
                  <a:t>；  </a:t>
                </a:r>
                <a:r>
                  <a:rPr lang="en-US" altLang="zh-CN" sz="2000" i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</a:t>
                </a:r>
                <a:r>
                  <a:rPr lang="zh-CN" alt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：</a:t>
                </a:r>
                <a:r>
                  <a:rPr lang="zh-CN" altLang="en-US" sz="2000" dirty="0" smtClean="0">
                    <a:solidFill>
                      <a:schemeClr val="tx2"/>
                    </a:solidFill>
                    <a:latin typeface="+mn-ea"/>
                    <a:cs typeface="Times New Roman" panose="02020603050405020304" pitchFamily="18" charset="0"/>
                  </a:rPr>
                  <a:t>操作符</a:t>
                </a:r>
                <a:r>
                  <a:rPr lang="zh-CN" altLang="en-US" sz="2000" dirty="0">
                    <a:solidFill>
                      <a:schemeClr val="tx2"/>
                    </a:solidFill>
                    <a:latin typeface="+mn-ea"/>
                    <a:cs typeface="Times New Roman" panose="02020603050405020304" pitchFamily="18" charset="0"/>
                  </a:rPr>
                  <a:t>集合</a:t>
                </a:r>
                <a:r>
                  <a:rPr lang="zh-CN" altLang="en-US" sz="2000" dirty="0" smtClean="0">
                    <a:solidFill>
                      <a:schemeClr val="tx2"/>
                    </a:solidFill>
                    <a:latin typeface="+mn-ea"/>
                    <a:cs typeface="Times New Roman" panose="02020603050405020304" pitchFamily="18" charset="0"/>
                  </a:rPr>
                  <a:t>；  </a:t>
                </a:r>
                <a:r>
                  <a:rPr lang="en-US" altLang="zh-CN" sz="2000" i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</a:t>
                </a:r>
                <a:r>
                  <a:rPr lang="zh-CN" alt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：</a:t>
                </a:r>
                <a:r>
                  <a:rPr lang="zh-CN" altLang="en-US" sz="2000" dirty="0" smtClean="0">
                    <a:solidFill>
                      <a:schemeClr val="tx2"/>
                    </a:solidFill>
                    <a:latin typeface="+mn-ea"/>
                    <a:cs typeface="Times New Roman" panose="02020603050405020304" pitchFamily="18" charset="0"/>
                  </a:rPr>
                  <a:t>目标</a:t>
                </a:r>
                <a:r>
                  <a:rPr lang="zh-CN" altLang="en-US" sz="2000" dirty="0">
                    <a:solidFill>
                      <a:schemeClr val="tx2"/>
                    </a:solidFill>
                    <a:latin typeface="+mn-ea"/>
                    <a:cs typeface="Times New Roman" panose="02020603050405020304" pitchFamily="18" charset="0"/>
                  </a:rPr>
                  <a:t>状态集合</a:t>
                </a:r>
                <a:r>
                  <a:rPr lang="zh-CN" altLang="en-US" sz="2000" dirty="0" smtClean="0">
                    <a:solidFill>
                      <a:schemeClr val="tx2"/>
                    </a:solidFill>
                    <a:latin typeface="+mn-ea"/>
                    <a:cs typeface="Times New Roman" panose="02020603050405020304" pitchFamily="18" charset="0"/>
                  </a:rPr>
                  <a:t>。</a:t>
                </a:r>
                <a:endParaRPr lang="en-US" altLang="zh-CN" sz="2000" dirty="0" smtClean="0">
                  <a:solidFill>
                    <a:schemeClr val="tx2"/>
                  </a:solidFill>
                  <a:latin typeface="+mn-ea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CN" altLang="en-US" sz="2000" dirty="0" smtClean="0">
                    <a:solidFill>
                      <a:srgbClr val="FF0000"/>
                    </a:solidFill>
                    <a:latin typeface="+mn-ea"/>
                    <a:cs typeface="Times New Roman" panose="02020603050405020304" pitchFamily="18" charset="0"/>
                  </a:rPr>
                  <a:t>      </a:t>
                </a:r>
                <a:r>
                  <a:rPr lang="en-US" altLang="zh-CN" sz="2000" i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</a:t>
                </a:r>
                <a:r>
                  <a:rPr lang="en-US" altLang="zh-CN" sz="2000" i="1" baseline="-250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r>
                  <a:rPr lang="zh-CN" alt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：</a:t>
                </a:r>
                <a:r>
                  <a:rPr lang="en-US" altLang="zh-CN" sz="2000" dirty="0" smtClean="0">
                    <a:latin typeface="+mn-ea"/>
                    <a:cs typeface="Times New Roman" panose="02020603050405020304" pitchFamily="18" charset="0"/>
                  </a:rPr>
                  <a:t>(</a:t>
                </a:r>
                <a:r>
                  <a:rPr lang="zh-CN" altLang="en-US" sz="2000" dirty="0">
                    <a:latin typeface="+mn-ea"/>
                    <a:cs typeface="Times New Roman" panose="02020603050405020304" pitchFamily="18" charset="0"/>
                  </a:rPr>
                  <a:t>某个给定的</a:t>
                </a:r>
                <a:r>
                  <a:rPr lang="en-US" altLang="zh-CN" sz="2000" dirty="0">
                    <a:latin typeface="+mn-ea"/>
                    <a:cs typeface="Times New Roman" panose="02020603050405020304" pitchFamily="18" charset="0"/>
                  </a:rPr>
                  <a:t>)</a:t>
                </a:r>
                <a:r>
                  <a:rPr lang="zh-CN" altLang="zh-CN" sz="2000" dirty="0" smtClean="0">
                    <a:latin typeface="+mn-ea"/>
                    <a:cs typeface="Times New Roman" panose="02020603050405020304" pitchFamily="18" charset="0"/>
                  </a:rPr>
                  <a:t>初始状态</a:t>
                </a:r>
                <a:r>
                  <a:rPr lang="zh-CN" altLang="en-US" sz="2000" dirty="0" smtClean="0">
                    <a:latin typeface="+mn-ea"/>
                    <a:cs typeface="Times New Roman" panose="02020603050405020304" pitchFamily="18" charset="0"/>
                  </a:rPr>
                  <a:t>，</a:t>
                </a:r>
                <a:r>
                  <a:rPr lang="zh-CN" altLang="zh-CN" sz="2000" dirty="0" smtClean="0">
                    <a:latin typeface="+mn-ea"/>
                    <a:cs typeface="Times New Roman" panose="02020603050405020304" pitchFamily="18" charset="0"/>
                  </a:rPr>
                  <a:t>是</a:t>
                </a:r>
                <a:r>
                  <a:rPr lang="en-US" altLang="zh-CN" sz="2000" i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</a:t>
                </a:r>
                <a:r>
                  <a:rPr lang="zh-CN" altLang="zh-CN" sz="2000" dirty="0">
                    <a:latin typeface="+mn-ea"/>
                    <a:cs typeface="Times New Roman" panose="02020603050405020304" pitchFamily="18" charset="0"/>
                  </a:rPr>
                  <a:t>的非空子集，</a:t>
                </a:r>
                <a:r>
                  <a:rPr lang="en-US" altLang="zh-CN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</a:t>
                </a:r>
                <a:r>
                  <a:rPr lang="en-US" altLang="zh-CN" sz="2000" i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r>
                  <a:rPr lang="en-US" altLang="zh-CN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⊂ </a:t>
                </a:r>
                <a:r>
                  <a:rPr lang="en-US" altLang="zh-CN" sz="2000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 </a:t>
                </a:r>
                <a:r>
                  <a:rPr lang="zh-CN" altLang="en-US" sz="2000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。</a:t>
                </a:r>
                <a:endParaRPr lang="zh-CN" altLang="zh-CN" sz="2000" dirty="0">
                  <a:latin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07272" y="1721300"/>
                <a:ext cx="8141192" cy="3363884"/>
              </a:xfrm>
              <a:prstGeom prst="rect">
                <a:avLst/>
              </a:prstGeom>
              <a:blipFill>
                <a:blip r:embed="rId2"/>
                <a:stretch>
                  <a:fillRect l="-1423" r="-749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线形标注 2(带强调线) 4"/>
              <p:cNvSpPr/>
              <p:nvPr/>
            </p:nvSpPr>
            <p:spPr bwMode="auto">
              <a:xfrm>
                <a:off x="4716016" y="1052736"/>
                <a:ext cx="2592288" cy="360040"/>
              </a:xfrm>
              <a:prstGeom prst="accentCallout2">
                <a:avLst>
                  <a:gd name="adj1" fmla="val 18751"/>
                  <a:gd name="adj2" fmla="val -2371"/>
                  <a:gd name="adj3" fmla="val 18751"/>
                  <a:gd name="adj4" fmla="val -9049"/>
                  <a:gd name="adj5" fmla="val 658655"/>
                  <a:gd name="adj6" fmla="val -113708"/>
                </a:avLst>
              </a:prstGeom>
              <a:noFill/>
              <a:ln w="9525" cap="flat" cmpd="sng" algn="ctr">
                <a:solidFill>
                  <a:schemeClr val="bg1">
                    <a:lumMod val="50000"/>
                  </a:schemeClr>
                </a:solidFill>
                <a:prstDash val="dash"/>
                <a:round/>
                <a:headEnd type="none" w="med" len="med"/>
                <a:tailEnd type="stealth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eaLnBrk="1" hangingPunct="1"/>
                <a:r>
                  <a:rPr lang="zh-CN" altLang="en-US" sz="2000" dirty="0" smtClean="0">
                    <a:latin typeface="+mn-ea"/>
                    <a:ea typeface="+mn-ea"/>
                  </a:rPr>
                  <a:t>四</a:t>
                </a:r>
                <a:r>
                  <a:rPr kumimoji="0" lang="zh-CN" altLang="en-US" sz="2000" b="1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+mn-ea"/>
                    <a:ea typeface="+mn-ea"/>
                  </a:rPr>
                  <a:t>元组：</a:t>
                </a:r>
                <a14:m>
                  <m:oMath xmlns:m="http://schemas.openxmlformats.org/officeDocument/2006/math">
                    <m:r>
                      <a:rPr lang="zh-CN" altLang="en-US" sz="2000" i="1" dirty="0">
                        <a:latin typeface="Cambria Math" panose="02040503050406030204" pitchFamily="18" charset="0"/>
                        <a:ea typeface="+mn-ea"/>
                      </a:rPr>
                      <m:t>（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  <a:ea typeface="+mn-ea"/>
                      </a:rPr>
                      <m:t>𝑺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  <a:ea typeface="+mn-ea"/>
                      </a:rPr>
                      <m:t>,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  <a:ea typeface="+mn-ea"/>
                      </a:rPr>
                      <m:t>𝑭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  <a:ea typeface="+mn-ea"/>
                      </a:rPr>
                      <m:t>,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𝑺</m:t>
                    </m:r>
                    <m:r>
                      <a:rPr lang="en-US" altLang="zh-CN" sz="2000" i="1" baseline="-25000" dirty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  <a:ea typeface="+mn-ea"/>
                      </a:rPr>
                      <m:t>𝑮</m:t>
                    </m:r>
                    <m:r>
                      <a:rPr lang="zh-CN" altLang="en-US" sz="2000" i="1" dirty="0">
                        <a:latin typeface="Cambria Math" panose="02040503050406030204" pitchFamily="18" charset="0"/>
                        <a:ea typeface="+mn-ea"/>
                      </a:rPr>
                      <m:t>）</m:t>
                    </m:r>
                  </m:oMath>
                </a14:m>
                <a:endParaRPr lang="en-US" altLang="zh-CN" sz="2000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5" name="线形标注 2(带强调线)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716016" y="1052736"/>
                <a:ext cx="2592288" cy="360040"/>
              </a:xfrm>
              <a:prstGeom prst="accentCallout2">
                <a:avLst>
                  <a:gd name="adj1" fmla="val 18751"/>
                  <a:gd name="adj2" fmla="val -2371"/>
                  <a:gd name="adj3" fmla="val 18751"/>
                  <a:gd name="adj4" fmla="val -9049"/>
                  <a:gd name="adj5" fmla="val 658655"/>
                  <a:gd name="adj6" fmla="val -113708"/>
                </a:avLst>
              </a:prstGeom>
              <a:blipFill>
                <a:blip r:embed="rId3"/>
                <a:stretch>
                  <a:fillRect t="-3474" r="-91786"/>
                </a:stretch>
              </a:blipFill>
              <a:ln w="9525" cap="flat" cmpd="sng" algn="ctr">
                <a:solidFill>
                  <a:schemeClr val="bg1">
                    <a:lumMod val="50000"/>
                  </a:schemeClr>
                </a:solidFill>
                <a:prstDash val="dash"/>
                <a:round/>
                <a:headEnd type="none" w="med" len="med"/>
                <a:tailEnd type="stealth" w="med" len="med"/>
              </a:ln>
              <a:effectLst/>
              <a:ex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56214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611560" y="1191806"/>
            <a:ext cx="1115779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en-US" sz="2000" dirty="0"/>
              <a:t>⑷</a:t>
            </a:r>
            <a:r>
              <a:rPr lang="zh-CN" altLang="zh-CN" sz="2000" dirty="0"/>
              <a:t>、</a:t>
            </a:r>
            <a:r>
              <a:rPr lang="zh-CN" altLang="en-US" sz="2000" dirty="0"/>
              <a:t>蕴含</a:t>
            </a:r>
            <a:endParaRPr lang="en-US" altLang="zh-CN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Box 5"/>
              <p:cNvSpPr txBox="1">
                <a:spLocks noChangeArrowheads="1"/>
              </p:cNvSpPr>
              <p:nvPr/>
            </p:nvSpPr>
            <p:spPr bwMode="auto">
              <a:xfrm>
                <a:off x="611561" y="1731872"/>
                <a:ext cx="6508158" cy="137942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/>
              <a:lstStyle>
                <a:lvl1pPr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268288" indent="-268288">
                  <a:lnSpc>
                    <a:spcPts val="2700"/>
                  </a:lnSpc>
                  <a:spcAft>
                    <a:spcPts val="0"/>
                  </a:spcAft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zh-CN" dirty="0" smtClean="0">
                    <a:solidFill>
                      <a:srgbClr val="FF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蕴含</a:t>
                </a:r>
                <a:r>
                  <a:rPr lang="zh-CN" altLang="zh-CN" dirty="0">
                    <a:solidFill>
                      <a:srgbClr val="FF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关系</a:t>
                </a:r>
                <a:r>
                  <a:rPr lang="zh-CN" altLang="zh-CN" dirty="0" smtClean="0">
                    <a:solidFill>
                      <a:srgbClr val="FF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结点</a:t>
                </a:r>
                <a:r>
                  <a:rPr lang="zh-CN" altLang="en-US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，</a:t>
                </a:r>
                <a:r>
                  <a:rPr lang="zh-CN" altLang="zh-CN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表示</a:t>
                </a:r>
                <a:r>
                  <a:rPr lang="zh-CN" altLang="zh-CN" dirty="0">
                    <a:solidFill>
                      <a:srgbClr val="0000FF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规则中</a:t>
                </a:r>
                <a:r>
                  <a:rPr lang="zh-CN" altLang="zh-CN" dirty="0">
                    <a:solidFill>
                      <a:srgbClr val="FF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前提条件</a:t>
                </a:r>
                <a:r>
                  <a:rPr lang="zh-CN" altLang="zh-CN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和</a:t>
                </a:r>
                <a:r>
                  <a:rPr lang="zh-CN" altLang="zh-CN" dirty="0">
                    <a:solidFill>
                      <a:srgbClr val="FF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结论</a:t>
                </a:r>
                <a:r>
                  <a:rPr lang="zh-CN" altLang="zh-CN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之间的</a:t>
                </a:r>
                <a:r>
                  <a:rPr lang="zh-CN" altLang="zh-CN" dirty="0">
                    <a:solidFill>
                      <a:srgbClr val="FF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因果联系</a:t>
                </a:r>
                <a:r>
                  <a:rPr lang="zh-CN" altLang="zh-CN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。</a:t>
                </a:r>
                <a:endParaRPr lang="en-US" altLang="zh-CN" dirty="0" smtClean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 marL="268288" indent="-268288">
                  <a:lnSpc>
                    <a:spcPts val="2700"/>
                  </a:lnSpc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zh-CN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从蕴含结点</a:t>
                </a:r>
                <a:r>
                  <a:rPr lang="zh-CN" altLang="zh-CN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出发，</a:t>
                </a:r>
                <a:r>
                  <a:rPr lang="zh-CN" altLang="zh-CN" dirty="0">
                    <a:solidFill>
                      <a:srgbClr val="FF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一条弧</a:t>
                </a:r>
                <a:r>
                  <a:rPr lang="zh-CN" altLang="zh-CN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指向</a:t>
                </a:r>
                <a:r>
                  <a:rPr lang="zh-CN" altLang="en-US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规则</a:t>
                </a:r>
                <a:r>
                  <a:rPr lang="zh-CN" altLang="zh-CN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的</a:t>
                </a:r>
                <a:r>
                  <a:rPr lang="zh-CN" altLang="zh-CN" dirty="0">
                    <a:solidFill>
                      <a:srgbClr val="FF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前提条件</a:t>
                </a:r>
                <a:r>
                  <a:rPr lang="zh-CN" altLang="zh-CN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，记为</a:t>
                </a:r>
                <a:r>
                  <a:rPr lang="en-US" altLang="zh-CN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ANTE</a:t>
                </a:r>
                <a:r>
                  <a:rPr lang="zh-CN" altLang="en-US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；</a:t>
                </a:r>
                <a:endParaRPr lang="en-US" altLang="zh-CN" dirty="0" smtClean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>
                  <a:lnSpc>
                    <a:spcPts val="2700"/>
                  </a:lnSpc>
                  <a:buClr>
                    <a:srgbClr val="FF0000"/>
                  </a:buClr>
                </a:pPr>
                <a:r>
                  <a:rPr lang="en-US" altLang="zh-CN" dirty="0">
                    <a:solidFill>
                      <a:srgbClr val="FF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 </a:t>
                </a:r>
                <a:r>
                  <a:rPr lang="en-US" altLang="zh-CN" dirty="0" smtClean="0">
                    <a:solidFill>
                      <a:srgbClr val="FF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                 </a:t>
                </a:r>
                <a:r>
                  <a:rPr lang="zh-CN" altLang="zh-CN" dirty="0" smtClean="0">
                    <a:solidFill>
                      <a:srgbClr val="FF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另</a:t>
                </a:r>
                <a:r>
                  <a:rPr lang="zh-CN" altLang="zh-CN" dirty="0">
                    <a:solidFill>
                      <a:srgbClr val="FF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一条弧</a:t>
                </a:r>
                <a:r>
                  <a:rPr lang="zh-CN" altLang="zh-CN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指向规则</a:t>
                </a:r>
                <a:r>
                  <a:rPr lang="zh-CN" altLang="zh-CN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的</a:t>
                </a:r>
                <a:r>
                  <a:rPr lang="zh-CN" altLang="zh-CN" dirty="0">
                    <a:solidFill>
                      <a:srgbClr val="FF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结论</a:t>
                </a:r>
                <a:r>
                  <a:rPr lang="zh-CN" altLang="zh-CN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，记为</a:t>
                </a:r>
                <a:r>
                  <a:rPr lang="en-US" altLang="zh-CN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CONSE</a:t>
                </a:r>
                <a:r>
                  <a:rPr lang="zh-CN" altLang="zh-CN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。</a:t>
                </a:r>
                <a:endParaRPr lang="en-US" altLang="zh-CN" dirty="0" smtClean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>
                  <a:lnSpc>
                    <a:spcPts val="2700"/>
                  </a:lnSpc>
                </a:pPr>
                <a:r>
                  <a:rPr lang="zh-CN" altLang="en-US" dirty="0" smtClean="0">
                    <a:solidFill>
                      <a:srgbClr val="FF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如：</a:t>
                </a:r>
                <a:r>
                  <a:rPr lang="zh-CN" altLang="zh-CN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规则“</a:t>
                </a:r>
                <a:r>
                  <a:rPr lang="zh-CN" altLang="zh-CN" dirty="0">
                    <a:solidFill>
                      <a:srgbClr val="FF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若</a:t>
                </a:r>
                <a:r>
                  <a:rPr lang="zh-CN" altLang="zh-CN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车库起火，</a:t>
                </a:r>
                <a:r>
                  <a:rPr lang="zh-CN" altLang="zh-CN" dirty="0">
                    <a:solidFill>
                      <a:srgbClr val="FF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则</a:t>
                </a:r>
                <a:r>
                  <a:rPr lang="zh-CN" altLang="zh-CN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𝐶𝑂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zh-CN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或</a:t>
                </a:r>
                <a:r>
                  <a:rPr lang="zh-CN" altLang="zh-CN" dirty="0" smtClean="0">
                    <a:solidFill>
                      <a:srgbClr val="0000FF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沙</a:t>
                </a:r>
                <a:r>
                  <a:rPr lang="zh-CN" altLang="en-US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进行</a:t>
                </a:r>
                <a:r>
                  <a:rPr lang="zh-CN" altLang="zh-CN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灭火</a:t>
                </a:r>
                <a:r>
                  <a:rPr lang="zh-CN" altLang="zh-CN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”</a:t>
                </a:r>
                <a:endParaRPr lang="zh-CN" altLang="zh-CN" dirty="0">
                  <a:latin typeface="楷体" panose="02010609060101010101" pitchFamily="49" charset="-122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Text 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11561" y="1731872"/>
                <a:ext cx="6508158" cy="1379426"/>
              </a:xfrm>
              <a:prstGeom prst="rect">
                <a:avLst/>
              </a:prstGeom>
              <a:blipFill>
                <a:blip r:embed="rId2"/>
                <a:stretch>
                  <a:fillRect l="-2154" t="-4425" r="-1873" b="-6637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3356992"/>
            <a:ext cx="6669448" cy="2736304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1608605" y="3032956"/>
            <a:ext cx="5987731" cy="1072510"/>
            <a:chOff x="1608605" y="3032956"/>
            <a:chExt cx="5987731" cy="1072510"/>
          </a:xfrm>
        </p:grpSpPr>
        <p:grpSp>
          <p:nvGrpSpPr>
            <p:cNvPr id="3" name="组合 2"/>
            <p:cNvGrpSpPr/>
            <p:nvPr/>
          </p:nvGrpSpPr>
          <p:grpSpPr>
            <a:xfrm>
              <a:off x="4594304" y="3032956"/>
              <a:ext cx="3002032" cy="1072510"/>
              <a:chOff x="4594304" y="3032956"/>
              <a:chExt cx="3002032" cy="1072510"/>
            </a:xfrm>
          </p:grpSpPr>
          <p:sp>
            <p:nvSpPr>
              <p:cNvPr id="2" name="矩形 1"/>
              <p:cNvSpPr/>
              <p:nvPr/>
            </p:nvSpPr>
            <p:spPr bwMode="auto">
              <a:xfrm>
                <a:off x="4594304" y="3505005"/>
                <a:ext cx="432048" cy="360040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en-US" sz="1800" b="1" i="0" u="none" strike="noStrike" cap="none" normalizeH="0" baseline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latin typeface="宋体" panose="02010600030101010101" pitchFamily="2" charset="-122"/>
                  </a:rPr>
                  <a:t>①</a:t>
                </a:r>
                <a:endParaRPr kumimoji="0" lang="zh-CN" altLang="en-US" sz="1800" b="1" i="0" u="none" strike="noStrike" cap="none" normalizeH="0" baseline="0" dirty="0" smtClean="0">
                  <a:ln>
                    <a:noFill/>
                  </a:ln>
                  <a:solidFill>
                    <a:srgbClr val="0000FF"/>
                  </a:solidFill>
                  <a:effectLst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 bwMode="auto">
              <a:xfrm>
                <a:off x="7164288" y="3032956"/>
                <a:ext cx="432048" cy="360040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en-US" sz="1800" b="1" i="0" u="none" strike="noStrike" cap="none" normalizeH="0" baseline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latin typeface="宋体" panose="02010600030101010101" pitchFamily="2" charset="-122"/>
                  </a:rPr>
                  <a:t>②</a:t>
                </a:r>
                <a:endParaRPr kumimoji="0" lang="zh-CN" altLang="en-US" sz="1800" b="1" i="0" u="none" strike="noStrike" cap="none" normalizeH="0" baseline="0" dirty="0" smtClean="0">
                  <a:ln>
                    <a:noFill/>
                  </a:ln>
                  <a:solidFill>
                    <a:srgbClr val="0000FF"/>
                  </a:solidFill>
                  <a:effectLst/>
                </a:endParaRPr>
              </a:p>
            </p:txBody>
          </p:sp>
          <p:sp>
            <p:nvSpPr>
              <p:cNvPr id="9" name="矩形 8"/>
              <p:cNvSpPr/>
              <p:nvPr/>
            </p:nvSpPr>
            <p:spPr bwMode="auto">
              <a:xfrm>
                <a:off x="6516216" y="3745426"/>
                <a:ext cx="432048" cy="360040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zh-CN" altLang="en-US" dirty="0">
                    <a:solidFill>
                      <a:srgbClr val="0000FF"/>
                    </a:solidFill>
                    <a:latin typeface="宋体" panose="02010600030101010101" pitchFamily="2" charset="-122"/>
                  </a:rPr>
                  <a:t>③</a:t>
                </a:r>
                <a:endParaRPr kumimoji="0" lang="zh-CN" altLang="en-US" sz="1800" b="1" i="0" u="none" strike="noStrike" cap="none" normalizeH="0" baseline="0" dirty="0" smtClean="0">
                  <a:ln>
                    <a:noFill/>
                  </a:ln>
                  <a:solidFill>
                    <a:srgbClr val="0000FF"/>
                  </a:solidFill>
                  <a:effectLst/>
                </a:endParaRPr>
              </a:p>
            </p:txBody>
          </p:sp>
        </p:grpSp>
        <p:sp>
          <p:nvSpPr>
            <p:cNvPr id="10" name="矩形 9"/>
            <p:cNvSpPr/>
            <p:nvPr/>
          </p:nvSpPr>
          <p:spPr bwMode="auto">
            <a:xfrm>
              <a:off x="1608605" y="3314362"/>
              <a:ext cx="432048" cy="3600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1800" b="1" i="0" u="none" strike="noStrike" cap="none" normalizeH="0" baseline="0" dirty="0" smtClean="0">
                  <a:ln>
                    <a:noFill/>
                  </a:ln>
                  <a:solidFill>
                    <a:srgbClr val="0000FF"/>
                  </a:solidFill>
                  <a:effectLst/>
                  <a:latin typeface="宋体" panose="02010600030101010101" pitchFamily="2" charset="-122"/>
                </a:rPr>
                <a:t>④</a:t>
              </a:r>
              <a:endParaRPr kumimoji="0" lang="zh-CN" altLang="en-US" sz="18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</a:endParaRPr>
            </a:p>
          </p:txBody>
        </p:sp>
      </p:grpSp>
      <p:sp>
        <p:nvSpPr>
          <p:cNvPr id="11" name="矩形 10"/>
          <p:cNvSpPr/>
          <p:nvPr/>
        </p:nvSpPr>
        <p:spPr bwMode="auto">
          <a:xfrm>
            <a:off x="4067944" y="4427736"/>
            <a:ext cx="4032448" cy="350291"/>
          </a:xfrm>
          <a:prstGeom prst="rect">
            <a:avLst/>
          </a:prstGeom>
          <a:noFill/>
          <a:ln w="349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12" name="矩形 11"/>
          <p:cNvSpPr/>
          <p:nvPr/>
        </p:nvSpPr>
        <p:spPr bwMode="auto">
          <a:xfrm>
            <a:off x="7191447" y="3404476"/>
            <a:ext cx="504056" cy="21602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State</a:t>
            </a:r>
            <a:endParaRPr kumimoji="0" lang="zh-CN" altLang="en-US" sz="16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7233388" y="853252"/>
            <a:ext cx="141577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antecedent</a:t>
            </a:r>
          </a:p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consequence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4293112" y="4478676"/>
            <a:ext cx="864096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1600" dirty="0" smtClean="0">
                <a:solidFill>
                  <a:srgbClr val="FF0000"/>
                </a:solidFill>
              </a:rPr>
              <a:t>车库起火</a:t>
            </a:r>
            <a:endParaRPr lang="zh-CN" altLang="en-US" sz="1600" dirty="0">
              <a:solidFill>
                <a:srgbClr val="FF0000"/>
              </a:solidFill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1093482" y="2760646"/>
            <a:ext cx="6871615" cy="1470064"/>
            <a:chOff x="1093482" y="2760646"/>
            <a:chExt cx="6871615" cy="1470064"/>
          </a:xfrm>
        </p:grpSpPr>
        <p:sp>
          <p:nvSpPr>
            <p:cNvPr id="15" name="矩形 14"/>
            <p:cNvSpPr/>
            <p:nvPr/>
          </p:nvSpPr>
          <p:spPr bwMode="auto">
            <a:xfrm>
              <a:off x="1093482" y="3572325"/>
              <a:ext cx="515123" cy="533141"/>
            </a:xfrm>
            <a:prstGeom prst="rect">
              <a:avLst/>
            </a:prstGeom>
            <a:noFill/>
            <a:ln w="9525" cap="flat" cmpd="sng" algn="ctr">
              <a:solidFill>
                <a:srgbClr val="FF0000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1600" b="1" i="0" u="none" strike="noStrike" cap="none" normalizeH="0" baseline="0" dirty="0" smtClean="0">
                  <a:ln>
                    <a:noFill/>
                  </a:ln>
                  <a:solidFill>
                    <a:srgbClr val="FF0000"/>
                  </a:solidFill>
                  <a:effectLst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Class</a:t>
              </a:r>
              <a:r>
                <a:rPr kumimoji="0" lang="zh-CN" altLang="en-US" sz="16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+mn-ea"/>
                  <a:ea typeface="+mn-ea"/>
                </a:rPr>
                <a:t>地址</a:t>
              </a:r>
            </a:p>
          </p:txBody>
        </p:sp>
        <p:sp>
          <p:nvSpPr>
            <p:cNvPr id="16" name="矩形 15"/>
            <p:cNvSpPr/>
            <p:nvPr/>
          </p:nvSpPr>
          <p:spPr bwMode="auto">
            <a:xfrm>
              <a:off x="4857988" y="3164428"/>
              <a:ext cx="515123" cy="533141"/>
            </a:xfrm>
            <a:prstGeom prst="rect">
              <a:avLst/>
            </a:prstGeom>
            <a:noFill/>
            <a:ln w="9525" cap="flat" cmpd="sng" algn="ctr">
              <a:solidFill>
                <a:srgbClr val="FF0000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1600" b="1" i="0" u="none" strike="noStrike" cap="none" normalizeH="0" baseline="0" dirty="0" smtClean="0">
                  <a:ln>
                    <a:noFill/>
                  </a:ln>
                  <a:solidFill>
                    <a:srgbClr val="FF0000"/>
                  </a:solidFill>
                  <a:effectLst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Class</a:t>
              </a:r>
              <a:endParaRPr lang="en-US" altLang="zh-CN" sz="1600" dirty="0">
                <a:latin typeface="+mn-ea"/>
                <a:ea typeface="+mn-ea"/>
              </a:endParaRPr>
            </a:p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16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+mn-ea"/>
                  <a:ea typeface="+mn-ea"/>
                </a:rPr>
                <a:t>事件</a:t>
              </a:r>
              <a:r>
                <a:rPr kumimoji="0" lang="en-US" altLang="zh-CN" sz="16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+mn-ea"/>
                  <a:ea typeface="+mn-ea"/>
                </a:rPr>
                <a:t>1</a:t>
              </a:r>
              <a:endParaRPr kumimoji="0" lang="zh-CN" alt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endParaRPr>
            </a:p>
          </p:txBody>
        </p:sp>
        <p:sp>
          <p:nvSpPr>
            <p:cNvPr id="17" name="矩形 16"/>
            <p:cNvSpPr/>
            <p:nvPr/>
          </p:nvSpPr>
          <p:spPr bwMode="auto">
            <a:xfrm>
              <a:off x="7449974" y="2760646"/>
              <a:ext cx="515123" cy="533141"/>
            </a:xfrm>
            <a:prstGeom prst="rect">
              <a:avLst/>
            </a:prstGeom>
            <a:noFill/>
            <a:ln w="9525" cap="flat" cmpd="sng" algn="ctr">
              <a:solidFill>
                <a:srgbClr val="FF0000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1600" b="1" i="0" u="none" strike="noStrike" cap="none" normalizeH="0" baseline="0" dirty="0" smtClean="0">
                  <a:ln>
                    <a:noFill/>
                  </a:ln>
                  <a:solidFill>
                    <a:srgbClr val="FF0000"/>
                  </a:solidFill>
                  <a:effectLst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Class</a:t>
              </a:r>
              <a:endParaRPr lang="en-US" altLang="zh-CN" sz="1600" dirty="0">
                <a:latin typeface="+mn-ea"/>
                <a:ea typeface="+mn-ea"/>
              </a:endParaRPr>
            </a:p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16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+mn-ea"/>
                  <a:ea typeface="+mn-ea"/>
                </a:rPr>
                <a:t>状态</a:t>
              </a:r>
            </a:p>
          </p:txBody>
        </p:sp>
        <p:sp>
          <p:nvSpPr>
            <p:cNvPr id="18" name="矩形 17"/>
            <p:cNvSpPr/>
            <p:nvPr/>
          </p:nvSpPr>
          <p:spPr bwMode="auto">
            <a:xfrm>
              <a:off x="6258654" y="3697569"/>
              <a:ext cx="515123" cy="533141"/>
            </a:xfrm>
            <a:prstGeom prst="rect">
              <a:avLst/>
            </a:prstGeom>
            <a:noFill/>
            <a:ln w="9525" cap="flat" cmpd="sng" algn="ctr">
              <a:solidFill>
                <a:srgbClr val="FF0000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1600" b="1" i="0" u="none" strike="noStrike" cap="none" normalizeH="0" baseline="0" dirty="0" smtClean="0">
                  <a:ln>
                    <a:noFill/>
                  </a:ln>
                  <a:solidFill>
                    <a:srgbClr val="FF0000"/>
                  </a:solidFill>
                  <a:effectLst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Class</a:t>
              </a:r>
              <a:endParaRPr lang="en-US" altLang="zh-CN" sz="1600" dirty="0">
                <a:latin typeface="+mn-ea"/>
                <a:ea typeface="+mn-ea"/>
              </a:endParaRPr>
            </a:p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16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+mn-ea"/>
                  <a:ea typeface="+mn-ea"/>
                </a:rPr>
                <a:t>事件</a:t>
              </a:r>
              <a:r>
                <a:rPr kumimoji="0" lang="en-US" altLang="zh-CN" sz="16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+mn-ea"/>
                  <a:ea typeface="+mn-ea"/>
                </a:rPr>
                <a:t>2</a:t>
              </a:r>
              <a:endParaRPr kumimoji="0" lang="zh-CN" alt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05877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4" grpId="0" animBg="1"/>
    </p:bld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5"/>
          <p:cNvSpPr txBox="1">
            <a:spLocks noChangeArrowheads="1"/>
          </p:cNvSpPr>
          <p:nvPr/>
        </p:nvSpPr>
        <p:spPr bwMode="auto">
          <a:xfrm>
            <a:off x="638120" y="1152269"/>
            <a:ext cx="3276572" cy="350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000" dirty="0" smtClean="0">
                <a:latin typeface="+mn-ea"/>
                <a:ea typeface="+mn-ea"/>
                <a:cs typeface="Times New Roman" panose="02020603050405020304" pitchFamily="18" charset="0"/>
              </a:rPr>
              <a:t>3</a:t>
            </a: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、</a:t>
            </a:r>
            <a:r>
              <a:rPr lang="zh-CN" altLang="en-US" sz="2000" dirty="0" smtClean="0">
                <a:latin typeface="+mn-ea"/>
                <a:ea typeface="+mn-ea"/>
              </a:rPr>
              <a:t>语义网络的二元关系表示</a:t>
            </a:r>
            <a:endParaRPr lang="zh-CN" altLang="en-US" sz="2000" dirty="0">
              <a:latin typeface="+mn-ea"/>
              <a:ea typeface="+mn-ea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/>
              <p:cNvSpPr txBox="1">
                <a:spLocks noChangeArrowheads="1"/>
              </p:cNvSpPr>
              <p:nvPr/>
            </p:nvSpPr>
            <p:spPr bwMode="auto">
              <a:xfrm>
                <a:off x="606412" y="1700808"/>
                <a:ext cx="8177848" cy="273341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0" tIns="45720" rIns="91440" bIns="0" numCol="1" anchor="t" anchorCtr="0" compatLnSpc="1">
                <a:prstTxWarp prst="textNoShape">
                  <a:avLst/>
                </a:prstTxWarp>
              </a:bodyPr>
              <a:lstStyle>
                <a:lvl1pPr marL="469900" indent="-469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908050" indent="-436563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304925" indent="-395288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93863" indent="-3873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93913" indent="-398463" algn="l" rtl="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61950" indent="-361950">
                  <a:lnSpc>
                    <a:spcPct val="150000"/>
                  </a:lnSpc>
                  <a:spcBef>
                    <a:spcPct val="10000"/>
                  </a:spcBef>
                  <a:spcAft>
                    <a:spcPts val="1200"/>
                  </a:spcAft>
                  <a:buClr>
                    <a:srgbClr val="FF0000"/>
                  </a:buClr>
                  <a:buSzPct val="80000"/>
                </a:pPr>
                <a:r>
                  <a:rPr lang="zh-CN" altLang="en-US" sz="2000" b="1" dirty="0" smtClean="0">
                    <a:solidFill>
                      <a:schemeClr val="tx2"/>
                    </a:solidFill>
                    <a:latin typeface="+mn-ea"/>
                  </a:rPr>
                  <a:t>一元关系</a:t>
                </a:r>
              </a:p>
              <a:p>
                <a:pPr marL="803275" lvl="1" indent="-331788">
                  <a:lnSpc>
                    <a:spcPct val="150000"/>
                  </a:lnSpc>
                  <a:spcBef>
                    <a:spcPct val="10000"/>
                  </a:spcBef>
                  <a:spcAft>
                    <a:spcPct val="1000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</a:pPr>
                <a:r>
                  <a:rPr lang="zh-CN" altLang="en-US" sz="2000" b="1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用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一元谓词</a:t>
                </a:r>
                <a:r>
                  <a:rPr lang="zh-CN" altLang="en-US" sz="2000" b="1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“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𝑷</m:t>
                    </m:r>
                    <m:r>
                      <a:rPr lang="en-US" altLang="zh-CN" sz="2000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(</m:t>
                    </m:r>
                    <m:r>
                      <a:rPr lang="en-US" altLang="zh-CN" sz="2000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𝒙</m:t>
                    </m:r>
                    <m:r>
                      <a:rPr lang="en-US" altLang="zh-CN" sz="2000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)</m:t>
                    </m:r>
                  </m:oMath>
                </a14:m>
                <a:r>
                  <a:rPr lang="zh-CN" altLang="en-US" sz="2000" b="1" dirty="0" smtClean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”</a:t>
                </a:r>
                <a:r>
                  <a:rPr lang="zh-CN" altLang="en-US" sz="2000" b="1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表示的关系。</a:t>
                </a:r>
                <a:r>
                  <a:rPr lang="zh-CN" altLang="en-US" sz="2000" dirty="0" smtClean="0">
                    <a:solidFill>
                      <a:srgbClr val="0000FF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如：</a:t>
                </a:r>
                <a:r>
                  <a:rPr lang="en-US" altLang="zh-CN" sz="2000" dirty="0" smtClean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Student</a:t>
                </a:r>
                <a:r>
                  <a:rPr lang="en-US" altLang="zh-CN" sz="2000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(</a:t>
                </a:r>
                <a:r>
                  <a:rPr lang="zh-CN" altLang="en-US" sz="2000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张三</a:t>
                </a:r>
                <a:r>
                  <a:rPr lang="en-US" altLang="zh-CN" sz="2000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)</a:t>
                </a:r>
                <a:endParaRPr lang="zh-CN" altLang="en-US" sz="2000" b="1" dirty="0" smtClean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 marL="803275" lvl="1" indent="-331788">
                  <a:lnSpc>
                    <a:spcPct val="150000"/>
                  </a:lnSpc>
                  <a:spcBef>
                    <a:spcPct val="10000"/>
                  </a:spcBef>
                  <a:spcAft>
                    <a:spcPct val="1000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</a:pPr>
                <a:r>
                  <a:rPr lang="zh-CN" altLang="en-US" sz="2000" b="1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描述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最简单、最直观</a:t>
                </a:r>
                <a:r>
                  <a:rPr lang="zh-CN" altLang="en-US" sz="2000" b="1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的事物</a:t>
                </a:r>
                <a:r>
                  <a:rPr lang="en-US" altLang="zh-CN" sz="2000" b="1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\</a:t>
                </a:r>
                <a:r>
                  <a:rPr lang="zh-CN" altLang="en-US" sz="2000" b="1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概念</a:t>
                </a:r>
                <a:r>
                  <a:rPr lang="zh-CN" altLang="en-US" sz="20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，</a:t>
                </a:r>
                <a:r>
                  <a:rPr lang="zh-CN" altLang="en-US" sz="2000" b="1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常用</a:t>
                </a:r>
                <a:r>
                  <a:rPr lang="zh-CN" altLang="en-US" sz="2000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“</a:t>
                </a:r>
                <a:r>
                  <a:rPr lang="zh-CN" altLang="en-US" sz="2000" b="1" dirty="0" smtClean="0">
                    <a:solidFill>
                      <a:srgbClr val="0000FF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是</a:t>
                </a:r>
                <a:r>
                  <a:rPr lang="en-US" altLang="zh-CN" sz="2000" b="1" dirty="0" smtClean="0">
                    <a:solidFill>
                      <a:srgbClr val="0000FF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\</a:t>
                </a:r>
                <a:r>
                  <a:rPr lang="zh-CN" altLang="en-US" sz="2000" b="1" dirty="0" smtClean="0">
                    <a:solidFill>
                      <a:srgbClr val="0000FF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有</a:t>
                </a:r>
                <a:r>
                  <a:rPr lang="en-US" altLang="zh-CN" sz="2000" b="1" dirty="0" smtClean="0">
                    <a:solidFill>
                      <a:srgbClr val="0000FF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\</a:t>
                </a:r>
                <a:r>
                  <a:rPr lang="zh-CN" altLang="en-US" sz="2000" b="1" dirty="0" smtClean="0">
                    <a:solidFill>
                      <a:srgbClr val="0000FF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会</a:t>
                </a:r>
                <a:r>
                  <a:rPr lang="en-US" altLang="zh-CN" sz="2000" b="1" dirty="0" smtClean="0">
                    <a:solidFill>
                      <a:srgbClr val="0000FF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\</a:t>
                </a:r>
                <a:r>
                  <a:rPr lang="zh-CN" altLang="en-US" sz="2000" b="1" dirty="0" smtClean="0">
                    <a:solidFill>
                      <a:srgbClr val="0000FF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能</a:t>
                </a:r>
                <a:r>
                  <a:rPr lang="zh-CN" altLang="en-US" sz="2000" b="1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”等语义关系说明。</a:t>
                </a:r>
                <a:endParaRPr lang="en-US" altLang="zh-CN" sz="2000" b="1" dirty="0" smtClean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 marL="471487" lvl="1" indent="0">
                  <a:lnSpc>
                    <a:spcPct val="150000"/>
                  </a:lnSpc>
                  <a:spcBef>
                    <a:spcPct val="10000"/>
                  </a:spcBef>
                  <a:spcAft>
                    <a:spcPct val="10000"/>
                  </a:spcAft>
                  <a:buClr>
                    <a:srgbClr val="FF0000"/>
                  </a:buClr>
                  <a:buNone/>
                </a:pPr>
                <a:r>
                  <a:rPr lang="en-US" altLang="zh-CN" sz="2000" dirty="0">
                    <a:solidFill>
                      <a:srgbClr val="0000FF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 </a:t>
                </a:r>
                <a:r>
                  <a:rPr lang="en-US" altLang="zh-CN" sz="2000" dirty="0" smtClean="0">
                    <a:solidFill>
                      <a:srgbClr val="0000FF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 </a:t>
                </a:r>
                <a:r>
                  <a:rPr lang="en-US" altLang="zh-CN" sz="1400" dirty="0" smtClean="0">
                    <a:solidFill>
                      <a:srgbClr val="0000FF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 </a:t>
                </a:r>
                <a:r>
                  <a:rPr lang="zh-CN" altLang="en-US" sz="2000" b="1" dirty="0" smtClean="0">
                    <a:solidFill>
                      <a:srgbClr val="0000FF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如：</a:t>
                </a:r>
                <a:r>
                  <a:rPr lang="en-US" altLang="zh-CN" sz="2000" dirty="0" smtClean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Color(</a:t>
                </a:r>
                <a:r>
                  <a:rPr lang="en-US" altLang="zh-CN" sz="2000" dirty="0" err="1" smtClean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Snow</a:t>
                </a:r>
                <a:r>
                  <a:rPr lang="en-US" altLang="zh-CN" sz="2000" dirty="0" err="1" smtClean="0">
                    <a:latin typeface="+mn-ea"/>
                    <a:cs typeface="Times New Roman" panose="02020603050405020304" pitchFamily="18" charset="0"/>
                  </a:rPr>
                  <a:t>,</a:t>
                </a:r>
                <a:r>
                  <a:rPr lang="en-US" altLang="zh-CN" sz="2000" dirty="0" err="1" smtClean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White</a:t>
                </a:r>
                <a:r>
                  <a:rPr lang="en-US" altLang="zh-CN" sz="2000" dirty="0" smtClean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)</a:t>
                </a:r>
                <a:endParaRPr lang="zh-CN" altLang="en-US" sz="2000" b="1" dirty="0">
                  <a:solidFill>
                    <a:schemeClr val="folHlink"/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5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06412" y="1700808"/>
                <a:ext cx="8177848" cy="2733416"/>
              </a:xfrm>
              <a:prstGeom prst="rect">
                <a:avLst/>
              </a:prstGeom>
              <a:blipFill>
                <a:blip r:embed="rId2"/>
                <a:stretch>
                  <a:fillRect l="-1416" b="-223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39677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1331640" y="548680"/>
            <a:ext cx="6408711" cy="823404"/>
            <a:chOff x="1331640" y="2144927"/>
            <a:chExt cx="6408711" cy="823404"/>
          </a:xfrm>
        </p:grpSpPr>
        <p:sp>
          <p:nvSpPr>
            <p:cNvPr id="6" name="矩形 5"/>
            <p:cNvSpPr/>
            <p:nvPr/>
          </p:nvSpPr>
          <p:spPr>
            <a:xfrm>
              <a:off x="1331640" y="2348880"/>
              <a:ext cx="3060340" cy="415498"/>
            </a:xfrm>
            <a:prstGeom prst="rect">
              <a:avLst/>
            </a:prstGeom>
          </p:spPr>
          <p:txBody>
            <a:bodyPr wrap="square" lIns="0" bIns="0">
              <a:spAutoFit/>
            </a:bodyPr>
            <a:lstStyle/>
            <a:p>
              <a:pPr eaLnBrk="1" hangingPunct="1">
                <a:buClr>
                  <a:srgbClr val="C00000"/>
                </a:buClr>
              </a:pPr>
              <a:r>
                <a:rPr lang="zh-CN" altLang="en-US" sz="2400" dirty="0" smtClean="0">
                  <a:latin typeface="楷体" panose="02010609060101010101" pitchFamily="49" charset="-122"/>
                  <a:ea typeface="楷体" panose="02010609060101010101" pitchFamily="49" charset="-122"/>
                  <a:cs typeface="Times New Roman" panose="02020603050405020304" pitchFamily="18" charset="0"/>
                </a:rPr>
                <a:t>（节点</a:t>
              </a:r>
              <a:r>
                <a:rPr lang="en-US" altLang="zh-CN" sz="2400" dirty="0" smtClean="0">
                  <a:latin typeface="楷体" panose="02010609060101010101" pitchFamily="49" charset="-122"/>
                  <a:ea typeface="楷体" panose="02010609060101010101" pitchFamily="49" charset="-122"/>
                  <a:cs typeface="Times New Roman" panose="02020603050405020304" pitchFamily="18" charset="0"/>
                </a:rPr>
                <a:t>1</a:t>
              </a:r>
              <a:r>
                <a:rPr lang="zh-CN" altLang="en-US" sz="2400" dirty="0" smtClean="0">
                  <a:latin typeface="楷体" panose="02010609060101010101" pitchFamily="49" charset="-122"/>
                  <a:ea typeface="楷体" panose="02010609060101010101" pitchFamily="49" charset="-122"/>
                  <a:cs typeface="Times New Roman" panose="02020603050405020304" pitchFamily="18" charset="0"/>
                </a:rPr>
                <a:t>，弧，节点</a:t>
              </a:r>
              <a:r>
                <a:rPr lang="en-US" altLang="zh-CN" sz="2400" dirty="0" smtClean="0">
                  <a:latin typeface="楷体" panose="02010609060101010101" pitchFamily="49" charset="-122"/>
                  <a:ea typeface="楷体" panose="02010609060101010101" pitchFamily="49" charset="-122"/>
                  <a:cs typeface="Times New Roman" panose="02020603050405020304" pitchFamily="18" charset="0"/>
                </a:rPr>
                <a:t>2</a:t>
              </a:r>
              <a:r>
                <a:rPr lang="zh-CN" altLang="en-US" sz="2400" dirty="0" smtClean="0">
                  <a:latin typeface="楷体" panose="02010609060101010101" pitchFamily="49" charset="-122"/>
                  <a:ea typeface="楷体" panose="02010609060101010101" pitchFamily="49" charset="-122"/>
                  <a:cs typeface="Times New Roman" panose="02020603050405020304" pitchFamily="18" charset="0"/>
                </a:rPr>
                <a:t>）</a:t>
              </a:r>
              <a:endParaRPr lang="en-US" altLang="zh-CN" sz="24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64088" y="2144927"/>
              <a:ext cx="2376263" cy="823404"/>
            </a:xfrm>
            <a:prstGeom prst="rect">
              <a:avLst/>
            </a:prstGeom>
          </p:spPr>
        </p:pic>
      </p:grpSp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642624" y="1703696"/>
            <a:ext cx="6377648" cy="10052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45720" rIns="91440" bIns="0" numCol="1" anchor="t" anchorCtr="0" compatLnSpc="1">
            <a:prstTxWarp prst="textNoShape">
              <a:avLst/>
            </a:prstTxWarp>
          </a:bodyPr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None/>
            </a:pPr>
            <a:r>
              <a:rPr lang="zh-CN" altLang="en-US" sz="2000" dirty="0">
                <a:solidFill>
                  <a:srgbClr val="FF0000"/>
                </a:solidFill>
                <a:latin typeface="+mn-ea"/>
              </a:rPr>
              <a:t>节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点</a:t>
            </a:r>
            <a:r>
              <a:rPr lang="en-US" altLang="zh-CN" sz="2000" b="1" dirty="0" smtClean="0">
                <a:solidFill>
                  <a:srgbClr val="FF0000"/>
                </a:solidFill>
                <a:latin typeface="+mn-ea"/>
              </a:rPr>
              <a:t>1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：</a:t>
            </a:r>
            <a:r>
              <a:rPr lang="zh-CN" altLang="en-US" sz="2000" b="1" dirty="0" smtClean="0">
                <a:latin typeface="+mn-ea"/>
              </a:rPr>
              <a:t>表示实体。 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节点</a:t>
            </a:r>
            <a:r>
              <a:rPr lang="en-US" altLang="zh-CN" sz="2000" b="1" dirty="0" smtClean="0">
                <a:solidFill>
                  <a:srgbClr val="FF0000"/>
                </a:solidFill>
                <a:latin typeface="+mn-ea"/>
              </a:rPr>
              <a:t>2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：</a:t>
            </a:r>
            <a:r>
              <a:rPr lang="zh-CN" altLang="en-US" sz="2000" b="1" dirty="0" smtClean="0">
                <a:latin typeface="+mn-ea"/>
              </a:rPr>
              <a:t>表示实体的性质或属性等</a:t>
            </a:r>
            <a:r>
              <a:rPr lang="zh-CN" altLang="en-US" sz="2000" dirty="0">
                <a:latin typeface="+mn-ea"/>
              </a:rPr>
              <a:t>。</a:t>
            </a:r>
            <a:endParaRPr lang="en-US" altLang="zh-CN" sz="2000" b="1" dirty="0" smtClean="0">
              <a:latin typeface="+mn-ea"/>
            </a:endParaRPr>
          </a:p>
          <a:p>
            <a:pPr marL="0" indent="0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None/>
            </a:pP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弧：</a:t>
            </a:r>
            <a:r>
              <a:rPr lang="zh-CN" altLang="en-US" sz="2000" b="1" dirty="0" smtClean="0">
                <a:latin typeface="+mn-ea"/>
              </a:rPr>
              <a:t>表示节点间的语义关系。（二元关系）</a:t>
            </a:r>
            <a:endParaRPr lang="en-US" altLang="zh-CN" sz="2000" b="1" dirty="0" smtClean="0">
              <a:latin typeface="+mn-ea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642624" y="2852936"/>
            <a:ext cx="7457768" cy="2686092"/>
            <a:chOff x="642624" y="2903148"/>
            <a:chExt cx="7457768" cy="2686092"/>
          </a:xfrm>
        </p:grpSpPr>
        <p:sp>
          <p:nvSpPr>
            <p:cNvPr id="22" name="Rectangle 3"/>
            <p:cNvSpPr txBox="1">
              <a:spLocks noChangeArrowheads="1"/>
            </p:cNvSpPr>
            <p:nvPr/>
          </p:nvSpPr>
          <p:spPr bwMode="auto">
            <a:xfrm>
              <a:off x="642624" y="2903148"/>
              <a:ext cx="5081504" cy="508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45720" rIns="91440" bIns="0" numCol="1" anchor="t" anchorCtr="0" compatLnSpc="1">
              <a:prstTxWarp prst="textNoShape">
                <a:avLst/>
              </a:prstTxWarp>
            </a:bodyPr>
            <a:lstStyle>
              <a:lvl1pPr marL="469900" indent="-469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908050" indent="-436563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304925" indent="-395288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93863" indent="-3873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93913" indent="-398463" algn="l" rtl="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50000"/>
                </a:lnSpc>
                <a:spcBef>
                  <a:spcPct val="10000"/>
                </a:spcBef>
                <a:spcAft>
                  <a:spcPct val="10000"/>
                </a:spcAft>
                <a:buNone/>
              </a:pPr>
              <a:r>
                <a:rPr lang="zh-CN" altLang="en-US" sz="2000" b="1" dirty="0" smtClean="0">
                  <a:solidFill>
                    <a:srgbClr val="0000FF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如：</a:t>
              </a:r>
              <a:r>
                <a:rPr lang="zh-CN" altLang="en-US" sz="2000" b="1" dirty="0" smtClean="0">
                  <a:latin typeface="楷体" panose="02010609060101010101" pitchFamily="49" charset="-122"/>
                  <a:ea typeface="楷体" panose="02010609060101010101" pitchFamily="49" charset="-122"/>
                </a:rPr>
                <a:t>用语义网络表示“动物能运动、会吃” </a:t>
              </a:r>
              <a:endParaRPr lang="zh-CN" altLang="en-US" sz="2000" b="1" dirty="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grpSp>
          <p:nvGrpSpPr>
            <p:cNvPr id="29" name="组合 28"/>
            <p:cNvGrpSpPr/>
            <p:nvPr/>
          </p:nvGrpSpPr>
          <p:grpSpPr>
            <a:xfrm>
              <a:off x="2339752" y="3632126"/>
              <a:ext cx="5760640" cy="1957114"/>
              <a:chOff x="1979711" y="3717032"/>
              <a:chExt cx="5760640" cy="1957114"/>
            </a:xfrm>
          </p:grpSpPr>
          <p:pic>
            <p:nvPicPr>
              <p:cNvPr id="21" name="图片 20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44126" y="4918176"/>
                <a:ext cx="5340559" cy="755970"/>
              </a:xfrm>
              <a:prstGeom prst="rect">
                <a:avLst/>
              </a:prstGeom>
            </p:spPr>
          </p:pic>
          <p:grpSp>
            <p:nvGrpSpPr>
              <p:cNvPr id="28" name="组合 27"/>
              <p:cNvGrpSpPr/>
              <p:nvPr/>
            </p:nvGrpSpPr>
            <p:grpSpPr>
              <a:xfrm>
                <a:off x="1979711" y="3717032"/>
                <a:ext cx="5760640" cy="1124881"/>
                <a:chOff x="1979711" y="3717032"/>
                <a:chExt cx="5760640" cy="1124881"/>
              </a:xfrm>
            </p:grpSpPr>
            <p:pic>
              <p:nvPicPr>
                <p:cNvPr id="9" name="图片 8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979711" y="3717032"/>
                  <a:ext cx="5760640" cy="711700"/>
                </a:xfrm>
                <a:prstGeom prst="rect">
                  <a:avLst/>
                </a:prstGeom>
              </p:spPr>
            </p:pic>
            <p:grpSp>
              <p:nvGrpSpPr>
                <p:cNvPr id="27" name="组合 26"/>
                <p:cNvGrpSpPr/>
                <p:nvPr/>
              </p:nvGrpSpPr>
              <p:grpSpPr>
                <a:xfrm>
                  <a:off x="4211960" y="4428732"/>
                  <a:ext cx="1296144" cy="413181"/>
                  <a:chOff x="4211960" y="4493120"/>
                  <a:chExt cx="1296144" cy="413181"/>
                </a:xfrm>
              </p:grpSpPr>
              <p:cxnSp>
                <p:nvCxnSpPr>
                  <p:cNvPr id="20" name="直接箭头连接符 19"/>
                  <p:cNvCxnSpPr/>
                  <p:nvPr/>
                </p:nvCxnSpPr>
                <p:spPr bwMode="auto">
                  <a:xfrm>
                    <a:off x="4211960" y="4493120"/>
                    <a:ext cx="504056" cy="413181"/>
                  </a:xfrm>
                  <a:prstGeom prst="straightConnector1">
                    <a:avLst/>
                  </a:prstGeom>
                  <a:solidFill>
                    <a:schemeClr val="accent1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triangle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cxnSp>
              <p:cxnSp>
                <p:nvCxnSpPr>
                  <p:cNvPr id="25" name="直接箭头连接符 24"/>
                  <p:cNvCxnSpPr/>
                  <p:nvPr/>
                </p:nvCxnSpPr>
                <p:spPr bwMode="auto">
                  <a:xfrm flipH="1">
                    <a:off x="5076056" y="4493120"/>
                    <a:ext cx="432048" cy="413181"/>
                  </a:xfrm>
                  <a:prstGeom prst="straightConnector1">
                    <a:avLst/>
                  </a:prstGeom>
                  <a:solidFill>
                    <a:schemeClr val="accent1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triangle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cxnSp>
            </p:grpSp>
          </p:grpSp>
        </p:grpSp>
      </p:grpSp>
    </p:spTree>
    <p:extLst>
      <p:ext uri="{BB962C8B-B14F-4D97-AF65-F5344CB8AC3E}">
        <p14:creationId xmlns:p14="http://schemas.microsoft.com/office/powerpoint/2010/main" val="570396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620796" y="297592"/>
            <a:ext cx="4991253" cy="12241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45720" rIns="91440" bIns="0" numCol="1" anchor="t" anchorCtr="0" compatLnSpc="1">
            <a:prstTxWarp prst="textNoShape">
              <a:avLst/>
            </a:prstTxWarp>
          </a:bodyPr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200"/>
              </a:lnSpc>
              <a:spcBef>
                <a:spcPct val="10000"/>
              </a:spcBef>
              <a:spcAft>
                <a:spcPct val="10000"/>
              </a:spcAft>
              <a:buNone/>
            </a:pPr>
            <a:r>
              <a:rPr lang="zh-CN" altLang="en-US" sz="1800" dirty="0" smtClean="0">
                <a:solidFill>
                  <a:srgbClr val="0000FF"/>
                </a:solidFill>
                <a:latin typeface="+mn-ea"/>
              </a:rPr>
              <a:t>如：</a:t>
            </a:r>
            <a:r>
              <a:rPr lang="zh-CN" altLang="en-US" sz="1800" dirty="0" smtClean="0">
                <a:latin typeface="+mn-ea"/>
              </a:rPr>
              <a:t>语义网络表示</a:t>
            </a:r>
            <a:endParaRPr lang="en-US" altLang="zh-CN" sz="1800" dirty="0" smtClean="0">
              <a:latin typeface="+mn-ea"/>
            </a:endParaRPr>
          </a:p>
          <a:p>
            <a:pPr marL="720725" lvl="1" indent="-187325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zh-CN" altLang="en-US" sz="1800" dirty="0" smtClean="0">
                <a:latin typeface="+mn-ea"/>
              </a:rPr>
              <a:t>动物</a:t>
            </a:r>
            <a:r>
              <a:rPr lang="zh-CN" altLang="en-US" sz="1800" dirty="0">
                <a:latin typeface="+mn-ea"/>
              </a:rPr>
              <a:t>能运动、会</a:t>
            </a:r>
            <a:r>
              <a:rPr lang="zh-CN" altLang="en-US" sz="1800" dirty="0" smtClean="0">
                <a:latin typeface="+mn-ea"/>
              </a:rPr>
              <a:t>吃；</a:t>
            </a:r>
            <a:endParaRPr lang="en-US" altLang="zh-CN" sz="1800" dirty="0">
              <a:latin typeface="+mn-ea"/>
            </a:endParaRPr>
          </a:p>
          <a:p>
            <a:pPr marL="720725" lvl="1" indent="-187325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zh-CN" altLang="en-US" sz="1800" dirty="0" smtClean="0">
                <a:latin typeface="+mn-ea"/>
              </a:rPr>
              <a:t>鸟</a:t>
            </a:r>
            <a:r>
              <a:rPr lang="zh-CN" altLang="en-US" sz="1800" dirty="0">
                <a:latin typeface="+mn-ea"/>
              </a:rPr>
              <a:t>是一种动物，鸟有翅膀、会</a:t>
            </a:r>
            <a:r>
              <a:rPr lang="zh-CN" altLang="en-US" sz="1800" dirty="0" smtClean="0">
                <a:latin typeface="+mn-ea"/>
              </a:rPr>
              <a:t>飞；</a:t>
            </a:r>
            <a:endParaRPr lang="en-US" altLang="zh-CN" sz="1800" dirty="0">
              <a:latin typeface="+mn-ea"/>
            </a:endParaRPr>
          </a:p>
          <a:p>
            <a:pPr marL="720725" lvl="1" indent="-187325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zh-CN" altLang="en-US" sz="1800" dirty="0" smtClean="0">
                <a:latin typeface="+mn-ea"/>
              </a:rPr>
              <a:t>鱼</a:t>
            </a:r>
            <a:r>
              <a:rPr lang="zh-CN" altLang="en-US" sz="1800" dirty="0">
                <a:latin typeface="+mn-ea"/>
              </a:rPr>
              <a:t>是一种动物，鱼生活在水中、会</a:t>
            </a:r>
            <a:r>
              <a:rPr lang="zh-CN" altLang="en-US" sz="1800" dirty="0" smtClean="0">
                <a:latin typeface="+mn-ea"/>
              </a:rPr>
              <a:t>游泳。</a:t>
            </a:r>
            <a:endParaRPr lang="en-US" altLang="zh-CN" sz="1800" b="1" dirty="0" smtClean="0">
              <a:latin typeface="+mn-ea"/>
            </a:endParaRPr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6" y="1988840"/>
            <a:ext cx="6660628" cy="3744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896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656409" y="416666"/>
            <a:ext cx="3195511" cy="1049646"/>
          </a:xfrm>
          <a:prstGeom prst="rect">
            <a:avLst/>
          </a:prstGeom>
        </p:spPr>
        <p:txBody>
          <a:bodyPr wrap="square" lIns="0" bIns="0">
            <a:spAutoFit/>
          </a:bodyPr>
          <a:lstStyle/>
          <a:p>
            <a:pPr>
              <a:lnSpc>
                <a:spcPts val="2700"/>
              </a:lnSpc>
            </a:pPr>
            <a:r>
              <a:rPr lang="zh-CN" altLang="en-US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如：</a:t>
            </a:r>
            <a:r>
              <a:rPr lang="zh-CN" altLang="en-US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张三是</a:t>
            </a:r>
            <a:r>
              <a:rPr lang="en-US" altLang="zh-CN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BAT</a:t>
            </a:r>
            <a:r>
              <a:rPr lang="zh-CN" altLang="en-US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公司</a:t>
            </a:r>
            <a:r>
              <a:rPr lang="zh-CN" altLang="en-US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的</a:t>
            </a:r>
            <a:r>
              <a:rPr lang="zh-CN" altLang="en-US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经理</a:t>
            </a:r>
            <a:endParaRPr lang="en-US" altLang="zh-CN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>
              <a:lnSpc>
                <a:spcPts val="2700"/>
              </a:lnSpc>
            </a:pPr>
            <a:r>
              <a:rPr lang="zh-CN" altLang="en-US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 </a:t>
            </a:r>
            <a:r>
              <a:rPr lang="en-US" altLang="zh-CN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BAT</a:t>
            </a:r>
            <a:r>
              <a:rPr lang="zh-CN" altLang="en-US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公司位于中关村</a:t>
            </a:r>
            <a:endParaRPr lang="en-US" altLang="zh-CN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>
              <a:lnSpc>
                <a:spcPts val="2700"/>
              </a:lnSpc>
            </a:pPr>
            <a:r>
              <a:rPr lang="zh-CN" altLang="en-US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 </a:t>
            </a:r>
            <a:r>
              <a:rPr lang="zh-CN" altLang="en-US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张三</a:t>
            </a:r>
            <a:r>
              <a:rPr lang="en-US" altLang="zh-CN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28</a:t>
            </a:r>
            <a:r>
              <a:rPr lang="zh-CN" altLang="en-US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岁</a:t>
            </a:r>
            <a:endParaRPr lang="en-US" altLang="zh-CN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1700808"/>
            <a:ext cx="7321288" cy="2269685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1834167" y="3789040"/>
            <a:ext cx="5546145" cy="1944216"/>
            <a:chOff x="1907704" y="3789040"/>
            <a:chExt cx="5546145" cy="1944216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7704" y="4653136"/>
              <a:ext cx="5546145" cy="1080120"/>
            </a:xfrm>
            <a:prstGeom prst="rect">
              <a:avLst/>
            </a:prstGeom>
          </p:spPr>
        </p:pic>
        <p:cxnSp>
          <p:nvCxnSpPr>
            <p:cNvPr id="6" name="直接箭头连接符 5"/>
            <p:cNvCxnSpPr/>
            <p:nvPr/>
          </p:nvCxnSpPr>
          <p:spPr bwMode="auto">
            <a:xfrm>
              <a:off x="4357505" y="3789040"/>
              <a:ext cx="0" cy="720080"/>
            </a:xfrm>
            <a:prstGeom prst="straightConnector1">
              <a:avLst/>
            </a:prstGeom>
            <a:solidFill>
              <a:schemeClr val="accent1"/>
            </a:solidFill>
            <a:ln w="349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600112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638120" y="1144364"/>
            <a:ext cx="4068660" cy="3238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000" dirty="0" smtClean="0">
                <a:latin typeface="+mn-ea"/>
                <a:ea typeface="+mn-ea"/>
                <a:cs typeface="Times New Roman" panose="02020603050405020304" pitchFamily="18" charset="0"/>
              </a:rPr>
              <a:t>4</a:t>
            </a: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、</a:t>
            </a:r>
            <a:r>
              <a:rPr lang="zh-CN" altLang="zh-CN" sz="2000" dirty="0">
                <a:latin typeface="+mn-ea"/>
                <a:ea typeface="+mn-ea"/>
                <a:cs typeface="Times New Roman" panose="02020603050405020304" pitchFamily="18" charset="0"/>
              </a:rPr>
              <a:t>变元和量词在语义网络中的</a:t>
            </a:r>
            <a:r>
              <a:rPr lang="zh-CN" altLang="zh-CN" sz="2000" dirty="0" smtClean="0">
                <a:latin typeface="+mn-ea"/>
                <a:ea typeface="+mn-ea"/>
                <a:cs typeface="Times New Roman" panose="02020603050405020304" pitchFamily="18" charset="0"/>
              </a:rPr>
              <a:t>表示</a:t>
            </a:r>
            <a:endParaRPr lang="zh-CN" altLang="en-US" sz="2000" dirty="0"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619831" y="1754344"/>
            <a:ext cx="5733897" cy="504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>
              <a:lnSpc>
                <a:spcPct val="150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存在量词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</a:t>
            </a:r>
            <a:r>
              <a:rPr lang="zh-CN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直接用</a:t>
            </a:r>
            <a:r>
              <a:rPr lang="en-US" altLang="zh-CN" sz="2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ISA</a:t>
            </a:r>
            <a:r>
              <a:rPr lang="zh-CN" altLang="zh-CN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弧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；</a:t>
            </a:r>
            <a:r>
              <a:rPr lang="zh-CN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全称量词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</a:t>
            </a:r>
            <a:r>
              <a:rPr lang="zh-CN" altLang="zh-CN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分块方法</a:t>
            </a:r>
            <a:endParaRPr lang="en-US" altLang="zh-CN" sz="2000" dirty="0" smtClean="0">
              <a:solidFill>
                <a:srgbClr val="0000FF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1025918" y="2278655"/>
            <a:ext cx="7002466" cy="3128592"/>
            <a:chOff x="1025918" y="2334071"/>
            <a:chExt cx="7002466" cy="3128592"/>
          </a:xfrm>
        </p:grpSpPr>
        <p:sp>
          <p:nvSpPr>
            <p:cNvPr id="2" name="矩形 1"/>
            <p:cNvSpPr/>
            <p:nvPr/>
          </p:nvSpPr>
          <p:spPr>
            <a:xfrm>
              <a:off x="1025918" y="2334071"/>
              <a:ext cx="4626202" cy="507831"/>
            </a:xfrm>
            <a:prstGeom prst="rect">
              <a:avLst/>
            </a:prstGeom>
          </p:spPr>
          <p:txBody>
            <a:bodyPr wrap="square" lIns="0" bIns="0">
              <a:spAutoFit/>
            </a:bodyPr>
            <a:lstStyle/>
            <a:p>
              <a:pPr marL="342900" indent="-342900">
                <a:lnSpc>
                  <a:spcPct val="150000"/>
                </a:lnSpc>
                <a:buClr>
                  <a:srgbClr val="FF0000"/>
                </a:buClr>
                <a:buSzPct val="80000"/>
                <a:buFont typeface="Wingdings" panose="05000000000000000000" pitchFamily="2" charset="2"/>
                <a:buChar char="Ø"/>
              </a:pPr>
              <a:r>
                <a:rPr lang="zh-CN" altLang="en-US" sz="2000" dirty="0" smtClean="0">
                  <a:solidFill>
                    <a:srgbClr val="0000FF"/>
                  </a:solidFill>
                  <a:latin typeface="+mn-ea"/>
                  <a:ea typeface="+mn-ea"/>
                </a:rPr>
                <a:t>存在量词</a:t>
              </a:r>
              <a:r>
                <a:rPr lang="zh-CN" altLang="zh-CN" sz="2000" dirty="0" smtClean="0">
                  <a:solidFill>
                    <a:srgbClr val="0000FF"/>
                  </a:solidFill>
                  <a:latin typeface="+mn-ea"/>
                  <a:ea typeface="+mn-ea"/>
                </a:rPr>
                <a:t>：</a:t>
              </a:r>
              <a:r>
                <a:rPr lang="en-US" altLang="zh-CN" sz="2000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The dog bit the postman</a:t>
              </a:r>
              <a:endParaRPr lang="zh-CN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35696" y="3196384"/>
              <a:ext cx="6192688" cy="226627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38290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5"/>
          <p:cNvSpPr txBox="1">
            <a:spLocks noChangeArrowheads="1"/>
          </p:cNvSpPr>
          <p:nvPr/>
        </p:nvSpPr>
        <p:spPr bwMode="auto">
          <a:xfrm>
            <a:off x="629250" y="1727550"/>
            <a:ext cx="7848872" cy="14134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>
              <a:lnSpc>
                <a:spcPct val="1500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全称量词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</a:t>
            </a:r>
            <a:r>
              <a:rPr lang="zh-CN" altLang="zh-CN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分块方法</a:t>
            </a: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（复合）</a:t>
            </a:r>
            <a:endParaRPr lang="en-US" altLang="zh-CN" sz="2000" dirty="0" smtClean="0">
              <a:solidFill>
                <a:srgbClr val="0000FF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>
              <a:lnSpc>
                <a:spcPts val="3200"/>
              </a:lnSpc>
            </a:pP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 若命</a:t>
            </a:r>
            <a:r>
              <a:rPr kumimoji="1"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题中包含</a:t>
            </a:r>
            <a:r>
              <a:rPr kumimoji="1"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变量</a:t>
            </a:r>
            <a:r>
              <a:rPr kumimoji="1"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和</a:t>
            </a:r>
            <a:r>
              <a:rPr kumimoji="1"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量词</a:t>
            </a:r>
            <a:r>
              <a:rPr kumimoji="1"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则</a:t>
            </a:r>
            <a:r>
              <a:rPr kumimoji="1"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简单</a:t>
            </a:r>
            <a:r>
              <a:rPr kumimoji="1"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的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语义网络</a:t>
            </a:r>
            <a:r>
              <a:rPr kumimoji="1"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较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难表示， 应采用“</a:t>
            </a:r>
            <a:r>
              <a:rPr kumimoji="1"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网络分块化</a:t>
            </a:r>
            <a:r>
              <a:rPr kumimoji="1"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方法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”解决。</a:t>
            </a:r>
            <a:endParaRPr lang="en-US" altLang="zh-CN" sz="2000" dirty="0" smtClean="0">
              <a:solidFill>
                <a:srgbClr val="0000FF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47356" y="3293933"/>
            <a:ext cx="7830766" cy="2367315"/>
          </a:xfrm>
          <a:prstGeom prst="rect">
            <a:avLst/>
          </a:prstGeom>
        </p:spPr>
        <p:txBody>
          <a:bodyPr wrap="square" lIns="0" bIns="0">
            <a:spAutoFit/>
          </a:bodyPr>
          <a:lstStyle/>
          <a:p>
            <a:pPr marL="342900" indent="-342900">
              <a:lnSpc>
                <a:spcPts val="35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kumimoji="1"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基本原理</a:t>
            </a:r>
            <a:r>
              <a:rPr kumimoji="1"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</a:t>
            </a:r>
            <a:endParaRPr kumimoji="1" lang="en-US" altLang="zh-CN" sz="2000" dirty="0" smtClean="0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720725" lvl="1" indent="-263525">
              <a:lnSpc>
                <a:spcPts val="35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表示</a:t>
            </a:r>
            <a:r>
              <a:rPr kumimoji="1"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一个</a:t>
            </a:r>
            <a:r>
              <a:rPr kumimoji="1"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复杂命题</a:t>
            </a:r>
            <a:r>
              <a:rPr kumimoji="1"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时，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可分成</a:t>
            </a:r>
            <a:r>
              <a:rPr kumimoji="1" lang="zh-CN" altLang="en-US" sz="2000" u="wavyDbl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若干子</a:t>
            </a:r>
            <a:r>
              <a:rPr kumimoji="1" lang="zh-CN" altLang="en-US" sz="2000" u="wavyDbl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命题</a:t>
            </a:r>
            <a:r>
              <a:rPr kumimoji="1"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</a:t>
            </a:r>
            <a:r>
              <a:rPr kumimoji="1"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每个子命题</a:t>
            </a:r>
            <a:r>
              <a:rPr kumimoji="1"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用一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个</a:t>
            </a:r>
            <a:r>
              <a:rPr kumimoji="1"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小语义网络</a:t>
            </a:r>
            <a:r>
              <a:rPr kumimoji="1"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表示</a:t>
            </a:r>
            <a:r>
              <a:rPr kumimoji="1" lang="en-US" altLang="zh-CN" sz="2000" dirty="0" smtClean="0"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kumimoji="1" lang="zh-CN" altLang="en-US" sz="20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子空间</a:t>
            </a:r>
            <a:r>
              <a:rPr kumimoji="1" lang="en-US" altLang="zh-CN" sz="2000" dirty="0" smtClean="0">
                <a:latin typeface="+mn-ea"/>
                <a:ea typeface="+mn-ea"/>
                <a:cs typeface="Times New Roman" panose="02020603050405020304" pitchFamily="18" charset="0"/>
              </a:rPr>
              <a:t>)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，则</a:t>
            </a:r>
            <a:r>
              <a:rPr kumimoji="1"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复杂命题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可视为</a:t>
            </a:r>
            <a:r>
              <a:rPr kumimoji="1"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大空间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。</a:t>
            </a:r>
            <a:endParaRPr kumimoji="1" lang="en-US" altLang="zh-CN" sz="2000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720725" lvl="1" indent="-263525">
              <a:lnSpc>
                <a:spcPts val="35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kumimoji="1"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子空间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不仅可视为大</a:t>
            </a:r>
            <a:r>
              <a:rPr kumimoji="1"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空间中的</a:t>
            </a:r>
            <a:r>
              <a:rPr kumimoji="1"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一个</a:t>
            </a:r>
            <a:r>
              <a:rPr kumimoji="1"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节点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，而且还可</a:t>
            </a:r>
            <a:r>
              <a:rPr kumimoji="1"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层层</a:t>
            </a:r>
            <a:r>
              <a:rPr kumimoji="1"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嵌套</a:t>
            </a:r>
            <a:r>
              <a:rPr kumimoji="1"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也能用</a:t>
            </a:r>
            <a:r>
              <a:rPr kumimoji="1"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弧</a:t>
            </a:r>
            <a:r>
              <a:rPr kumimoji="1"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相互连接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。（</a:t>
            </a:r>
            <a:r>
              <a:rPr kumimoji="1" lang="zh-CN" altLang="en-US" sz="2000" dirty="0" smtClean="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复合网络，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表达能力较强）</a:t>
            </a:r>
            <a:endParaRPr lang="zh-CN" altLang="en-US" sz="20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9169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5"/>
          <p:cNvSpPr txBox="1">
            <a:spLocks noChangeArrowheads="1"/>
          </p:cNvSpPr>
          <p:nvPr/>
        </p:nvSpPr>
        <p:spPr bwMode="auto">
          <a:xfrm>
            <a:off x="683568" y="476672"/>
            <a:ext cx="4248472" cy="504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000" dirty="0" smtClean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如：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Every dog has bitten </a:t>
            </a:r>
            <a:r>
              <a:rPr lang="en-US" altLang="zh-CN" sz="2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postman</a:t>
            </a:r>
            <a:endParaRPr lang="en-US" altLang="zh-CN" sz="20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115616" y="960614"/>
            <a:ext cx="5310336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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x)DOG(x)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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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y)[POSTMAN(y)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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BITE(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x,y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)]</a:t>
            </a:r>
            <a:endParaRPr lang="zh-CN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2204864"/>
            <a:ext cx="7745250" cy="2664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365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5"/>
          <p:cNvSpPr txBox="1">
            <a:spLocks noChangeArrowheads="1"/>
          </p:cNvSpPr>
          <p:nvPr/>
        </p:nvSpPr>
        <p:spPr bwMode="auto">
          <a:xfrm>
            <a:off x="646624" y="1189396"/>
            <a:ext cx="4680520" cy="2880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如：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每个学生都学习了一门程序设计语言</a:t>
            </a:r>
            <a:endParaRPr lang="en-US" altLang="zh-CN" sz="2000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0" y="4437112"/>
            <a:ext cx="6696744" cy="1698171"/>
          </a:xfrm>
          <a:prstGeom prst="rect">
            <a:avLst/>
          </a:prstGeom>
        </p:spPr>
      </p:pic>
      <p:sp>
        <p:nvSpPr>
          <p:cNvPr id="34" name="Rectangle 31"/>
          <p:cNvSpPr>
            <a:spLocks noChangeArrowheads="1"/>
          </p:cNvSpPr>
          <p:nvPr/>
        </p:nvSpPr>
        <p:spPr bwMode="auto">
          <a:xfrm>
            <a:off x="700944" y="1772816"/>
            <a:ext cx="7903504" cy="24699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bIns="0">
            <a:spAutoFit/>
          </a:bodyPr>
          <a:lstStyle/>
          <a:p>
            <a:pPr>
              <a:lnSpc>
                <a:spcPts val="2700"/>
              </a:lnSpc>
            </a:pPr>
            <a:r>
              <a:rPr lang="en-US" altLang="zh-C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GS</a:t>
            </a:r>
            <a:r>
              <a:rPr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</a:t>
            </a:r>
            <a:r>
              <a:rPr lang="zh-CN" altLang="en-US" sz="20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概念</a:t>
            </a:r>
            <a:r>
              <a:rPr lang="zh-CN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结点</a:t>
            </a:r>
            <a:r>
              <a:rPr lang="zh-CN" altLang="en-US" sz="20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，表示</a:t>
            </a:r>
            <a:r>
              <a:rPr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全体命题的集合</a:t>
            </a:r>
            <a:r>
              <a:rPr lang="zh-CN" altLang="en-US" sz="20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。</a:t>
            </a:r>
            <a:endParaRPr lang="zh-CN" altLang="en-US" sz="2000" b="1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>
              <a:lnSpc>
                <a:spcPts val="2700"/>
              </a:lnSpc>
            </a:pPr>
            <a:r>
              <a:rPr lang="en-US" altLang="zh-C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g</a:t>
            </a:r>
            <a:r>
              <a:rPr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</a:t>
            </a:r>
            <a:r>
              <a:rPr lang="zh-CN" altLang="en-US" sz="20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实例</a:t>
            </a:r>
            <a:r>
              <a:rPr lang="zh-CN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结点</a:t>
            </a:r>
            <a:r>
              <a:rPr lang="zh-CN" altLang="en-US" sz="20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，代表</a:t>
            </a: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GS </a:t>
            </a: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中的一个具体</a:t>
            </a:r>
            <a:r>
              <a:rPr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例子</a:t>
            </a:r>
            <a:r>
              <a:rPr lang="zh-CN" altLang="en-US" sz="20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。（如本例所述事实）</a:t>
            </a:r>
            <a:endParaRPr lang="zh-CN" altLang="en-US" sz="2000" b="1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>
              <a:lnSpc>
                <a:spcPts val="2700"/>
              </a:lnSpc>
            </a:pPr>
            <a:r>
              <a:rPr lang="en-US" altLang="zh-C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s</a:t>
            </a:r>
            <a:r>
              <a:rPr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</a:t>
            </a:r>
            <a:r>
              <a:rPr lang="zh-CN" altLang="en-US" sz="20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全称</a:t>
            </a:r>
            <a:r>
              <a:rPr lang="zh-CN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变量</a:t>
            </a:r>
            <a:r>
              <a:rPr lang="zh-CN" altLang="en-US" sz="20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</a:t>
            </a:r>
            <a:r>
              <a:rPr lang="zh-CN" altLang="en-US" sz="20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表示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每一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个</a:t>
            </a:r>
            <a:r>
              <a:rPr lang="en-US" altLang="zh-CN" sz="20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所有</a:t>
            </a:r>
            <a:r>
              <a:rPr lang="en-US" altLang="zh-CN" sz="2000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)</a:t>
            </a:r>
            <a:r>
              <a:rPr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学生</a:t>
            </a:r>
            <a:r>
              <a:rPr lang="zh-CN" altLang="en-US" sz="20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。</a:t>
            </a:r>
          </a:p>
          <a:p>
            <a:pPr>
              <a:lnSpc>
                <a:spcPts val="2700"/>
              </a:lnSpc>
            </a:pPr>
            <a:r>
              <a:rPr lang="en-US" altLang="zh-C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r</a:t>
            </a:r>
            <a:r>
              <a:rPr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</a:t>
            </a:r>
            <a:r>
              <a:rPr lang="zh-CN" altLang="en-US" sz="20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存在</a:t>
            </a:r>
            <a:r>
              <a:rPr lang="zh-CN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变量</a:t>
            </a:r>
            <a:r>
              <a:rPr lang="zh-CN" altLang="en-US" sz="20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，表示</a:t>
            </a: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某一次学习</a:t>
            </a:r>
            <a:r>
              <a:rPr lang="zh-CN" altLang="en-US" sz="20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。</a:t>
            </a:r>
          </a:p>
          <a:p>
            <a:pPr>
              <a:lnSpc>
                <a:spcPts val="2700"/>
              </a:lnSpc>
            </a:pPr>
            <a:r>
              <a:rPr lang="en-US" altLang="zh-C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p</a:t>
            </a:r>
            <a:r>
              <a:rPr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</a:t>
            </a:r>
            <a:r>
              <a:rPr lang="zh-CN" altLang="en-US" sz="20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存在</a:t>
            </a:r>
            <a:r>
              <a:rPr lang="zh-CN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变量</a:t>
            </a:r>
            <a:r>
              <a:rPr lang="zh-CN" altLang="en-US" sz="20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，表示</a:t>
            </a: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某一门程序设计语言</a:t>
            </a:r>
            <a:r>
              <a:rPr lang="zh-CN" altLang="en-US" sz="20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。</a:t>
            </a:r>
          </a:p>
          <a:p>
            <a:pPr>
              <a:lnSpc>
                <a:spcPts val="2700"/>
              </a:lnSpc>
            </a:pPr>
            <a:r>
              <a:rPr lang="en-US" altLang="zh-C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F</a:t>
            </a: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</a:t>
            </a:r>
            <a:r>
              <a:rPr lang="zh-CN" altLang="en-US" sz="20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弧“</a:t>
            </a:r>
            <a:r>
              <a:rPr lang="en-US" altLang="zh-CN" sz="20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</a:t>
            </a:r>
            <a:r>
              <a:rPr lang="zh-CN" altLang="en-US" sz="20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”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</a:t>
            </a:r>
            <a:r>
              <a:rPr lang="zh-CN" altLang="en-US" sz="20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所</a:t>
            </a: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代表</a:t>
            </a:r>
            <a:r>
              <a:rPr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的命题</a:t>
            </a:r>
            <a:r>
              <a:rPr lang="zh-CN" altLang="en-US" sz="20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。（子空间</a:t>
            </a:r>
            <a:r>
              <a:rPr lang="zh-CN" altLang="en-US" sz="20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及其具体</a:t>
            </a:r>
            <a:r>
              <a:rPr lang="zh-CN" altLang="en-US" sz="20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形式）</a:t>
            </a:r>
            <a:endParaRPr lang="zh-CN" altLang="en-US" sz="2000" b="1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>
              <a:lnSpc>
                <a:spcPts val="2700"/>
              </a:lnSpc>
            </a:pPr>
            <a:r>
              <a:rPr lang="en-US" altLang="zh-C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   </a:t>
            </a: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：</a:t>
            </a:r>
            <a:r>
              <a:rPr lang="zh-CN" altLang="en-US" sz="20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弧“</a:t>
            </a:r>
            <a:r>
              <a:rPr lang="en-US" altLang="zh-CN" sz="2000" b="1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</a:t>
            </a:r>
            <a:r>
              <a:rPr lang="zh-CN" altLang="en-US" sz="20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”，所</a:t>
            </a:r>
            <a:r>
              <a:rPr lang="zh-CN" altLang="en-US" sz="20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代表的</a:t>
            </a:r>
            <a:r>
              <a:rPr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全称变量</a:t>
            </a:r>
            <a:r>
              <a:rPr lang="zh-CN" altLang="en-US" sz="20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。</a:t>
            </a:r>
            <a:r>
              <a:rPr lang="en-US" altLang="zh-CN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</a:t>
            </a:r>
            <a:r>
              <a:rPr kumimoji="1" lang="zh-CN" altLang="en-US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多</a:t>
            </a:r>
            <a:r>
              <a:rPr kumimoji="1" lang="zh-CN" altLang="en-US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个全称</a:t>
            </a:r>
            <a:r>
              <a:rPr kumimoji="1" lang="zh-CN" altLang="en-US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变量有</a:t>
            </a:r>
            <a:r>
              <a:rPr kumimoji="1" lang="zh-CN" altLang="en-US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多个</a:t>
            </a:r>
            <a:r>
              <a:rPr kumimoji="1" lang="en-US" altLang="zh-CN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</a:t>
            </a:r>
            <a:r>
              <a:rPr kumimoji="1" lang="zh-CN" altLang="en-US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弧</a:t>
            </a:r>
            <a:r>
              <a:rPr kumimoji="1" lang="en-US" altLang="zh-CN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)</a:t>
            </a:r>
            <a:endParaRPr lang="zh-CN" altLang="en-US" b="1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880509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5"/>
          <p:cNvSpPr txBox="1">
            <a:spLocks noChangeArrowheads="1"/>
          </p:cNvSpPr>
          <p:nvPr/>
        </p:nvSpPr>
        <p:spPr bwMode="auto">
          <a:xfrm>
            <a:off x="655860" y="1124744"/>
            <a:ext cx="4968552" cy="3600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000" dirty="0" smtClean="0">
                <a:solidFill>
                  <a:srgbClr val="0000FF"/>
                </a:solidFill>
                <a:latin typeface="+mn-ea"/>
                <a:ea typeface="+mn-ea"/>
              </a:rPr>
              <a:t>如：</a:t>
            </a:r>
            <a:r>
              <a:rPr lang="zh-CN" altLang="en-US" sz="2000" dirty="0">
                <a:latin typeface="+mn-ea"/>
                <a:ea typeface="+mn-ea"/>
              </a:rPr>
              <a:t>每个学生都学习了所有的程序设计课程</a:t>
            </a:r>
            <a:endParaRPr lang="en-US" altLang="zh-CN" sz="2000" dirty="0" smtClean="0">
              <a:latin typeface="+mn-ea"/>
              <a:ea typeface="+mn-ea"/>
            </a:endParaRPr>
          </a:p>
        </p:txBody>
      </p:sp>
      <p:pic>
        <p:nvPicPr>
          <p:cNvPr id="34" name="图片 3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1988840"/>
            <a:ext cx="7384695" cy="3384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400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619877" y="1070751"/>
                <a:ext cx="6804736" cy="461665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>
                  <a:lnSpc>
                    <a:spcPct val="150000"/>
                  </a:lnSpc>
                  <a:defRPr/>
                </a:pPr>
                <a:r>
                  <a:rPr lang="zh-CN" altLang="en-US" sz="2000" kern="1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kern="10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 kern="10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𝑺</m:t>
                        </m:r>
                      </m:e>
                      <m:sub>
                        <m:r>
                          <a:rPr lang="en-US" altLang="zh-CN" sz="2000" b="1" i="1" kern="10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zh-CN" altLang="en-US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到</a:t>
                </a:r>
                <a14:m>
                  <m:oMath xmlns:m="http://schemas.openxmlformats.org/officeDocument/2006/math">
                    <m:r>
                      <a:rPr lang="en-US" altLang="zh-CN" sz="20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𝑮</m:t>
                    </m:r>
                  </m:oMath>
                </a14:m>
                <a:r>
                  <a:rPr lang="zh-CN" altLang="en-US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的</a:t>
                </a:r>
                <a:r>
                  <a:rPr lang="zh-CN" altLang="en-US" sz="20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路径</a:t>
                </a:r>
                <a:r>
                  <a:rPr lang="zh-CN" altLang="en-US" sz="20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：</a:t>
                </a:r>
                <a:r>
                  <a:rPr lang="zh-CN" altLang="en-US" sz="20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问题求解路径</a:t>
                </a:r>
                <a:r>
                  <a:rPr lang="zh-CN" altLang="en-US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（初始状态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smtClean="0"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𝑺</m:t>
                        </m:r>
                      </m:e>
                      <m:sub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zh-CN" altLang="en-US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→目标状态</a:t>
                </a:r>
                <a:r>
                  <a:rPr lang="en-US" altLang="zh-CN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G</a:t>
                </a:r>
                <a:r>
                  <a:rPr lang="zh-CN" altLang="en-US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）</a:t>
                </a:r>
                <a:endParaRPr lang="zh-CN" altLang="en-US" sz="20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877" y="1070751"/>
                <a:ext cx="6804736" cy="461665"/>
              </a:xfrm>
              <a:prstGeom prst="rect">
                <a:avLst/>
              </a:prstGeom>
              <a:blipFill>
                <a:blip r:embed="rId2"/>
                <a:stretch>
                  <a:fillRect l="-2330" r="-2151" b="-21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611560" y="1700808"/>
                <a:ext cx="7952317" cy="1053365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marL="268288" indent="-268288">
                  <a:lnSpc>
                    <a:spcPct val="150000"/>
                  </a:lnSpc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  <a:defRPr/>
                </a:pPr>
                <a:r>
                  <a:rPr lang="zh-CN" altLang="en-US" sz="2000" kern="1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状态空间的</a:t>
                </a:r>
                <a:r>
                  <a:rPr lang="zh-CN" altLang="en-US" sz="2400" kern="1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一个解</a:t>
                </a:r>
                <a:r>
                  <a:rPr lang="zh-CN" altLang="en-US" sz="2000" kern="1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就是一个“</a:t>
                </a:r>
                <a:r>
                  <a:rPr lang="zh-CN" altLang="en-US" sz="2000" kern="1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有限的操作</a:t>
                </a:r>
                <a:r>
                  <a:rPr lang="zh-CN" altLang="en-US" sz="2000" kern="1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符</a:t>
                </a:r>
                <a:r>
                  <a:rPr lang="zh-CN" altLang="en-US" sz="2000" kern="1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序列</a:t>
                </a:r>
                <a:r>
                  <a:rPr lang="zh-CN" altLang="en-US" sz="2000" kern="1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”，使</a:t>
                </a:r>
                <a:r>
                  <a:rPr lang="zh-CN" altLang="en-US" sz="2000" kern="1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初始状态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kern="10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 kern="10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𝑺</m:t>
                        </m:r>
                      </m:e>
                      <m:sub>
                        <m:r>
                          <a:rPr lang="en-US" altLang="zh-CN" sz="2000" b="1" i="1" kern="10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zh-CN" altLang="en-US" sz="2400" u="wavyDbl" kern="1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转换为</a:t>
                </a:r>
                <a:r>
                  <a:rPr lang="zh-CN" altLang="en-US" sz="2000" kern="1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目标状态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kern="10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 kern="10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𝑺</m:t>
                        </m:r>
                      </m:e>
                      <m:sub>
                        <m:r>
                          <a:rPr lang="en-US" altLang="zh-CN" sz="2000" b="1" i="1" kern="10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𝒈</m:t>
                        </m:r>
                      </m:sub>
                    </m:sSub>
                  </m:oMath>
                </a14:m>
                <a:r>
                  <a:rPr lang="zh-CN" altLang="en-US" sz="2000" kern="1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。</a:t>
                </a:r>
                <a:endParaRPr lang="zh-CN" altLang="en-US" sz="20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1700808"/>
                <a:ext cx="7952317" cy="1053365"/>
              </a:xfrm>
              <a:prstGeom prst="rect">
                <a:avLst/>
              </a:prstGeom>
              <a:blipFill>
                <a:blip r:embed="rId3"/>
                <a:stretch>
                  <a:fillRect l="-1456" b="-138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8" name="图片 2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936" y="2355994"/>
            <a:ext cx="3960440" cy="40114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0" name="矩形 29"/>
              <p:cNvSpPr/>
              <p:nvPr/>
            </p:nvSpPr>
            <p:spPr>
              <a:xfrm>
                <a:off x="934656" y="3044790"/>
                <a:ext cx="6830466" cy="923330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  <a:defRPr/>
                </a:pPr>
                <a:r>
                  <a:rPr lang="zh-CN" altLang="en-US" sz="2000" kern="1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其中，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kern="10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 kern="10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altLang="zh-CN" sz="2000" b="1" i="1" kern="10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𝒇</m:t>
                        </m:r>
                      </m:e>
                      <m:sub>
                        <m:r>
                          <a:rPr lang="en-US" altLang="zh-CN" sz="2000" b="1" i="1" kern="10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  <m:sSub>
                      <m:sSubPr>
                        <m:ctrlPr>
                          <a:rPr lang="en-US" altLang="zh-CN" sz="2000" i="1" kern="10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 kern="10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sz="2000" b="1" i="1" kern="10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𝒇</m:t>
                        </m:r>
                      </m:e>
                      <m:sub>
                        <m:r>
                          <a:rPr lang="en-US" altLang="zh-CN" sz="2000" b="1" i="1" kern="10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</m:sSub>
                    <m:sSub>
                      <m:sSubPr>
                        <m:ctrlPr>
                          <a:rPr lang="en-US" altLang="zh-CN" sz="2000" i="1" kern="10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 kern="10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,…,</m:t>
                        </m:r>
                        <m:r>
                          <a:rPr lang="en-US" altLang="zh-CN" sz="2000" b="1" i="1" kern="10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𝒇</m:t>
                        </m:r>
                      </m:e>
                      <m:sub>
                        <m:r>
                          <a:rPr lang="en-US" altLang="zh-CN" sz="2000" b="1" i="1" kern="10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𝒏</m:t>
                        </m:r>
                      </m:sub>
                    </m:sSub>
                    <m:r>
                      <a:rPr lang="en-US" altLang="zh-CN" sz="2000" b="1" i="1" kern="10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sz="2000" kern="1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即是</a:t>
                </a:r>
                <a:r>
                  <a:rPr lang="zh-CN" altLang="en-US" sz="2000" kern="1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状态空间</a:t>
                </a:r>
                <a:r>
                  <a:rPr lang="zh-CN" altLang="en-US" sz="2000" kern="1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的</a:t>
                </a:r>
                <a:r>
                  <a:rPr lang="zh-CN" altLang="en-US" sz="2000" kern="1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一个解</a:t>
                </a:r>
                <a:r>
                  <a:rPr lang="zh-CN" altLang="en-US" sz="2000" kern="1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。（不唯一）</a:t>
                </a:r>
                <a:endParaRPr lang="en-US" altLang="zh-CN" sz="2000" kern="1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 marL="342900" indent="-342900">
                  <a:lnSpc>
                    <a:spcPct val="150000"/>
                  </a:lnSpc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  <a:defRPr/>
                </a:pPr>
                <a:r>
                  <a:rPr kumimoji="1" lang="zh-CN" altLang="en-US" sz="20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问题求解</a:t>
                </a:r>
                <a:r>
                  <a:rPr kumimoji="1" lang="zh-CN" altLang="en-US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过程：</a:t>
                </a:r>
                <a:r>
                  <a:rPr kumimoji="1" lang="zh-CN" altLang="en-US" sz="20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解的搜索</a:t>
                </a:r>
                <a:r>
                  <a:rPr kumimoji="1" lang="zh-CN" altLang="en-US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过程</a:t>
                </a:r>
                <a:endParaRPr kumimoji="1" lang="zh-CN" altLang="en-US" sz="20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0" name="矩形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656" y="3044790"/>
                <a:ext cx="6830466" cy="923330"/>
              </a:xfrm>
              <a:prstGeom prst="rect">
                <a:avLst/>
              </a:prstGeom>
              <a:blipFill>
                <a:blip r:embed="rId5"/>
                <a:stretch>
                  <a:fillRect l="-1695" r="-2230" b="-78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矩形 30"/>
          <p:cNvSpPr/>
          <p:nvPr/>
        </p:nvSpPr>
        <p:spPr>
          <a:xfrm>
            <a:off x="623109" y="4221088"/>
            <a:ext cx="8053348" cy="89768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68288" indent="-268288">
              <a:lnSpc>
                <a:spcPts val="35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  <a:defRPr/>
            </a:pPr>
            <a:r>
              <a:rPr lang="zh-CN" altLang="en-US" sz="2000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定义</a:t>
            </a:r>
            <a:r>
              <a:rPr lang="zh-CN" altLang="en-US" sz="2000" kern="1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</a:t>
            </a:r>
            <a:r>
              <a:rPr lang="zh-CN" altLang="en-US" sz="2000" kern="1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一种</a:t>
            </a:r>
            <a:r>
              <a:rPr lang="zh-CN" altLang="zh-CN" sz="2000" kern="1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基于</a:t>
            </a:r>
            <a:r>
              <a:rPr lang="zh-CN" altLang="zh-CN" sz="2000" kern="1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解空间</a:t>
            </a:r>
            <a:r>
              <a:rPr lang="zh-CN" altLang="zh-CN" sz="2000" kern="1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的</a:t>
            </a:r>
            <a:r>
              <a:rPr lang="zh-CN" altLang="zh-CN" sz="2000" kern="1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问题表示</a:t>
            </a:r>
            <a:r>
              <a:rPr lang="zh-CN" altLang="zh-CN" sz="2000" kern="1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和</a:t>
            </a:r>
            <a:r>
              <a:rPr lang="zh-CN" altLang="zh-CN" sz="2000" kern="1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求解</a:t>
            </a:r>
            <a:r>
              <a:rPr lang="zh-CN" altLang="zh-CN" sz="2000" kern="1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方法</a:t>
            </a:r>
            <a:r>
              <a:rPr lang="zh-CN" altLang="zh-CN" sz="2000" kern="1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，以</a:t>
            </a:r>
            <a:r>
              <a:rPr lang="zh-CN" altLang="zh-CN" sz="2000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状态</a:t>
            </a:r>
            <a:r>
              <a:rPr lang="zh-CN" altLang="en-US" sz="2000" kern="1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和</a:t>
            </a:r>
            <a:r>
              <a:rPr lang="zh-CN" altLang="zh-CN" sz="2000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算符</a:t>
            </a:r>
            <a:r>
              <a:rPr lang="zh-CN" altLang="zh-CN" sz="2000" kern="1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为基础</a:t>
            </a:r>
            <a:endParaRPr lang="en-US" altLang="zh-CN" sz="2000" kern="100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>
              <a:lnSpc>
                <a:spcPts val="3500"/>
              </a:lnSpc>
              <a:buClr>
                <a:srgbClr val="FF0000"/>
              </a:buClr>
              <a:buSzPct val="80000"/>
              <a:defRPr/>
            </a:pPr>
            <a:r>
              <a:rPr lang="en-US" altLang="zh-CN" sz="2000" kern="1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zh-CN" sz="2000" kern="1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      </a:t>
            </a:r>
            <a:r>
              <a:rPr lang="en-US" altLang="zh-CN" sz="2400" kern="1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</a:t>
            </a:r>
            <a:r>
              <a:rPr lang="zh-CN" altLang="zh-CN" sz="2000" kern="1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来</a:t>
            </a:r>
            <a:r>
              <a:rPr lang="zh-CN" altLang="zh-CN" sz="2000" kern="1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表示</a:t>
            </a:r>
            <a:r>
              <a:rPr lang="zh-CN" altLang="zh-CN" sz="2000" kern="1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和</a:t>
            </a:r>
            <a:r>
              <a:rPr lang="zh-CN" altLang="zh-CN" sz="2000" kern="1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求解</a:t>
            </a:r>
            <a:r>
              <a:rPr lang="zh-CN" altLang="zh-CN" sz="2000" kern="1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问题。</a:t>
            </a:r>
            <a:endParaRPr lang="zh-CN" altLang="en-US" sz="20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31" grpId="0"/>
    </p:bld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655860" y="1124744"/>
            <a:ext cx="864096" cy="3600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结论：</a:t>
            </a:r>
            <a:endParaRPr lang="zh-CN" altLang="en-US" sz="24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29250" y="1763580"/>
            <a:ext cx="7759174" cy="13849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342900" indent="-342900" algn="just">
              <a:lnSpc>
                <a:spcPct val="150000"/>
              </a:lnSpc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kern="1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优点：</a:t>
            </a:r>
            <a:r>
              <a:rPr lang="zh-CN" altLang="zh-CN" sz="2000" kern="1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直观</a:t>
            </a:r>
            <a:r>
              <a:rPr lang="zh-CN" altLang="zh-CN" sz="2000" kern="1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、</a:t>
            </a:r>
            <a:r>
              <a:rPr lang="zh-CN" altLang="zh-CN" sz="2000" kern="1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清晰</a:t>
            </a:r>
            <a:endParaRPr lang="en-US" altLang="zh-CN" sz="2000" kern="1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zh-CN" sz="2000" kern="1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缺点</a:t>
            </a:r>
            <a:r>
              <a:rPr lang="zh-CN" altLang="en-US" sz="2000" kern="1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</a:t>
            </a:r>
            <a:r>
              <a:rPr lang="zh-CN" altLang="zh-CN" sz="2000" kern="1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表达</a:t>
            </a:r>
            <a:r>
              <a:rPr lang="zh-CN" altLang="zh-CN" sz="2000" kern="1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范围</a:t>
            </a:r>
            <a:r>
              <a:rPr lang="zh-CN" altLang="zh-CN" sz="2000" kern="1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有限</a:t>
            </a:r>
            <a:endParaRPr lang="zh-CN" altLang="zh-CN" sz="2000" kern="1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000" kern="1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</a:t>
            </a:r>
            <a:r>
              <a:rPr lang="zh-CN" altLang="zh-CN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如</a:t>
            </a:r>
            <a:r>
              <a:rPr lang="zh-CN" altLang="en-US" kern="1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</a:t>
            </a:r>
            <a:r>
              <a:rPr lang="zh-CN" altLang="en-US" kern="1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若</a:t>
            </a:r>
            <a:r>
              <a:rPr lang="zh-CN" altLang="zh-CN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结点</a:t>
            </a:r>
            <a:r>
              <a:rPr lang="zh-CN" altLang="en-US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过多</a:t>
            </a:r>
            <a:r>
              <a:rPr lang="zh-CN" altLang="zh-CN" kern="1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，且</a:t>
            </a:r>
            <a:r>
              <a:rPr lang="zh-CN" altLang="zh-CN" kern="1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各结点之间又有联系，则</a:t>
            </a:r>
            <a:r>
              <a:rPr lang="zh-CN" altLang="zh-CN" kern="1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这个网络</a:t>
            </a:r>
            <a:r>
              <a:rPr lang="zh-CN" altLang="en-US" kern="1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将</a:t>
            </a:r>
            <a:r>
              <a:rPr lang="zh-CN" altLang="zh-CN" kern="1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很难</a:t>
            </a:r>
            <a:r>
              <a:rPr lang="zh-CN" altLang="en-US" kern="1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表示</a:t>
            </a:r>
            <a:r>
              <a:rPr lang="zh-CN" altLang="en-US" kern="1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清楚</a:t>
            </a:r>
            <a:r>
              <a:rPr lang="zh-CN" altLang="zh-CN" kern="1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。</a:t>
            </a:r>
            <a:endParaRPr lang="zh-CN" altLang="zh-CN" kern="1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9881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637361" y="1091351"/>
            <a:ext cx="7102992" cy="367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b="1" dirty="0" smtClean="0">
                <a:latin typeface="+mn-ea"/>
                <a:ea typeface="+mn-ea"/>
                <a:cs typeface="Times New Roman" panose="02020603050405020304" pitchFamily="18" charset="0"/>
              </a:rPr>
              <a:t>2.7 </a:t>
            </a:r>
            <a:r>
              <a:rPr lang="zh-CN" altLang="en-US" sz="2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知识图谱</a:t>
            </a:r>
            <a:r>
              <a:rPr lang="zh-CN" altLang="en-US" sz="18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（</a:t>
            </a:r>
            <a:r>
              <a:rPr lang="en-US" altLang="zh-CN" sz="18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Knowledge Graph</a:t>
            </a:r>
            <a:r>
              <a:rPr lang="en-US" altLang="zh-CN" sz="1800" dirty="0" smtClean="0">
                <a:latin typeface="+mn-ea"/>
                <a:ea typeface="+mn-ea"/>
                <a:cs typeface="Times New Roman" panose="02020603050405020304" pitchFamily="18" charset="0"/>
              </a:rPr>
              <a:t>\</a:t>
            </a:r>
            <a:r>
              <a:rPr lang="en-US" altLang="zh-CN" sz="18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Mapping </a:t>
            </a:r>
            <a:r>
              <a:rPr lang="en-US" altLang="zh-CN" sz="18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Knowledge Domain</a:t>
            </a:r>
            <a:r>
              <a:rPr lang="zh-CN" altLang="en-US" sz="18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）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591181" y="1844824"/>
            <a:ext cx="8062520" cy="34176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>
              <a:lnSpc>
                <a:spcPts val="30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宋体" panose="02010600030101010101" pitchFamily="2" charset="-122"/>
              <a:buChar char="□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2012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年由谷歌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提出，</a:t>
            </a:r>
            <a:r>
              <a:rPr lang="zh-CN" altLang="en-US" dirty="0" smtClean="0">
                <a:latin typeface="+mn-ea"/>
                <a:ea typeface="+mn-ea"/>
              </a:rPr>
              <a:t>将数学、图形学、信息可视化</a:t>
            </a:r>
            <a:r>
              <a:rPr lang="en-US" altLang="zh-CN" dirty="0" smtClean="0">
                <a:latin typeface="+mn-ea"/>
                <a:ea typeface="+mn-ea"/>
              </a:rPr>
              <a:t>…</a:t>
            </a:r>
            <a:r>
              <a:rPr lang="zh-CN" altLang="en-US" dirty="0" smtClean="0">
                <a:latin typeface="+mn-ea"/>
                <a:ea typeface="+mn-ea"/>
              </a:rPr>
              <a:t>学科的理论方法</a:t>
            </a:r>
            <a:r>
              <a:rPr lang="zh-CN" altLang="en-US" dirty="0">
                <a:latin typeface="+mn-ea"/>
                <a:ea typeface="+mn-ea"/>
              </a:rPr>
              <a:t>，</a:t>
            </a:r>
            <a:r>
              <a:rPr lang="zh-CN" altLang="en-US" dirty="0" smtClean="0">
                <a:latin typeface="+mn-ea"/>
                <a:ea typeface="+mn-ea"/>
              </a:rPr>
              <a:t>与计量学引文分析、共现分析结合。</a:t>
            </a:r>
            <a:endParaRPr lang="en-US" altLang="zh-CN" dirty="0" smtClean="0">
              <a:latin typeface="+mn-ea"/>
              <a:ea typeface="+mn-ea"/>
            </a:endParaRPr>
          </a:p>
          <a:p>
            <a:pPr marL="342900" indent="-342900">
              <a:lnSpc>
                <a:spcPts val="30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宋体" panose="02010600030101010101" pitchFamily="2" charset="-122"/>
              <a:buChar char="□"/>
            </a:pPr>
            <a:r>
              <a:rPr lang="zh-CN" alt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依据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构成世界的是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实体</a:t>
            </a:r>
            <a:r>
              <a:rPr lang="en-US" altLang="zh-CN" dirty="0"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things</a:t>
            </a:r>
            <a:r>
              <a:rPr lang="en-US" altLang="zh-CN" dirty="0">
                <a:latin typeface="+mn-ea"/>
                <a:ea typeface="+mn-ea"/>
                <a:cs typeface="Times New Roman" panose="02020603050405020304" pitchFamily="18" charset="0"/>
              </a:rPr>
              <a:t>)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，而非</a:t>
            </a:r>
            <a:r>
              <a:rPr lang="zh-CN" altLang="en-US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字符串</a:t>
            </a:r>
            <a:r>
              <a:rPr lang="en-US" altLang="zh-CN" dirty="0"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 strings</a:t>
            </a:r>
            <a:r>
              <a:rPr lang="en-US" altLang="zh-CN" dirty="0">
                <a:latin typeface="+mn-ea"/>
                <a:ea typeface="+mn-ea"/>
                <a:cs typeface="Times New Roman" panose="02020603050405020304" pitchFamily="18" charset="0"/>
              </a:rPr>
              <a:t>)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ts val="30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宋体" panose="02010600030101010101" pitchFamily="2" charset="-122"/>
              <a:buChar char="□"/>
            </a:pPr>
            <a:r>
              <a:rPr lang="zh-CN" altLang="en-US" dirty="0">
                <a:solidFill>
                  <a:srgbClr val="0000FF"/>
                </a:solidFill>
                <a:latin typeface="+mn-ea"/>
              </a:rPr>
              <a:t>实体</a:t>
            </a:r>
            <a:r>
              <a:rPr lang="zh-CN" altLang="en-US" dirty="0" smtClean="0">
                <a:solidFill>
                  <a:srgbClr val="0000FF"/>
                </a:solidFill>
                <a:latin typeface="+mn-ea"/>
              </a:rPr>
              <a:t>及其相互之间</a:t>
            </a:r>
            <a:r>
              <a:rPr lang="zh-CN" altLang="en-US" dirty="0">
                <a:latin typeface="+mn-ea"/>
              </a:rPr>
              <a:t>的</a:t>
            </a:r>
            <a:r>
              <a:rPr lang="zh-CN" altLang="en-US" dirty="0">
                <a:solidFill>
                  <a:srgbClr val="FF0000"/>
                </a:solidFill>
                <a:latin typeface="+mn-ea"/>
              </a:rPr>
              <a:t>关系图</a:t>
            </a:r>
            <a:r>
              <a:rPr lang="zh-CN" altLang="en-US" dirty="0">
                <a:latin typeface="+mn-ea"/>
              </a:rPr>
              <a:t>、</a:t>
            </a:r>
            <a:r>
              <a:rPr lang="zh-CN" altLang="en-US" dirty="0">
                <a:solidFill>
                  <a:srgbClr val="FF0000"/>
                </a:solidFill>
                <a:latin typeface="+mn-ea"/>
              </a:rPr>
              <a:t>资源</a:t>
            </a:r>
            <a:r>
              <a:rPr lang="zh-CN" altLang="en-US" dirty="0">
                <a:latin typeface="+mn-ea"/>
              </a:rPr>
              <a:t>的通用描述</a:t>
            </a:r>
            <a:r>
              <a:rPr lang="zh-CN" altLang="en-US" dirty="0" smtClean="0">
                <a:latin typeface="+mn-ea"/>
              </a:rPr>
              <a:t>方式。</a:t>
            </a:r>
            <a:endParaRPr lang="en-US" altLang="zh-CN" dirty="0">
              <a:latin typeface="+mn-ea"/>
            </a:endParaRPr>
          </a:p>
          <a:p>
            <a:pPr marL="342900" indent="-342900">
              <a:lnSpc>
                <a:spcPts val="30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宋体" panose="02010600030101010101" pitchFamily="2" charset="-122"/>
              <a:buChar char="□"/>
            </a:pPr>
            <a:r>
              <a:rPr lang="zh-CN" altLang="en-US" dirty="0" smtClean="0">
                <a:solidFill>
                  <a:srgbClr val="FF0000"/>
                </a:solidFill>
                <a:latin typeface="+mn-ea"/>
                <a:ea typeface="+mn-ea"/>
              </a:rPr>
              <a:t>本质</a:t>
            </a:r>
            <a:r>
              <a:rPr lang="zh-CN" altLang="en-US" dirty="0" smtClean="0">
                <a:latin typeface="+mn-ea"/>
                <a:ea typeface="+mn-ea"/>
              </a:rPr>
              <a:t>：</a:t>
            </a:r>
            <a:r>
              <a:rPr lang="zh-CN" altLang="en-US" dirty="0" smtClean="0">
                <a:solidFill>
                  <a:srgbClr val="0000FF"/>
                </a:solidFill>
                <a:latin typeface="+mn-ea"/>
                <a:ea typeface="+mn-ea"/>
              </a:rPr>
              <a:t>知识库、语义网络</a:t>
            </a:r>
            <a:endParaRPr lang="en-US" altLang="zh-CN" dirty="0" smtClean="0">
              <a:solidFill>
                <a:srgbClr val="0000FF"/>
              </a:solidFill>
              <a:latin typeface="+mn-ea"/>
              <a:ea typeface="+mn-ea"/>
            </a:endParaRPr>
          </a:p>
          <a:p>
            <a:pPr marL="342900" indent="-342900">
              <a:lnSpc>
                <a:spcPts val="30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宋体" panose="02010600030101010101" pitchFamily="2" charset="-122"/>
              <a:buChar char="□"/>
            </a:pPr>
            <a:r>
              <a:rPr lang="zh-CN" altLang="en-US" dirty="0" smtClean="0">
                <a:solidFill>
                  <a:srgbClr val="FF0000"/>
                </a:solidFill>
                <a:latin typeface="+mn-ea"/>
                <a:ea typeface="+mn-ea"/>
              </a:rPr>
              <a:t>形式</a:t>
            </a:r>
            <a:r>
              <a:rPr lang="zh-CN" altLang="en-US" dirty="0" smtClean="0">
                <a:latin typeface="+mn-ea"/>
                <a:ea typeface="+mn-ea"/>
              </a:rPr>
              <a:t>：</a:t>
            </a:r>
            <a:r>
              <a:rPr lang="zh-CN" altLang="en-US" dirty="0" smtClean="0">
                <a:solidFill>
                  <a:srgbClr val="0000FF"/>
                </a:solidFill>
                <a:latin typeface="+mn-ea"/>
                <a:ea typeface="+mn-ea"/>
              </a:rPr>
              <a:t>图数据库</a:t>
            </a:r>
            <a:r>
              <a:rPr lang="zh-CN" altLang="en-US" dirty="0" smtClean="0">
                <a:latin typeface="+mn-ea"/>
                <a:ea typeface="+mn-ea"/>
              </a:rPr>
              <a:t>（基于图的</a:t>
            </a:r>
            <a:r>
              <a:rPr lang="zh-CN" altLang="en-US" u="wavyDbl" dirty="0" smtClean="0">
                <a:latin typeface="+mn-ea"/>
                <a:ea typeface="+mn-ea"/>
              </a:rPr>
              <a:t>数据结构</a:t>
            </a:r>
            <a:r>
              <a:rPr lang="zh-CN" altLang="en-US" dirty="0" smtClean="0">
                <a:latin typeface="+mn-ea"/>
                <a:ea typeface="+mn-ea"/>
              </a:rPr>
              <a:t>，</a:t>
            </a:r>
            <a:r>
              <a:rPr lang="zh-CN" altLang="en-US" u="wavyDbl" dirty="0" smtClean="0">
                <a:latin typeface="+mn-ea"/>
                <a:ea typeface="+mn-ea"/>
              </a:rPr>
              <a:t>存储</a:t>
            </a:r>
            <a:r>
              <a:rPr lang="zh-CN" altLang="en-US" dirty="0" smtClean="0">
                <a:latin typeface="+mn-ea"/>
                <a:ea typeface="+mn-ea"/>
              </a:rPr>
              <a:t>和</a:t>
            </a:r>
            <a:r>
              <a:rPr lang="zh-CN" altLang="en-US" u="wavyDbl" dirty="0" smtClean="0">
                <a:latin typeface="+mn-ea"/>
                <a:ea typeface="+mn-ea"/>
              </a:rPr>
              <a:t>查询</a:t>
            </a:r>
            <a:r>
              <a:rPr lang="zh-CN" altLang="en-US" dirty="0" smtClean="0">
                <a:latin typeface="+mn-ea"/>
                <a:ea typeface="+mn-ea"/>
              </a:rPr>
              <a:t>图数据的数据库）</a:t>
            </a:r>
            <a:endParaRPr lang="en-US" altLang="zh-CN" dirty="0" smtClean="0">
              <a:latin typeface="+mn-ea"/>
              <a:ea typeface="+mn-ea"/>
            </a:endParaRPr>
          </a:p>
          <a:p>
            <a:pPr marL="342900" indent="-342900">
              <a:lnSpc>
                <a:spcPts val="30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宋体" panose="02010600030101010101" pitchFamily="2" charset="-122"/>
              <a:buChar char="□"/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利用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网络多源数据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构建</a:t>
            </a:r>
            <a:r>
              <a:rPr lang="zh-CN" altLang="en-US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知识库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，增强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语义搜索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，提升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搜索</a:t>
            </a:r>
            <a:r>
              <a:rPr lang="zh-CN" alt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质量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。用户</a:t>
            </a:r>
            <a:r>
              <a:rPr lang="zh-CN" alt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不仅能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得到搜索的网页链接，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还能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看到与查询关键词有关的、更加智能化的答案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2129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11560" y="474792"/>
            <a:ext cx="8136904" cy="103874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indent="-285750">
              <a:lnSpc>
                <a:spcPts val="25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dirty="0" smtClean="0">
                <a:solidFill>
                  <a:srgbClr val="FF0000"/>
                </a:solidFill>
                <a:latin typeface="+mn-ea"/>
                <a:ea typeface="+mn-ea"/>
              </a:rPr>
              <a:t>知识</a:t>
            </a:r>
            <a:r>
              <a:rPr lang="zh-CN" altLang="en-US" dirty="0" smtClean="0">
                <a:latin typeface="+mn-ea"/>
                <a:ea typeface="+mn-ea"/>
              </a:rPr>
              <a:t>：可理解为</a:t>
            </a:r>
            <a:r>
              <a:rPr lang="zh-CN" altLang="en-US" dirty="0" smtClean="0">
                <a:solidFill>
                  <a:srgbClr val="FF0000"/>
                </a:solidFill>
                <a:latin typeface="+mn-ea"/>
                <a:ea typeface="+mn-ea"/>
              </a:rPr>
              <a:t>精炼</a:t>
            </a:r>
            <a:r>
              <a:rPr lang="zh-CN" altLang="en-US" dirty="0">
                <a:solidFill>
                  <a:srgbClr val="FF0000"/>
                </a:solidFill>
                <a:latin typeface="+mn-ea"/>
                <a:ea typeface="+mn-ea"/>
              </a:rPr>
              <a:t>的</a:t>
            </a:r>
            <a:r>
              <a:rPr lang="zh-CN" altLang="en-US" dirty="0" smtClean="0">
                <a:solidFill>
                  <a:srgbClr val="FF0000"/>
                </a:solidFill>
                <a:latin typeface="+mn-ea"/>
                <a:ea typeface="+mn-ea"/>
              </a:rPr>
              <a:t>数据</a:t>
            </a:r>
            <a:endParaRPr lang="en-US" altLang="zh-CN" dirty="0" smtClean="0">
              <a:solidFill>
                <a:srgbClr val="FF0000"/>
              </a:solidFill>
              <a:latin typeface="+mn-ea"/>
              <a:ea typeface="+mn-ea"/>
            </a:endParaRPr>
          </a:p>
          <a:p>
            <a:pPr marL="285750" indent="-285750">
              <a:lnSpc>
                <a:spcPts val="25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dirty="0" smtClean="0">
                <a:solidFill>
                  <a:srgbClr val="FF0000"/>
                </a:solidFill>
                <a:latin typeface="+mn-ea"/>
                <a:ea typeface="+mn-ea"/>
              </a:rPr>
              <a:t>知识图谱</a:t>
            </a:r>
            <a:r>
              <a:rPr lang="zh-CN" altLang="en-US" dirty="0" smtClean="0">
                <a:latin typeface="+mn-ea"/>
                <a:ea typeface="+mn-ea"/>
              </a:rPr>
              <a:t>：对</a:t>
            </a:r>
            <a:r>
              <a:rPr lang="zh-CN" altLang="en-US" dirty="0">
                <a:solidFill>
                  <a:srgbClr val="FF0000"/>
                </a:solidFill>
                <a:latin typeface="+mn-ea"/>
                <a:ea typeface="+mn-ea"/>
              </a:rPr>
              <a:t>知识的</a:t>
            </a:r>
            <a:r>
              <a:rPr lang="zh-CN" altLang="en-US" dirty="0" smtClean="0">
                <a:solidFill>
                  <a:srgbClr val="FF0000"/>
                </a:solidFill>
                <a:latin typeface="+mn-ea"/>
                <a:ea typeface="+mn-ea"/>
              </a:rPr>
              <a:t>图形化表示</a:t>
            </a:r>
            <a:r>
              <a:rPr lang="zh-CN" altLang="en-US" dirty="0" smtClean="0">
                <a:latin typeface="+mn-ea"/>
                <a:ea typeface="+mn-ea"/>
              </a:rPr>
              <a:t>，</a:t>
            </a:r>
            <a:r>
              <a:rPr lang="zh-CN" altLang="en-US" dirty="0" smtClean="0">
                <a:solidFill>
                  <a:srgbClr val="0000FF"/>
                </a:solidFill>
                <a:latin typeface="+mn-ea"/>
                <a:ea typeface="+mn-ea"/>
              </a:rPr>
              <a:t>本质</a:t>
            </a:r>
            <a:r>
              <a:rPr lang="zh-CN" altLang="en-US" dirty="0" smtClean="0">
                <a:latin typeface="+mn-ea"/>
                <a:ea typeface="+mn-ea"/>
              </a:rPr>
              <a:t>是一种</a:t>
            </a:r>
            <a:r>
              <a:rPr lang="zh-CN" altLang="en-US" dirty="0" smtClean="0">
                <a:solidFill>
                  <a:srgbClr val="FF0000"/>
                </a:solidFill>
                <a:latin typeface="+mn-ea"/>
                <a:ea typeface="+mn-ea"/>
              </a:rPr>
              <a:t>大规模语义网络</a:t>
            </a:r>
            <a:r>
              <a:rPr lang="zh-CN" altLang="en-US" dirty="0" smtClean="0">
                <a:latin typeface="+mn-ea"/>
                <a:ea typeface="+mn-ea"/>
              </a:rPr>
              <a:t>。富含</a:t>
            </a:r>
            <a:r>
              <a:rPr lang="zh-CN" altLang="en-US" u="wavyDbl" dirty="0" smtClean="0">
                <a:latin typeface="+mn-ea"/>
                <a:ea typeface="+mn-ea"/>
              </a:rPr>
              <a:t>实体</a:t>
            </a:r>
            <a:r>
              <a:rPr lang="zh-CN" altLang="en-US" dirty="0" smtClean="0">
                <a:latin typeface="+mn-ea"/>
                <a:ea typeface="+mn-ea"/>
              </a:rPr>
              <a:t>、 </a:t>
            </a:r>
            <a:endParaRPr lang="en-US" altLang="zh-CN" dirty="0" smtClean="0">
              <a:latin typeface="+mn-ea"/>
              <a:ea typeface="+mn-ea"/>
            </a:endParaRPr>
          </a:p>
          <a:p>
            <a:pPr>
              <a:lnSpc>
                <a:spcPts val="2500"/>
              </a:lnSpc>
              <a:buClr>
                <a:srgbClr val="FF0000"/>
              </a:buClr>
              <a:buSzPct val="80000"/>
            </a:pPr>
            <a:r>
              <a:rPr lang="en-US" altLang="zh-CN" dirty="0">
                <a:latin typeface="+mn-ea"/>
                <a:ea typeface="+mn-ea"/>
              </a:rPr>
              <a:t> </a:t>
            </a:r>
            <a:r>
              <a:rPr lang="en-US" altLang="zh-CN" dirty="0" smtClean="0">
                <a:latin typeface="+mn-ea"/>
                <a:ea typeface="+mn-ea"/>
              </a:rPr>
              <a:t>       </a:t>
            </a:r>
            <a:r>
              <a:rPr lang="en-US" altLang="zh-CN" sz="1600" dirty="0" smtClean="0">
                <a:latin typeface="+mn-ea"/>
                <a:ea typeface="+mn-ea"/>
              </a:rPr>
              <a:t>     </a:t>
            </a:r>
            <a:r>
              <a:rPr lang="zh-CN" altLang="en-US" u="wavyDbl" dirty="0" smtClean="0">
                <a:latin typeface="+mn-ea"/>
                <a:ea typeface="+mn-ea"/>
              </a:rPr>
              <a:t>概念</a:t>
            </a:r>
            <a:r>
              <a:rPr lang="zh-CN" altLang="en-US" dirty="0" smtClean="0">
                <a:latin typeface="+mn-ea"/>
                <a:ea typeface="+mn-ea"/>
              </a:rPr>
              <a:t>及其</a:t>
            </a:r>
            <a:r>
              <a:rPr lang="zh-CN" altLang="en-US" dirty="0">
                <a:latin typeface="+mn-ea"/>
                <a:ea typeface="+mn-ea"/>
              </a:rPr>
              <a:t>之间的</a:t>
            </a:r>
            <a:r>
              <a:rPr lang="zh-CN" altLang="en-US" u="wavyDbl" dirty="0">
                <a:latin typeface="+mn-ea"/>
                <a:ea typeface="+mn-ea"/>
              </a:rPr>
              <a:t>各种语义</a:t>
            </a:r>
            <a:r>
              <a:rPr lang="zh-CN" altLang="en-US" u="wavyDbl" dirty="0" smtClean="0">
                <a:latin typeface="+mn-ea"/>
                <a:ea typeface="+mn-ea"/>
              </a:rPr>
              <a:t>关系</a:t>
            </a:r>
            <a:r>
              <a:rPr lang="zh-CN" altLang="en-US" dirty="0" smtClean="0">
                <a:latin typeface="+mn-ea"/>
                <a:ea typeface="+mn-ea"/>
              </a:rPr>
              <a:t>。</a:t>
            </a:r>
            <a:endParaRPr lang="zh-CN" altLang="en-US" dirty="0">
              <a:latin typeface="+mn-ea"/>
              <a:ea typeface="+mn-ea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539552" y="1916832"/>
            <a:ext cx="8037216" cy="3744416"/>
            <a:chOff x="539552" y="1916832"/>
            <a:chExt cx="8037216" cy="3744416"/>
          </a:xfrm>
        </p:grpSpPr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9552" y="2348880"/>
              <a:ext cx="8037216" cy="3312368"/>
            </a:xfrm>
            <a:prstGeom prst="rect">
              <a:avLst/>
            </a:prstGeom>
          </p:spPr>
        </p:pic>
        <p:sp>
          <p:nvSpPr>
            <p:cNvPr id="13" name="文本框 12"/>
            <p:cNvSpPr txBox="1"/>
            <p:nvPr/>
          </p:nvSpPr>
          <p:spPr>
            <a:xfrm>
              <a:off x="3358598" y="1916832"/>
              <a:ext cx="2399124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buClr>
                  <a:srgbClr val="FF0000"/>
                </a:buClr>
              </a:pPr>
              <a:r>
                <a:rPr lang="zh-CN" altLang="en-US" sz="2000" dirty="0" smtClean="0">
                  <a:latin typeface="+mn-ea"/>
                  <a:ea typeface="+mn-ea"/>
                </a:rPr>
                <a:t>人工智能与知识图谱</a:t>
              </a:r>
              <a:endParaRPr lang="zh-CN" altLang="en-US" sz="2000" dirty="0">
                <a:latin typeface="+mn-ea"/>
                <a:ea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28702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844824"/>
            <a:ext cx="4013616" cy="2592288"/>
          </a:xfrm>
          <a:prstGeom prst="rect">
            <a:avLst/>
          </a:prstGeom>
        </p:spPr>
      </p:pic>
      <p:sp>
        <p:nvSpPr>
          <p:cNvPr id="8" name="内容占位符 2"/>
          <p:cNvSpPr>
            <a:spLocks noGrp="1"/>
          </p:cNvSpPr>
          <p:nvPr>
            <p:ph idx="1"/>
          </p:nvPr>
        </p:nvSpPr>
        <p:spPr>
          <a:xfrm>
            <a:off x="630032" y="486262"/>
            <a:ext cx="4499560" cy="1011235"/>
          </a:xfrm>
        </p:spPr>
        <p:txBody>
          <a:bodyPr lIns="0" tIns="0" rIns="0" bIns="0">
            <a:noAutofit/>
          </a:bodyPr>
          <a:lstStyle/>
          <a:p>
            <a:pPr marL="268288" indent="-268288">
              <a:lnSpc>
                <a:spcPts val="2700"/>
              </a:lnSpc>
              <a:spcBef>
                <a:spcPts val="0"/>
              </a:spcBef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zh-CN" sz="1800" b="1" dirty="0">
                <a:latin typeface="+mn-ea"/>
              </a:rPr>
              <a:t>本质上是一种</a:t>
            </a:r>
            <a:r>
              <a:rPr lang="zh-CN" altLang="zh-CN" sz="1800" b="1" dirty="0">
                <a:solidFill>
                  <a:srgbClr val="FF0000"/>
                </a:solidFill>
                <a:latin typeface="+mn-ea"/>
              </a:rPr>
              <a:t>语义网络</a:t>
            </a:r>
            <a:endParaRPr lang="en-US" altLang="zh-CN" sz="1800" b="1" dirty="0">
              <a:solidFill>
                <a:srgbClr val="FF0000"/>
              </a:solidFill>
              <a:latin typeface="+mn-ea"/>
            </a:endParaRPr>
          </a:p>
          <a:p>
            <a:pPr indent="-201613">
              <a:lnSpc>
                <a:spcPts val="2700"/>
              </a:lnSpc>
              <a:spcBef>
                <a:spcPts val="0"/>
              </a:spcBef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zh-CN" sz="1800" b="1" dirty="0">
                <a:solidFill>
                  <a:srgbClr val="FF0000"/>
                </a:solidFill>
                <a:latin typeface="+mn-ea"/>
              </a:rPr>
              <a:t>节点</a:t>
            </a:r>
            <a:r>
              <a:rPr lang="zh-CN" altLang="zh-CN" sz="1800" b="1" dirty="0">
                <a:latin typeface="+mn-ea"/>
              </a:rPr>
              <a:t>代表实体</a:t>
            </a:r>
            <a:r>
              <a:rPr lang="en-US" altLang="zh-CN" sz="1800" b="1" dirty="0">
                <a:latin typeface="+mn-ea"/>
              </a:rPr>
              <a:t>(</a:t>
            </a:r>
            <a:r>
              <a:rPr lang="en-US" altLang="zh-C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Entity</a:t>
            </a:r>
            <a:r>
              <a:rPr lang="en-US" altLang="zh-CN" sz="1800" b="1" dirty="0">
                <a:latin typeface="+mn-ea"/>
              </a:rPr>
              <a:t>)</a:t>
            </a:r>
            <a:r>
              <a:rPr lang="zh-CN" altLang="zh-CN" sz="1800" b="1" dirty="0">
                <a:latin typeface="+mn-ea"/>
              </a:rPr>
              <a:t>或概念</a:t>
            </a:r>
            <a:r>
              <a:rPr lang="en-US" altLang="zh-CN" sz="1800" b="1" dirty="0">
                <a:latin typeface="+mn-ea"/>
              </a:rPr>
              <a:t>(</a:t>
            </a:r>
            <a:r>
              <a:rPr lang="en-US" altLang="zh-C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Concept</a:t>
            </a:r>
            <a:r>
              <a:rPr lang="en-US" altLang="zh-CN" sz="1800" b="1" dirty="0">
                <a:latin typeface="+mn-ea"/>
              </a:rPr>
              <a:t>)</a:t>
            </a:r>
          </a:p>
          <a:p>
            <a:pPr indent="-201613">
              <a:lnSpc>
                <a:spcPts val="2700"/>
              </a:lnSpc>
              <a:spcBef>
                <a:spcPts val="0"/>
              </a:spcBef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zh-CN" sz="1800" b="1" dirty="0">
                <a:solidFill>
                  <a:srgbClr val="FF0000"/>
                </a:solidFill>
                <a:latin typeface="+mn-ea"/>
              </a:rPr>
              <a:t>边</a:t>
            </a:r>
            <a:r>
              <a:rPr lang="zh-CN" altLang="zh-CN" sz="1800" b="1" dirty="0">
                <a:latin typeface="+mn-ea"/>
              </a:rPr>
              <a:t>代表实体</a:t>
            </a:r>
            <a:r>
              <a:rPr lang="en-US" altLang="zh-CN" sz="1800" b="1" dirty="0">
                <a:latin typeface="+mn-ea"/>
              </a:rPr>
              <a:t>/</a:t>
            </a:r>
            <a:r>
              <a:rPr lang="zh-CN" altLang="zh-CN" sz="1800" b="1" dirty="0">
                <a:latin typeface="+mn-ea"/>
              </a:rPr>
              <a:t>概念之间的各种语义关系</a:t>
            </a:r>
            <a:endParaRPr lang="zh-CN" altLang="en-US" sz="1800" b="1" dirty="0">
              <a:latin typeface="+mn-ea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4481160" y="486262"/>
            <a:ext cx="4401918" cy="4958962"/>
            <a:chOff x="4487266" y="486262"/>
            <a:chExt cx="4401918" cy="4958962"/>
          </a:xfrm>
        </p:grpSpPr>
        <p:pic>
          <p:nvPicPr>
            <p:cNvPr id="7" name="Picture 2" descr="C:\Users\xxx\Desktop\课件截图\截图44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87266" y="3284984"/>
              <a:ext cx="4401918" cy="21602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08104" y="486262"/>
              <a:ext cx="3074895" cy="194421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383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图片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720" y="1988840"/>
            <a:ext cx="4017970" cy="3398022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30" name="组合 29"/>
          <p:cNvGrpSpPr/>
          <p:nvPr/>
        </p:nvGrpSpPr>
        <p:grpSpPr>
          <a:xfrm>
            <a:off x="5131787" y="2852936"/>
            <a:ext cx="3096344" cy="2767724"/>
            <a:chOff x="5131787" y="2852936"/>
            <a:chExt cx="3096344" cy="2767724"/>
          </a:xfrm>
        </p:grpSpPr>
        <p:sp>
          <p:nvSpPr>
            <p:cNvPr id="7" name="文本框 98"/>
            <p:cNvSpPr txBox="1"/>
            <p:nvPr/>
          </p:nvSpPr>
          <p:spPr>
            <a:xfrm>
              <a:off x="5131787" y="4869160"/>
              <a:ext cx="3096344" cy="751500"/>
            </a:xfrm>
            <a:prstGeom prst="rect">
              <a:avLst/>
            </a:prstGeom>
            <a:noFill/>
            <a:ln w="6350">
              <a:solidFill>
                <a:srgbClr val="0000FF"/>
              </a:solidFill>
              <a:prstDash val="sysDash"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0" tIns="0" rIns="0" bIns="0" numCol="1" spcCol="0" rtlCol="0" fromWordArt="0" anchor="t" anchorCtr="0" forceAA="0" compatLnSpc="1">
              <a:noAutofit/>
            </a:bodyPr>
            <a:lstStyle/>
            <a:p>
              <a:pPr algn="just">
                <a:spcAft>
                  <a:spcPts val="0"/>
                </a:spcAft>
              </a:pPr>
              <a:r>
                <a:rPr lang="en-US" sz="1600" b="1" kern="100" dirty="0">
                  <a:effectLst/>
                  <a:latin typeface="Lucida Console"/>
                  <a:ea typeface="宋体"/>
                  <a:cs typeface="Times New Roman"/>
                </a:rPr>
                <a:t>{</a:t>
              </a:r>
              <a:endParaRPr lang="zh-CN" sz="1200" kern="100" dirty="0">
                <a:effectLst/>
                <a:latin typeface="Lucida Console"/>
                <a:ea typeface="宋体"/>
                <a:cs typeface="Times New Roman"/>
              </a:endParaRPr>
            </a:p>
            <a:p>
              <a:pPr algn="just">
                <a:spcAft>
                  <a:spcPts val="0"/>
                </a:spcAft>
              </a:pPr>
              <a:r>
                <a:rPr lang="zh-CN" sz="1600" b="1" kern="100" dirty="0">
                  <a:effectLst/>
                  <a:latin typeface="Lucida Console"/>
                  <a:ea typeface="宋体"/>
                  <a:cs typeface="Times New Roman"/>
                </a:rPr>
                <a:t>‘成立时间’：‘</a:t>
              </a:r>
              <a:r>
                <a:rPr lang="en-US" sz="1600" b="1" kern="100" dirty="0">
                  <a:solidFill>
                    <a:srgbClr val="333333"/>
                  </a:solidFill>
                  <a:effectLst/>
                  <a:latin typeface="Arial"/>
                  <a:ea typeface="宋体"/>
                  <a:cs typeface="Times New Roman"/>
                </a:rPr>
                <a:t>2000</a:t>
              </a:r>
              <a:r>
                <a:rPr lang="zh-CN" sz="1600" b="1" kern="100" dirty="0">
                  <a:solidFill>
                    <a:srgbClr val="333333"/>
                  </a:solidFill>
                  <a:effectLst/>
                  <a:latin typeface="Arial"/>
                  <a:ea typeface="宋体"/>
                  <a:cs typeface="Arial"/>
                </a:rPr>
                <a:t>年</a:t>
              </a:r>
              <a:r>
                <a:rPr lang="en-US" sz="1600" b="1" kern="100" dirty="0">
                  <a:solidFill>
                    <a:srgbClr val="333333"/>
                  </a:solidFill>
                  <a:effectLst/>
                  <a:latin typeface="Arial"/>
                  <a:ea typeface="宋体"/>
                  <a:cs typeface="Times New Roman"/>
                </a:rPr>
                <a:t>1</a:t>
              </a:r>
              <a:r>
                <a:rPr lang="zh-CN" sz="1600" b="1" kern="100" dirty="0">
                  <a:solidFill>
                    <a:srgbClr val="333333"/>
                  </a:solidFill>
                  <a:effectLst/>
                  <a:latin typeface="Arial"/>
                  <a:ea typeface="宋体"/>
                  <a:cs typeface="Arial"/>
                </a:rPr>
                <a:t>月’</a:t>
              </a:r>
              <a:endParaRPr lang="zh-CN" sz="1200" kern="100" dirty="0">
                <a:effectLst/>
                <a:latin typeface="Lucida Console"/>
                <a:ea typeface="宋体"/>
                <a:cs typeface="Times New Roman"/>
              </a:endParaRPr>
            </a:p>
            <a:p>
              <a:pPr algn="just">
                <a:spcAft>
                  <a:spcPts val="0"/>
                </a:spcAft>
              </a:pPr>
              <a:r>
                <a:rPr lang="en-US" sz="1600" b="1" kern="100" dirty="0">
                  <a:effectLst/>
                  <a:latin typeface="Lucida Console"/>
                  <a:ea typeface="宋体"/>
                  <a:cs typeface="Times New Roman"/>
                </a:rPr>
                <a:t>}</a:t>
              </a:r>
              <a:endParaRPr lang="zh-CN" sz="1200" kern="100" dirty="0">
                <a:effectLst/>
                <a:latin typeface="Lucida Console"/>
                <a:ea typeface="宋体"/>
                <a:cs typeface="Times New Roman"/>
              </a:endParaRPr>
            </a:p>
          </p:txBody>
        </p:sp>
        <p:sp>
          <p:nvSpPr>
            <p:cNvPr id="6" name="文本框 97"/>
            <p:cNvSpPr txBox="1"/>
            <p:nvPr/>
          </p:nvSpPr>
          <p:spPr>
            <a:xfrm>
              <a:off x="5943602" y="2852936"/>
              <a:ext cx="2284529" cy="1020177"/>
            </a:xfrm>
            <a:prstGeom prst="rect">
              <a:avLst/>
            </a:prstGeom>
            <a:noFill/>
            <a:ln w="6350">
              <a:solidFill>
                <a:srgbClr val="0000FF"/>
              </a:solidFill>
              <a:prstDash val="sysDash"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0" tIns="0" rIns="0" bIns="0" numCol="1" spcCol="0" rtlCol="0" fromWordArt="0" anchor="t" anchorCtr="0" forceAA="0" compatLnSpc="1">
              <a:noAutofit/>
            </a:bodyPr>
            <a:lstStyle/>
            <a:p>
              <a:pPr algn="just">
                <a:spcAft>
                  <a:spcPts val="0"/>
                </a:spcAft>
              </a:pPr>
              <a:r>
                <a:rPr lang="en-US" sz="1600" b="1" kern="100" dirty="0">
                  <a:effectLst/>
                  <a:latin typeface="Lucida Console"/>
                  <a:ea typeface="宋体"/>
                  <a:cs typeface="Times New Roman"/>
                </a:rPr>
                <a:t>{</a:t>
              </a:r>
              <a:endParaRPr lang="zh-CN" sz="1200" kern="100" dirty="0">
                <a:effectLst/>
                <a:latin typeface="Lucida Console"/>
                <a:ea typeface="宋体"/>
                <a:cs typeface="Times New Roman"/>
              </a:endParaRPr>
            </a:p>
            <a:p>
              <a:pPr algn="just">
                <a:spcAft>
                  <a:spcPts val="0"/>
                </a:spcAft>
              </a:pPr>
              <a:r>
                <a:rPr lang="zh-CN" sz="1600" b="1" kern="100" dirty="0">
                  <a:effectLst/>
                  <a:latin typeface="Lucida Console"/>
                  <a:ea typeface="宋体"/>
                  <a:cs typeface="Times New Roman"/>
                </a:rPr>
                <a:t>‘年龄’：‘</a:t>
              </a:r>
              <a:r>
                <a:rPr lang="en-US" sz="1600" b="1" kern="100" dirty="0">
                  <a:effectLst/>
                  <a:latin typeface="Lucida Console"/>
                  <a:ea typeface="宋体"/>
                  <a:cs typeface="Times New Roman"/>
                </a:rPr>
                <a:t>35</a:t>
              </a:r>
              <a:r>
                <a:rPr lang="zh-CN" sz="1600" b="1" kern="100" dirty="0">
                  <a:effectLst/>
                  <a:latin typeface="Lucida Console"/>
                  <a:ea typeface="宋体"/>
                  <a:cs typeface="Times New Roman"/>
                </a:rPr>
                <a:t>’，</a:t>
              </a:r>
              <a:endParaRPr lang="zh-CN" sz="1200" kern="100" dirty="0">
                <a:effectLst/>
                <a:latin typeface="Lucida Console"/>
                <a:ea typeface="宋体"/>
                <a:cs typeface="Times New Roman"/>
              </a:endParaRPr>
            </a:p>
            <a:p>
              <a:pPr algn="just">
                <a:spcAft>
                  <a:spcPts val="0"/>
                </a:spcAft>
              </a:pPr>
              <a:r>
                <a:rPr lang="zh-CN" sz="1600" b="1" kern="100" dirty="0">
                  <a:effectLst/>
                  <a:latin typeface="Lucida Console"/>
                  <a:ea typeface="宋体"/>
                  <a:cs typeface="Times New Roman"/>
                </a:rPr>
                <a:t>‘职位’：‘区域经理’</a:t>
              </a:r>
              <a:endParaRPr lang="zh-CN" sz="1200" kern="100" dirty="0">
                <a:effectLst/>
                <a:latin typeface="Lucida Console"/>
                <a:ea typeface="宋体"/>
                <a:cs typeface="Times New Roman"/>
              </a:endParaRPr>
            </a:p>
            <a:p>
              <a:pPr algn="just">
                <a:spcAft>
                  <a:spcPts val="0"/>
                </a:spcAft>
              </a:pPr>
              <a:r>
                <a:rPr lang="en-US" sz="1600" b="1" kern="100" dirty="0">
                  <a:effectLst/>
                  <a:latin typeface="Lucida Console"/>
                  <a:ea typeface="宋体"/>
                  <a:cs typeface="Times New Roman"/>
                </a:rPr>
                <a:t>}</a:t>
              </a:r>
              <a:endParaRPr lang="zh-CN" sz="1200" kern="100" dirty="0">
                <a:effectLst/>
                <a:latin typeface="Lucida Console"/>
                <a:ea typeface="宋体"/>
                <a:cs typeface="Times New Roman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5167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timgsa.baidu.com/timg?image&amp;quality=80&amp;size=b9999_10000&amp;sec=1602103760118&amp;di=68e3305ce5bf7b9b6ba774501022b81a&amp;imgtype=0&amp;src=http%3A%2F%2Fattachbak.dataguru.cn%2Fattachments%2Fportal%2F201709%2F29%2F164021zq3oa8sp48a84q0q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908720"/>
            <a:ext cx="8136904" cy="4896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1060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7"/>
          <p:cNvSpPr>
            <a:spLocks noGrp="1"/>
          </p:cNvSpPr>
          <p:nvPr>
            <p:ph idx="1"/>
          </p:nvPr>
        </p:nvSpPr>
        <p:spPr>
          <a:xfrm>
            <a:off x="608464" y="1844092"/>
            <a:ext cx="8004621" cy="3817156"/>
          </a:xfrm>
        </p:spPr>
        <p:txBody>
          <a:bodyPr lIns="0" tIns="0" rIns="0" bIns="0">
            <a:noAutofit/>
          </a:bodyPr>
          <a:lstStyle/>
          <a:p>
            <a:pPr marL="265113" indent="-265113">
              <a:lnSpc>
                <a:spcPts val="3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80000"/>
              <a:buFont typeface="宋体" panose="02010600030101010101" pitchFamily="2" charset="-122"/>
              <a:buChar char="□"/>
            </a:pPr>
            <a:r>
              <a:rPr lang="zh-CN" altLang="en-US" sz="2000" b="1" dirty="0" smtClean="0">
                <a:latin typeface="+mn-ea"/>
              </a:rPr>
              <a:t>科学知识图谱</a:t>
            </a:r>
            <a:r>
              <a:rPr lang="zh-CN" altLang="en-US" sz="2000" b="1" dirty="0">
                <a:latin typeface="+mn-ea"/>
              </a:rPr>
              <a:t>、</a:t>
            </a:r>
            <a:r>
              <a:rPr lang="zh-CN" altLang="en-US" sz="2000" b="1" dirty="0" smtClean="0">
                <a:latin typeface="+mn-ea"/>
              </a:rPr>
              <a:t>知识域可视化、知识域</a:t>
            </a:r>
            <a:r>
              <a:rPr lang="zh-CN" altLang="en-US" sz="2000" b="1" dirty="0">
                <a:latin typeface="+mn-ea"/>
              </a:rPr>
              <a:t>映射</a:t>
            </a:r>
            <a:r>
              <a:rPr lang="zh-CN" altLang="en-US" sz="2000" b="1" dirty="0" smtClean="0">
                <a:latin typeface="+mn-ea"/>
              </a:rPr>
              <a:t>地图。</a:t>
            </a:r>
            <a:endParaRPr lang="en-US" altLang="zh-CN" sz="2000" b="1" dirty="0" smtClean="0">
              <a:latin typeface="+mn-ea"/>
            </a:endParaRPr>
          </a:p>
          <a:p>
            <a:pPr marL="265113" indent="-265113">
              <a:lnSpc>
                <a:spcPts val="3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80000"/>
              <a:buFont typeface="宋体" panose="02010600030101010101" pitchFamily="2" charset="-122"/>
              <a:buChar char="□"/>
            </a:pPr>
            <a:r>
              <a:rPr lang="zh-CN" altLang="en-US" sz="2000" b="1" dirty="0" smtClean="0">
                <a:latin typeface="+mn-ea"/>
              </a:rPr>
              <a:t>利用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可视化技术</a:t>
            </a:r>
            <a:r>
              <a:rPr lang="zh-CN" altLang="en-US" sz="2000" b="1" dirty="0" smtClean="0">
                <a:solidFill>
                  <a:srgbClr val="0000FF"/>
                </a:solidFill>
                <a:latin typeface="+mn-ea"/>
              </a:rPr>
              <a:t>描述</a:t>
            </a:r>
            <a:r>
              <a:rPr lang="zh-CN" altLang="en-US" sz="2000" b="1" dirty="0" smtClean="0">
                <a:latin typeface="+mn-ea"/>
              </a:rPr>
              <a:t>知识及其载体，</a:t>
            </a:r>
            <a:r>
              <a:rPr lang="zh-CN" altLang="en-US" sz="2000" b="1" u="wavyHeavy" dirty="0" smtClean="0">
                <a:latin typeface="+mn-ea"/>
              </a:rPr>
              <a:t>挖掘、分析、构建、绘制</a:t>
            </a:r>
            <a:r>
              <a:rPr lang="zh-CN" altLang="en-US" sz="2000" b="1" dirty="0" smtClean="0">
                <a:latin typeface="+mn-ea"/>
              </a:rPr>
              <a:t>和</a:t>
            </a:r>
            <a:r>
              <a:rPr lang="zh-CN" altLang="en-US" sz="2000" b="1" u="wavyHeavy" dirty="0" smtClean="0">
                <a:latin typeface="+mn-ea"/>
              </a:rPr>
              <a:t>显示</a:t>
            </a:r>
            <a:r>
              <a:rPr lang="zh-CN" altLang="en-US" sz="2000" b="1" dirty="0" smtClean="0">
                <a:latin typeface="+mn-ea"/>
              </a:rPr>
              <a:t>知识及其相互关系。</a:t>
            </a:r>
            <a:endParaRPr lang="en-US" altLang="zh-CN" sz="2000" b="1" dirty="0" smtClean="0">
              <a:latin typeface="+mn-ea"/>
            </a:endParaRPr>
          </a:p>
          <a:p>
            <a:pPr marL="265113" indent="-265113">
              <a:lnSpc>
                <a:spcPts val="3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80000"/>
              <a:buFont typeface="宋体" panose="02010600030101010101" pitchFamily="2" charset="-122"/>
              <a:buChar char="□"/>
            </a:pP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原理：</a:t>
            </a:r>
            <a:r>
              <a:rPr lang="zh-CN" altLang="en-US" sz="2000" b="1" dirty="0" smtClean="0">
                <a:latin typeface="+mn-ea"/>
              </a:rPr>
              <a:t>将</a:t>
            </a:r>
            <a:r>
              <a:rPr lang="zh-CN" altLang="en-US" sz="2000" b="1" dirty="0" smtClean="0">
                <a:solidFill>
                  <a:srgbClr val="0000FF"/>
                </a:solidFill>
                <a:latin typeface="+mn-ea"/>
              </a:rPr>
              <a:t>复杂</a:t>
            </a:r>
            <a:r>
              <a:rPr lang="zh-CN" altLang="en-US" sz="2000" b="1" dirty="0">
                <a:solidFill>
                  <a:srgbClr val="0000FF"/>
                </a:solidFill>
                <a:latin typeface="+mn-ea"/>
              </a:rPr>
              <a:t>的</a:t>
            </a:r>
            <a:r>
              <a:rPr lang="zh-CN" altLang="en-US" sz="2000" b="1" dirty="0" smtClean="0">
                <a:solidFill>
                  <a:srgbClr val="0000FF"/>
                </a:solidFill>
                <a:latin typeface="+mn-ea"/>
              </a:rPr>
              <a:t>知识域</a:t>
            </a:r>
            <a:r>
              <a:rPr lang="zh-CN" altLang="en-US" sz="2000" b="1" dirty="0" smtClean="0">
                <a:latin typeface="+mn-ea"/>
              </a:rPr>
              <a:t>，通过</a:t>
            </a:r>
            <a:r>
              <a:rPr lang="zh-CN" altLang="en-US" sz="2000" b="1" dirty="0">
                <a:latin typeface="+mn-ea"/>
              </a:rPr>
              <a:t>数据挖掘、信息处理、知识</a:t>
            </a:r>
            <a:r>
              <a:rPr lang="zh-CN" altLang="en-US" sz="2000" b="1" dirty="0" smtClean="0">
                <a:latin typeface="+mn-ea"/>
              </a:rPr>
              <a:t>计量及图形</a:t>
            </a:r>
            <a:r>
              <a:rPr lang="zh-CN" altLang="en-US" sz="2000" b="1" dirty="0">
                <a:latin typeface="+mn-ea"/>
              </a:rPr>
              <a:t>绘制而显示出来</a:t>
            </a:r>
            <a:r>
              <a:rPr lang="zh-CN" altLang="en-US" sz="2000" b="1" dirty="0" smtClean="0">
                <a:latin typeface="+mn-ea"/>
              </a:rPr>
              <a:t>，揭示</a:t>
            </a:r>
            <a:r>
              <a:rPr lang="zh-CN" altLang="en-US" sz="2400" b="1" dirty="0" smtClean="0">
                <a:solidFill>
                  <a:srgbClr val="FF0000"/>
                </a:solidFill>
                <a:latin typeface="+mn-ea"/>
              </a:rPr>
              <a:t>知识间的联系</a:t>
            </a:r>
            <a:r>
              <a:rPr lang="zh-CN" altLang="en-US" sz="2000" b="1" dirty="0" smtClean="0">
                <a:latin typeface="+mn-ea"/>
              </a:rPr>
              <a:t>及其</a:t>
            </a:r>
            <a:r>
              <a:rPr lang="zh-CN" altLang="en-US" sz="2400" b="1" dirty="0" smtClean="0">
                <a:solidFill>
                  <a:srgbClr val="FF0000"/>
                </a:solidFill>
                <a:latin typeface="+mn-ea"/>
              </a:rPr>
              <a:t>动态</a:t>
            </a:r>
            <a:r>
              <a:rPr lang="zh-CN" altLang="en-US" sz="2400" b="1" dirty="0">
                <a:solidFill>
                  <a:srgbClr val="FF0000"/>
                </a:solidFill>
                <a:latin typeface="+mn-ea"/>
              </a:rPr>
              <a:t>发展</a:t>
            </a:r>
            <a:r>
              <a:rPr lang="zh-CN" altLang="en-US" sz="2400" b="1" dirty="0" smtClean="0">
                <a:solidFill>
                  <a:srgbClr val="FF0000"/>
                </a:solidFill>
                <a:latin typeface="+mn-ea"/>
              </a:rPr>
              <a:t>规律</a:t>
            </a:r>
            <a:r>
              <a:rPr lang="zh-CN" altLang="en-US" sz="2000" b="1" dirty="0" smtClean="0">
                <a:latin typeface="+mn-ea"/>
              </a:rPr>
              <a:t>。</a:t>
            </a:r>
            <a:endParaRPr lang="en-US" altLang="zh-CN" sz="2000" b="1" dirty="0" smtClean="0">
              <a:latin typeface="+mn-ea"/>
            </a:endParaRPr>
          </a:p>
          <a:p>
            <a:pPr marL="265113" indent="-265113">
              <a:lnSpc>
                <a:spcPts val="3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80000"/>
              <a:buFont typeface="宋体" panose="02010600030101010101" pitchFamily="2" charset="-122"/>
              <a:buChar char="□"/>
            </a:pPr>
            <a:r>
              <a:rPr lang="zh-CN" altLang="en-US" sz="2000" b="1" dirty="0">
                <a:solidFill>
                  <a:srgbClr val="FF0000"/>
                </a:solidFill>
                <a:latin typeface="+mn-ea"/>
              </a:rPr>
              <a:t>知识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图谱</a:t>
            </a:r>
            <a:r>
              <a:rPr lang="zh-CN" altLang="en-US" sz="2000" b="1" dirty="0" smtClean="0">
                <a:latin typeface="+mn-ea"/>
              </a:rPr>
              <a:t>：一个由</a:t>
            </a:r>
            <a:r>
              <a:rPr lang="zh-CN" altLang="en-US" sz="2400" b="1" dirty="0" smtClean="0">
                <a:solidFill>
                  <a:srgbClr val="FF0000"/>
                </a:solidFill>
                <a:latin typeface="+mn-ea"/>
              </a:rPr>
              <a:t>知识点相互连接</a:t>
            </a:r>
            <a:r>
              <a:rPr lang="zh-CN" altLang="en-US" sz="2000" b="1" dirty="0" smtClean="0">
                <a:latin typeface="+mn-ea"/>
              </a:rPr>
              <a:t>而构成的</a:t>
            </a:r>
            <a:r>
              <a:rPr lang="zh-CN" altLang="en-US" sz="2400" b="1" dirty="0" smtClean="0">
                <a:solidFill>
                  <a:srgbClr val="FF0000"/>
                </a:solidFill>
                <a:latin typeface="+mn-ea"/>
              </a:rPr>
              <a:t>语义网络</a:t>
            </a:r>
            <a:endParaRPr lang="en-US" altLang="zh-CN" sz="2400" b="1" dirty="0">
              <a:latin typeface="+mn-ea"/>
            </a:endParaRPr>
          </a:p>
          <a:p>
            <a:pPr marL="265113" indent="-265113">
              <a:lnSpc>
                <a:spcPts val="3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80000"/>
              <a:buFont typeface="宋体" panose="02010600030101010101" pitchFamily="2" charset="-122"/>
              <a:buChar char="□"/>
            </a:pPr>
            <a:r>
              <a:rPr lang="zh-CN" altLang="en-US" sz="2000" b="1" dirty="0" smtClean="0">
                <a:latin typeface="+mn-ea"/>
              </a:rPr>
              <a:t>网络中的</a:t>
            </a:r>
            <a:r>
              <a:rPr lang="zh-CN" altLang="en-US" sz="2400" b="1" dirty="0" smtClean="0">
                <a:solidFill>
                  <a:srgbClr val="FF0000"/>
                </a:solidFill>
                <a:latin typeface="+mn-ea"/>
              </a:rPr>
              <a:t>节点</a:t>
            </a:r>
            <a:r>
              <a:rPr lang="zh-CN" altLang="en-US" sz="2000" b="1" dirty="0" smtClean="0">
                <a:latin typeface="+mn-ea"/>
              </a:rPr>
              <a:t>表示</a:t>
            </a:r>
            <a:r>
              <a:rPr lang="zh-CN" altLang="en-US" sz="2000" b="1" dirty="0" smtClean="0">
                <a:solidFill>
                  <a:srgbClr val="0000FF"/>
                </a:solidFill>
                <a:latin typeface="+mn-ea"/>
              </a:rPr>
              <a:t>概念</a:t>
            </a:r>
            <a:r>
              <a:rPr lang="zh-CN" altLang="en-US" sz="2000" b="1" dirty="0" smtClean="0">
                <a:latin typeface="+mn-ea"/>
              </a:rPr>
              <a:t>或</a:t>
            </a:r>
            <a:r>
              <a:rPr lang="zh-CN" altLang="en-US" sz="2000" b="1" dirty="0" smtClean="0">
                <a:solidFill>
                  <a:srgbClr val="0000FF"/>
                </a:solidFill>
                <a:latin typeface="+mn-ea"/>
              </a:rPr>
              <a:t>实体</a:t>
            </a:r>
            <a:r>
              <a:rPr lang="zh-CN" altLang="en-US" sz="2000" b="1" dirty="0" smtClean="0">
                <a:latin typeface="+mn-ea"/>
              </a:rPr>
              <a:t>，</a:t>
            </a:r>
            <a:r>
              <a:rPr lang="zh-CN" altLang="en-US" sz="2400" b="1" dirty="0" smtClean="0">
                <a:solidFill>
                  <a:srgbClr val="FF0000"/>
                </a:solidFill>
                <a:latin typeface="+mn-ea"/>
              </a:rPr>
              <a:t>边</a:t>
            </a:r>
            <a:r>
              <a:rPr lang="zh-CN" altLang="en-US" sz="2000" b="1" dirty="0" smtClean="0">
                <a:latin typeface="+mn-ea"/>
              </a:rPr>
              <a:t>表示</a:t>
            </a:r>
            <a:r>
              <a:rPr lang="zh-CN" altLang="en-US" sz="2000" b="1" dirty="0" smtClean="0">
                <a:solidFill>
                  <a:srgbClr val="0000FF"/>
                </a:solidFill>
                <a:latin typeface="+mn-ea"/>
              </a:rPr>
              <a:t>语义关系属性</a:t>
            </a:r>
            <a:r>
              <a:rPr lang="zh-CN" altLang="en-US" sz="2000" b="1" dirty="0" smtClean="0">
                <a:latin typeface="+mn-ea"/>
              </a:rPr>
              <a:t>。</a:t>
            </a:r>
            <a:endParaRPr lang="en-US" altLang="zh-CN" sz="2000" b="1" dirty="0" smtClean="0">
              <a:latin typeface="+mn-ea"/>
            </a:endParaRPr>
          </a:p>
          <a:p>
            <a:pPr marL="265113" indent="-265113">
              <a:lnSpc>
                <a:spcPts val="3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80000"/>
              <a:buFont typeface="宋体" panose="02010600030101010101" pitchFamily="2" charset="-122"/>
              <a:buChar char="□"/>
            </a:pP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应用</a:t>
            </a:r>
            <a:r>
              <a:rPr lang="zh-CN" altLang="en-US" sz="2000" b="1" dirty="0" smtClean="0">
                <a:latin typeface="+mn-ea"/>
              </a:rPr>
              <a:t>：智能问答、智能推荐、智能社区</a:t>
            </a:r>
            <a:r>
              <a:rPr lang="en-US" altLang="zh-CN" sz="2000" b="1" dirty="0" smtClean="0">
                <a:latin typeface="+mn-ea"/>
              </a:rPr>
              <a:t>…</a:t>
            </a:r>
            <a:endParaRPr lang="zh-CN" altLang="en-US" sz="2000" b="1" dirty="0">
              <a:latin typeface="+mn-ea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664703" y="1154002"/>
            <a:ext cx="532158" cy="3234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 b="1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定义</a:t>
            </a:r>
          </a:p>
        </p:txBody>
      </p:sp>
      <p:sp>
        <p:nvSpPr>
          <p:cNvPr id="9" name="矩形 8"/>
          <p:cNvSpPr/>
          <p:nvPr/>
        </p:nvSpPr>
        <p:spPr bwMode="auto">
          <a:xfrm>
            <a:off x="5220072" y="1100614"/>
            <a:ext cx="3312368" cy="359222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→图形化</a:t>
            </a:r>
            <a:r>
              <a:rPr kumimoji="0" lang="en-US" altLang="zh-CN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\</a:t>
            </a:r>
            <a:r>
              <a:rPr kumimoji="0" lang="zh-CN" altLang="en-US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网络化的</a:t>
            </a: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</a:rPr>
              <a:t>知识</a:t>
            </a:r>
            <a:r>
              <a:rPr kumimoji="0" lang="zh-CN" altLang="en-US" sz="20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+mn-ea"/>
                <a:ea typeface="+mn-ea"/>
              </a:rPr>
              <a:t>结构</a:t>
            </a:r>
          </a:p>
        </p:txBody>
      </p:sp>
    </p:spTree>
    <p:extLst>
      <p:ext uri="{BB962C8B-B14F-4D97-AF65-F5344CB8AC3E}">
        <p14:creationId xmlns:p14="http://schemas.microsoft.com/office/powerpoint/2010/main" val="6139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636995" y="1125562"/>
            <a:ext cx="1900310" cy="3592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知识表示与推理</a:t>
            </a:r>
            <a:endParaRPr lang="zh-CN" altLang="en-US" sz="2000" b="1" dirty="0" smtClean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20613" y="1809084"/>
            <a:ext cx="8208912" cy="31547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>
              <a:lnSpc>
                <a:spcPct val="1500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状态空间、问题规约、产生式、命题逻辑、一阶谓词逻辑、语义网络</a:t>
            </a:r>
            <a:endParaRPr lang="en-US" altLang="zh-CN" sz="2000" dirty="0">
              <a:latin typeface="+mn-ea"/>
              <a:ea typeface="+mn-ea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框架（结构化</a:t>
            </a:r>
            <a:r>
              <a:rPr lang="en-US" altLang="zh-CN" sz="2000" dirty="0" smtClean="0">
                <a:latin typeface="+mn-ea"/>
                <a:ea typeface="+mn-ea"/>
                <a:cs typeface="Times New Roman" panose="02020603050405020304" pitchFamily="18" charset="0"/>
              </a:rPr>
              <a:t>\</a:t>
            </a: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模块化，与某个框架相关的对象集合）</a:t>
            </a:r>
            <a:endParaRPr lang="en-US" altLang="zh-CN" sz="2000" dirty="0">
              <a:latin typeface="+mn-ea"/>
              <a:ea typeface="+mn-ea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en-US" altLang="zh-CN" sz="2000" dirty="0" smtClean="0">
                <a:latin typeface="+mn-ea"/>
                <a:ea typeface="+mn-ea"/>
                <a:cs typeface="Times New Roman" panose="02020603050405020304" pitchFamily="18" charset="0"/>
              </a:rPr>
              <a:t>Petri</a:t>
            </a: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网（</a:t>
            </a:r>
            <a:r>
              <a:rPr lang="zh-CN" altLang="en-US" sz="2000" dirty="0">
                <a:latin typeface="+mn-ea"/>
                <a:ea typeface="+mn-ea"/>
              </a:rPr>
              <a:t>三种基本元素：位置、</a:t>
            </a:r>
            <a:r>
              <a:rPr lang="zh-CN" altLang="en-US" sz="2000" dirty="0" smtClean="0">
                <a:latin typeface="+mn-ea"/>
                <a:ea typeface="+mn-ea"/>
              </a:rPr>
              <a:t>转换、标记；有向图；产生式规则。</a:t>
            </a:r>
            <a:endParaRPr lang="en-US" altLang="zh-CN" sz="2000" dirty="0">
              <a:latin typeface="+mn-ea"/>
              <a:ea typeface="+mn-ea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脚本（</a:t>
            </a:r>
            <a:r>
              <a:rPr lang="zh-CN" altLang="en-US" sz="2000" dirty="0" smtClean="0">
                <a:latin typeface="+mn-ea"/>
                <a:ea typeface="+mn-ea"/>
              </a:rPr>
              <a:t>框架表示的特殊形式，因果结构的</a:t>
            </a: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动作序列）</a:t>
            </a:r>
            <a:endParaRPr lang="en-US" altLang="zh-CN" sz="2000" dirty="0">
              <a:latin typeface="+mn-ea"/>
              <a:ea typeface="+mn-ea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面向对象（</a:t>
            </a:r>
            <a:r>
              <a:rPr lang="zh-CN" altLang="en-US" sz="2000" dirty="0" smtClean="0">
                <a:latin typeface="+mn-ea"/>
                <a:ea typeface="+mn-ea"/>
              </a:rPr>
              <a:t>对象</a:t>
            </a:r>
            <a:r>
              <a:rPr lang="zh-CN" altLang="en-US" sz="2000" dirty="0">
                <a:latin typeface="+mn-ea"/>
                <a:ea typeface="+mn-ea"/>
              </a:rPr>
              <a:t>、类、</a:t>
            </a:r>
            <a:r>
              <a:rPr lang="zh-CN" altLang="en-US" sz="2000" dirty="0" smtClean="0">
                <a:latin typeface="+mn-ea"/>
                <a:ea typeface="+mn-ea"/>
              </a:rPr>
              <a:t>封装、继承）</a:t>
            </a:r>
            <a:endParaRPr lang="en-US" altLang="zh-CN" sz="2000" dirty="0">
              <a:latin typeface="+mn-ea"/>
              <a:ea typeface="+mn-ea"/>
            </a:endParaRPr>
          </a:p>
          <a:p>
            <a:pPr marL="342900" indent="-342900">
              <a:lnSpc>
                <a:spcPct val="1500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dirty="0" smtClean="0">
                <a:latin typeface="+mn-ea"/>
                <a:ea typeface="+mn-ea"/>
              </a:rPr>
              <a:t>蕴含、等价、置换</a:t>
            </a:r>
            <a:endParaRPr lang="zh-CN" altLang="en-US" sz="20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79905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646230" y="1164339"/>
            <a:ext cx="504999" cy="3296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 b="1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例：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674515" y="1845296"/>
            <a:ext cx="3537445" cy="17697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>
              <a:lnSpc>
                <a:spcPts val="30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知识</a:t>
            </a:r>
            <a:endParaRPr lang="en-US" altLang="zh-CN" sz="2000" dirty="0" smtClean="0">
              <a:solidFill>
                <a:srgbClr val="FF0000"/>
              </a:solidFill>
              <a:latin typeface="+mn-ea"/>
              <a:ea typeface="+mn-ea"/>
              <a:cs typeface="Times New Roman" panose="02020603050405020304" pitchFamily="18" charset="0"/>
            </a:endParaRPr>
          </a:p>
          <a:p>
            <a:pPr marL="442913">
              <a:lnSpc>
                <a:spcPts val="3000"/>
              </a:lnSpc>
              <a:spcAft>
                <a:spcPts val="600"/>
              </a:spcAft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US" altLang="zh-CN" sz="2000" dirty="0" smtClean="0">
                <a:latin typeface="+mn-ea"/>
                <a:ea typeface="+mn-ea"/>
                <a:cs typeface="Times New Roman" panose="02020603050405020304" pitchFamily="18" charset="0"/>
              </a:rPr>
              <a:t> XX</a:t>
            </a: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路发生</a:t>
            </a:r>
            <a:r>
              <a:rPr lang="zh-CN" altLang="en-US" sz="2000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追尾</a:t>
            </a:r>
            <a:endParaRPr lang="en-US" altLang="zh-CN" sz="2000" dirty="0" smtClean="0">
              <a:solidFill>
                <a:srgbClr val="0000FF"/>
              </a:solidFill>
              <a:latin typeface="+mn-ea"/>
              <a:ea typeface="+mn-ea"/>
              <a:cs typeface="Times New Roman" panose="02020603050405020304" pitchFamily="18" charset="0"/>
            </a:endParaRPr>
          </a:p>
          <a:p>
            <a:pPr marL="442913">
              <a:lnSpc>
                <a:spcPts val="3000"/>
              </a:lnSpc>
              <a:spcAft>
                <a:spcPts val="600"/>
              </a:spcAft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+mn-ea"/>
                <a:ea typeface="+mn-ea"/>
                <a:cs typeface="Times New Roman" panose="02020603050405020304" pitchFamily="18" charset="0"/>
              </a:rPr>
              <a:t> </a:t>
            </a: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追尾定义为一种</a:t>
            </a:r>
            <a:r>
              <a:rPr lang="zh-CN" altLang="en-US" sz="2000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交通事故</a:t>
            </a:r>
            <a:endParaRPr lang="en-US" altLang="zh-CN" sz="2000" dirty="0" smtClean="0">
              <a:solidFill>
                <a:srgbClr val="0000FF"/>
              </a:solidFill>
              <a:latin typeface="+mn-ea"/>
              <a:ea typeface="+mn-ea"/>
              <a:cs typeface="Times New Roman" panose="02020603050405020304" pitchFamily="18" charset="0"/>
            </a:endParaRPr>
          </a:p>
          <a:p>
            <a:pPr marL="442913">
              <a:lnSpc>
                <a:spcPts val="3000"/>
              </a:lnSpc>
              <a:spcAft>
                <a:spcPts val="600"/>
              </a:spcAft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+mn-ea"/>
                <a:ea typeface="+mn-ea"/>
                <a:cs typeface="Times New Roman" panose="02020603050405020304" pitchFamily="18" charset="0"/>
              </a:rPr>
              <a:t> </a:t>
            </a: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交通事故会导致</a:t>
            </a:r>
            <a:r>
              <a:rPr lang="zh-CN" altLang="en-US" sz="2000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拥堵</a:t>
            </a:r>
            <a:endParaRPr lang="zh-CN" altLang="en-US" sz="2000" dirty="0">
              <a:solidFill>
                <a:srgbClr val="0000FF"/>
              </a:solidFill>
              <a:latin typeface="+mn-ea"/>
              <a:ea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716016" y="1845296"/>
            <a:ext cx="3888432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>
              <a:lnSpc>
                <a:spcPts val="30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推理规则</a:t>
            </a:r>
            <a:endParaRPr lang="en-US" altLang="zh-CN" sz="2000" dirty="0" smtClean="0">
              <a:solidFill>
                <a:srgbClr val="FF0000"/>
              </a:solidFill>
              <a:latin typeface="+mn-ea"/>
              <a:ea typeface="+mn-ea"/>
              <a:cs typeface="Times New Roman" panose="02020603050405020304" pitchFamily="18" charset="0"/>
            </a:endParaRPr>
          </a:p>
          <a:p>
            <a:pPr marL="442913">
              <a:lnSpc>
                <a:spcPts val="3000"/>
              </a:lnSpc>
              <a:spcAft>
                <a:spcPts val="600"/>
              </a:spcAft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 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如果</a:t>
            </a:r>
            <a:r>
              <a:rPr lang="zh-CN" altLang="en-US" sz="2000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员工</a:t>
            </a: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所在道路发生交通事故，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那么</a:t>
            </a:r>
            <a:r>
              <a:rPr lang="zh-CN" altLang="en-US" sz="2000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员工</a:t>
            </a: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会堵在路上。</a:t>
            </a:r>
            <a:endParaRPr lang="en-US" altLang="zh-CN" sz="2000" dirty="0" smtClean="0"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2915816" y="3284984"/>
            <a:ext cx="5256584" cy="2034330"/>
            <a:chOff x="2915816" y="3284984"/>
            <a:chExt cx="5256584" cy="2034330"/>
          </a:xfrm>
        </p:grpSpPr>
        <p:grpSp>
          <p:nvGrpSpPr>
            <p:cNvPr id="13" name="组合 12"/>
            <p:cNvGrpSpPr/>
            <p:nvPr/>
          </p:nvGrpSpPr>
          <p:grpSpPr>
            <a:xfrm>
              <a:off x="2915816" y="4167186"/>
              <a:ext cx="1080120" cy="1152128"/>
              <a:chOff x="827585" y="3975523"/>
              <a:chExt cx="1080120" cy="1152128"/>
            </a:xfrm>
          </p:grpSpPr>
          <p:sp>
            <p:nvSpPr>
              <p:cNvPr id="9" name="矩形 8"/>
              <p:cNvSpPr/>
              <p:nvPr/>
            </p:nvSpPr>
            <p:spPr bwMode="auto">
              <a:xfrm>
                <a:off x="827585" y="3975523"/>
                <a:ext cx="1080120" cy="288032"/>
              </a:xfrm>
              <a:prstGeom prst="rect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zh-CN" altLang="en-US" sz="2000" dirty="0"/>
                  <a:t>张</a:t>
                </a:r>
                <a:r>
                  <a:rPr lang="zh-CN" altLang="en-US" sz="2000" dirty="0" smtClean="0"/>
                  <a:t>三   ？</a:t>
                </a:r>
                <a:endParaRPr kumimoji="0" lang="zh-CN" altLang="en-US" sz="20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  <p:sp>
            <p:nvSpPr>
              <p:cNvPr id="10" name="矩形 9"/>
              <p:cNvSpPr/>
              <p:nvPr/>
            </p:nvSpPr>
            <p:spPr bwMode="auto">
              <a:xfrm>
                <a:off x="827585" y="4263555"/>
                <a:ext cx="1080120" cy="288032"/>
              </a:xfrm>
              <a:prstGeom prst="rect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zh-CN" altLang="en-US" sz="2000" dirty="0" smtClean="0"/>
                  <a:t>李四   ？</a:t>
                </a:r>
                <a:endParaRPr kumimoji="0" lang="zh-CN" altLang="en-US" sz="20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  <p:sp>
            <p:nvSpPr>
              <p:cNvPr id="11" name="矩形 10"/>
              <p:cNvSpPr/>
              <p:nvPr/>
            </p:nvSpPr>
            <p:spPr bwMode="auto">
              <a:xfrm>
                <a:off x="827585" y="4551587"/>
                <a:ext cx="1080120" cy="288032"/>
              </a:xfrm>
              <a:prstGeom prst="rect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zh-CN" altLang="en-US" sz="2000" dirty="0" smtClean="0"/>
                  <a:t>王五   ？</a:t>
                </a:r>
                <a:endParaRPr kumimoji="0" lang="zh-CN" altLang="en-US" sz="20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  <p:sp>
            <p:nvSpPr>
              <p:cNvPr id="12" name="矩形 11"/>
              <p:cNvSpPr/>
              <p:nvPr/>
            </p:nvSpPr>
            <p:spPr bwMode="auto">
              <a:xfrm>
                <a:off x="827585" y="4839619"/>
                <a:ext cx="1080120" cy="288032"/>
              </a:xfrm>
              <a:prstGeom prst="rect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zh-CN" altLang="en-US" sz="2000" dirty="0"/>
                  <a:t>赵六</a:t>
                </a:r>
                <a:r>
                  <a:rPr lang="zh-CN" altLang="en-US" sz="2000" dirty="0" smtClean="0"/>
                  <a:t>   ？</a:t>
                </a:r>
                <a:endParaRPr kumimoji="0" lang="zh-CN" altLang="en-US" sz="20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5436096" y="3284984"/>
              <a:ext cx="2736304" cy="928662"/>
              <a:chOff x="5436096" y="3284984"/>
              <a:chExt cx="2736304" cy="928662"/>
            </a:xfrm>
          </p:grpSpPr>
          <p:sp>
            <p:nvSpPr>
              <p:cNvPr id="15" name="矩形 14"/>
              <p:cNvSpPr/>
              <p:nvPr/>
            </p:nvSpPr>
            <p:spPr bwMode="auto">
              <a:xfrm>
                <a:off x="5436096" y="3925614"/>
                <a:ext cx="2736304" cy="288032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zh-CN" altLang="en-US" sz="2000" dirty="0" smtClean="0">
                    <a:solidFill>
                      <a:srgbClr val="FF0000"/>
                    </a:solidFill>
                  </a:rPr>
                  <a:t>哪些员工会堵在路上 ？</a:t>
                </a:r>
                <a:endParaRPr kumimoji="0" lang="zh-CN" altLang="en-US" sz="2000" b="1" i="0" u="none" strike="noStrike" cap="none" normalizeH="0" baseline="0" dirty="0" smtClean="0">
                  <a:ln>
                    <a:noFill/>
                  </a:ln>
                  <a:solidFill>
                    <a:srgbClr val="FF0000"/>
                  </a:solidFill>
                  <a:effectLst/>
                </a:endParaRPr>
              </a:p>
            </p:txBody>
          </p:sp>
          <p:sp>
            <p:nvSpPr>
              <p:cNvPr id="16" name="下箭头 15"/>
              <p:cNvSpPr/>
              <p:nvPr/>
            </p:nvSpPr>
            <p:spPr bwMode="auto">
              <a:xfrm>
                <a:off x="6372200" y="3284984"/>
                <a:ext cx="864096" cy="432048"/>
              </a:xfrm>
              <a:prstGeom prst="downArrow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Verdana" panose="020B0604030504040204" pitchFamily="34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21" name="组合 20"/>
            <p:cNvGrpSpPr/>
            <p:nvPr/>
          </p:nvGrpSpPr>
          <p:grpSpPr>
            <a:xfrm>
              <a:off x="4139952" y="4326093"/>
              <a:ext cx="2664296" cy="432048"/>
              <a:chOff x="4139952" y="4326093"/>
              <a:chExt cx="2664296" cy="432048"/>
            </a:xfrm>
          </p:grpSpPr>
          <p:cxnSp>
            <p:nvCxnSpPr>
              <p:cNvPr id="18" name="直接连接符 17"/>
              <p:cNvCxnSpPr/>
              <p:nvPr/>
            </p:nvCxnSpPr>
            <p:spPr bwMode="auto">
              <a:xfrm>
                <a:off x="6804248" y="4326093"/>
                <a:ext cx="0" cy="432048"/>
              </a:xfrm>
              <a:prstGeom prst="line">
                <a:avLst/>
              </a:prstGeom>
              <a:solidFill>
                <a:schemeClr val="accent1"/>
              </a:solidFill>
              <a:ln w="444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0" name="直接箭头连接符 19"/>
              <p:cNvCxnSpPr/>
              <p:nvPr/>
            </p:nvCxnSpPr>
            <p:spPr bwMode="auto">
              <a:xfrm flipH="1">
                <a:off x="4139952" y="4746266"/>
                <a:ext cx="2664296" cy="0"/>
              </a:xfrm>
              <a:prstGeom prst="straightConnector1">
                <a:avLst/>
              </a:prstGeom>
              <a:solidFill>
                <a:schemeClr val="accent1"/>
              </a:solidFill>
              <a:ln w="476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</p:grpSp>
      <p:grpSp>
        <p:nvGrpSpPr>
          <p:cNvPr id="30" name="组合 29"/>
          <p:cNvGrpSpPr/>
          <p:nvPr/>
        </p:nvGrpSpPr>
        <p:grpSpPr>
          <a:xfrm>
            <a:off x="1847308" y="4326093"/>
            <a:ext cx="996500" cy="917998"/>
            <a:chOff x="1847308" y="4326093"/>
            <a:chExt cx="996500" cy="917998"/>
          </a:xfrm>
        </p:grpSpPr>
        <p:cxnSp>
          <p:nvCxnSpPr>
            <p:cNvPr id="26" name="直接箭头连接符 25"/>
            <p:cNvCxnSpPr/>
            <p:nvPr/>
          </p:nvCxnSpPr>
          <p:spPr bwMode="auto">
            <a:xfrm flipH="1">
              <a:off x="2267744" y="4737154"/>
              <a:ext cx="576064" cy="0"/>
            </a:xfrm>
            <a:prstGeom prst="straightConnector1">
              <a:avLst/>
            </a:prstGeom>
            <a:solidFill>
              <a:schemeClr val="accent1"/>
            </a:solidFill>
            <a:ln w="476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8" name="文本框 27"/>
            <p:cNvSpPr txBox="1"/>
            <p:nvPr/>
          </p:nvSpPr>
          <p:spPr>
            <a:xfrm>
              <a:off x="1847308" y="4326093"/>
              <a:ext cx="492443" cy="917998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zh-CN" altLang="en-US" sz="2000" dirty="0" smtClean="0">
                  <a:solidFill>
                    <a:srgbClr val="FF0000"/>
                  </a:solidFill>
                </a:rPr>
                <a:t>推理机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3159272" y="2384312"/>
            <a:ext cx="816104" cy="1134984"/>
            <a:chOff x="3159272" y="2384312"/>
            <a:chExt cx="816104" cy="1134984"/>
          </a:xfrm>
        </p:grpSpPr>
        <p:sp>
          <p:nvSpPr>
            <p:cNvPr id="2" name="下箭头 1"/>
            <p:cNvSpPr/>
            <p:nvPr/>
          </p:nvSpPr>
          <p:spPr bwMode="auto">
            <a:xfrm>
              <a:off x="3159272" y="2384312"/>
              <a:ext cx="144016" cy="288032"/>
            </a:xfrm>
            <a:prstGeom prst="downArrow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3" name="下箭头 22"/>
            <p:cNvSpPr/>
            <p:nvPr/>
          </p:nvSpPr>
          <p:spPr bwMode="auto">
            <a:xfrm>
              <a:off x="3831360" y="3231264"/>
              <a:ext cx="144016" cy="288032"/>
            </a:xfrm>
            <a:prstGeom prst="downArrow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宋体" panose="0201060003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59801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5806" y="548680"/>
            <a:ext cx="1524466" cy="96373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0272" y="548680"/>
            <a:ext cx="1524466" cy="963736"/>
          </a:xfrm>
          <a:prstGeom prst="rect">
            <a:avLst/>
          </a:prstGeom>
        </p:spPr>
      </p:pic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611560" y="1782052"/>
            <a:ext cx="5256584" cy="311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 eaLnBrk="1" hangingPunct="1"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背景：因法航飞行员罢工，众多航班取消。</a:t>
            </a:r>
            <a:endParaRPr lang="zh-CN" altLang="en-US" sz="2000" dirty="0"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2276872"/>
            <a:ext cx="7459424" cy="3729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797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矩形 4"/>
          <p:cNvSpPr>
            <a:spLocks noChangeArrowheads="1"/>
          </p:cNvSpPr>
          <p:nvPr/>
        </p:nvSpPr>
        <p:spPr bwMode="auto">
          <a:xfrm>
            <a:off x="672183" y="1050278"/>
            <a:ext cx="510584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zh-CN" sz="2000" dirty="0" smtClean="0">
                <a:latin typeface="+mn-ea"/>
                <a:ea typeface="+mn-ea"/>
                <a:cs typeface="Times New Roman" panose="02020603050405020304" pitchFamily="18" charset="0"/>
              </a:rPr>
              <a:t>状态空间</a:t>
            </a: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表示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例子</a:t>
            </a:r>
            <a:r>
              <a:rPr lang="en-US" altLang="zh-CN" sz="20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1</a:t>
            </a: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：</a:t>
            </a:r>
            <a:r>
              <a:rPr lang="zh-CN" altLang="zh-CN" sz="20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八数码</a:t>
            </a:r>
            <a:r>
              <a:rPr lang="zh-CN" altLang="zh-CN" sz="2000" dirty="0">
                <a:latin typeface="+mn-ea"/>
                <a:ea typeface="+mn-ea"/>
                <a:cs typeface="Times New Roman" panose="02020603050405020304" pitchFamily="18" charset="0"/>
              </a:rPr>
              <a:t>问题的状态空间</a:t>
            </a:r>
            <a:endParaRPr lang="en-US" altLang="zh-CN" sz="2000" dirty="0"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11188" y="1772816"/>
            <a:ext cx="8064500" cy="761427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342900" indent="-342900">
              <a:lnSpc>
                <a:spcPts val="32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  <a:defRPr/>
            </a:pPr>
            <a:r>
              <a:rPr lang="en-US" altLang="zh-CN" sz="2000" kern="100" dirty="0" smtClean="0">
                <a:latin typeface="+mn-ea"/>
                <a:ea typeface="+mn-ea"/>
                <a:cs typeface="Times New Roman" panose="02020603050405020304" pitchFamily="18" charset="0"/>
              </a:rPr>
              <a:t>3</a:t>
            </a:r>
            <a:r>
              <a:rPr lang="zh-CN" altLang="zh-CN" sz="2000" kern="100" dirty="0">
                <a:latin typeface="+mn-ea"/>
                <a:ea typeface="+mn-ea"/>
                <a:cs typeface="Times New Roman" panose="02020603050405020304" pitchFamily="18" charset="0"/>
              </a:rPr>
              <a:t>×</a:t>
            </a:r>
            <a:r>
              <a:rPr lang="en-US" altLang="zh-CN" sz="2000" kern="100" dirty="0" smtClean="0">
                <a:latin typeface="+mn-ea"/>
                <a:ea typeface="+mn-ea"/>
                <a:cs typeface="Times New Roman" panose="02020603050405020304" pitchFamily="18" charset="0"/>
              </a:rPr>
              <a:t>3</a:t>
            </a:r>
            <a:r>
              <a:rPr lang="zh-CN" altLang="zh-CN" sz="2000" kern="100" dirty="0" smtClean="0">
                <a:latin typeface="+mn-ea"/>
                <a:ea typeface="+mn-ea"/>
                <a:cs typeface="Times New Roman" panose="02020603050405020304" pitchFamily="18" charset="0"/>
              </a:rPr>
              <a:t>方格盘</a:t>
            </a:r>
            <a:r>
              <a:rPr lang="zh-CN" altLang="en-US" sz="2000" kern="100" dirty="0" smtClean="0">
                <a:latin typeface="+mn-ea"/>
                <a:ea typeface="+mn-ea"/>
                <a:cs typeface="Times New Roman" panose="02020603050405020304" pitchFamily="18" charset="0"/>
              </a:rPr>
              <a:t>上随机</a:t>
            </a:r>
            <a:r>
              <a:rPr lang="zh-CN" altLang="zh-CN" sz="2000" kern="100" dirty="0" smtClean="0">
                <a:latin typeface="+mn-ea"/>
                <a:ea typeface="+mn-ea"/>
                <a:cs typeface="Times New Roman" panose="02020603050405020304" pitchFamily="18" charset="0"/>
              </a:rPr>
              <a:t>放有</a:t>
            </a:r>
            <a:r>
              <a:rPr lang="en-US" altLang="zh-CN" sz="2000" kern="100" dirty="0" smtClean="0">
                <a:latin typeface="+mn-ea"/>
                <a:ea typeface="+mn-ea"/>
                <a:cs typeface="Times New Roman" panose="02020603050405020304" pitchFamily="18" charset="0"/>
              </a:rPr>
              <a:t>8</a:t>
            </a:r>
            <a:r>
              <a:rPr lang="zh-CN" altLang="zh-CN" sz="2000" kern="100" dirty="0">
                <a:latin typeface="+mn-ea"/>
                <a:ea typeface="+mn-ea"/>
                <a:cs typeface="Times New Roman" panose="02020603050405020304" pitchFamily="18" charset="0"/>
              </a:rPr>
              <a:t>个数码</a:t>
            </a:r>
            <a:r>
              <a:rPr lang="zh-CN" altLang="zh-CN" sz="2000" kern="100" dirty="0" smtClean="0">
                <a:latin typeface="+mn-ea"/>
                <a:ea typeface="+mn-ea"/>
                <a:cs typeface="Times New Roman" panose="02020603050405020304" pitchFamily="18" charset="0"/>
              </a:rPr>
              <a:t>，</a:t>
            </a:r>
            <a:r>
              <a:rPr lang="zh-CN" altLang="en-US" sz="2000" kern="100" dirty="0" smtClean="0">
                <a:latin typeface="+mn-ea"/>
                <a:ea typeface="+mn-ea"/>
                <a:cs typeface="Times New Roman" panose="02020603050405020304" pitchFamily="18" charset="0"/>
              </a:rPr>
              <a:t>其中</a:t>
            </a:r>
            <a:r>
              <a:rPr lang="zh-CN" altLang="zh-CN" sz="2000" kern="100" dirty="0" smtClean="0">
                <a:latin typeface="+mn-ea"/>
                <a:ea typeface="+mn-ea"/>
                <a:cs typeface="Times New Roman" panose="02020603050405020304" pitchFamily="18" charset="0"/>
              </a:rPr>
              <a:t>一</a:t>
            </a:r>
            <a:r>
              <a:rPr lang="zh-CN" altLang="zh-CN" sz="2000" kern="100" dirty="0">
                <a:latin typeface="+mn-ea"/>
                <a:ea typeface="+mn-ea"/>
                <a:cs typeface="Times New Roman" panose="02020603050405020304" pitchFamily="18" charset="0"/>
              </a:rPr>
              <a:t>格为空。空格四周上下左右的数码</a:t>
            </a:r>
            <a:r>
              <a:rPr lang="zh-CN" altLang="zh-CN" sz="2000" kern="100" dirty="0" smtClean="0">
                <a:latin typeface="+mn-ea"/>
                <a:ea typeface="+mn-ea"/>
                <a:cs typeface="Times New Roman" panose="02020603050405020304" pitchFamily="18" charset="0"/>
              </a:rPr>
              <a:t>可</a:t>
            </a:r>
            <a:r>
              <a:rPr lang="zh-CN" altLang="en-US" sz="2000" kern="100" dirty="0" smtClean="0">
                <a:latin typeface="+mn-ea"/>
                <a:ea typeface="+mn-ea"/>
                <a:cs typeface="Times New Roman" panose="02020603050405020304" pitchFamily="18" charset="0"/>
              </a:rPr>
              <a:t>以</a:t>
            </a:r>
            <a:r>
              <a:rPr lang="zh-CN" altLang="zh-CN" sz="2000" kern="100" dirty="0" smtClean="0">
                <a:latin typeface="+mn-ea"/>
                <a:ea typeface="+mn-ea"/>
                <a:cs typeface="Times New Roman" panose="02020603050405020304" pitchFamily="18" charset="0"/>
              </a:rPr>
              <a:t>移动</a:t>
            </a:r>
            <a:r>
              <a:rPr lang="zh-CN" altLang="zh-CN" sz="2000" kern="100" dirty="0">
                <a:latin typeface="+mn-ea"/>
                <a:ea typeface="+mn-ea"/>
                <a:cs typeface="Times New Roman" panose="02020603050405020304" pitchFamily="18" charset="0"/>
              </a:rPr>
              <a:t>到空格</a:t>
            </a:r>
            <a:r>
              <a:rPr lang="zh-CN" altLang="zh-CN" sz="2000" kern="100" dirty="0" smtClean="0">
                <a:latin typeface="+mn-ea"/>
                <a:ea typeface="+mn-ea"/>
                <a:cs typeface="Times New Roman" panose="02020603050405020304" pitchFamily="18" charset="0"/>
              </a:rPr>
              <a:t>。问题布局</a:t>
            </a:r>
            <a:r>
              <a:rPr lang="en-US" altLang="zh-CN" sz="2000" kern="100" dirty="0" smtClean="0"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lang="zh-CN" altLang="en-US" sz="2000" kern="100" dirty="0" smtClean="0">
                <a:latin typeface="+mn-ea"/>
                <a:ea typeface="+mn-ea"/>
                <a:cs typeface="Times New Roman" panose="02020603050405020304" pitchFamily="18" charset="0"/>
              </a:rPr>
              <a:t>状态</a:t>
            </a:r>
            <a:r>
              <a:rPr lang="en-US" altLang="zh-CN" sz="2000" kern="100" dirty="0" smtClean="0">
                <a:latin typeface="+mn-ea"/>
                <a:ea typeface="+mn-ea"/>
                <a:cs typeface="Times New Roman" panose="02020603050405020304" pitchFamily="18" charset="0"/>
              </a:rPr>
              <a:t>)</a:t>
            </a:r>
            <a:r>
              <a:rPr lang="zh-CN" altLang="en-US" sz="2000" kern="100" dirty="0" smtClean="0">
                <a:latin typeface="+mn-ea"/>
                <a:ea typeface="+mn-ea"/>
                <a:cs typeface="Times New Roman" panose="02020603050405020304" pitchFamily="18" charset="0"/>
              </a:rPr>
              <a:t>之一</a:t>
            </a:r>
            <a:r>
              <a:rPr lang="zh-CN" altLang="zh-CN" sz="2000" kern="100" dirty="0">
                <a:latin typeface="+mn-ea"/>
                <a:ea typeface="+mn-ea"/>
                <a:cs typeface="Times New Roman" panose="02020603050405020304" pitchFamily="18" charset="0"/>
              </a:rPr>
              <a:t>：</a:t>
            </a:r>
            <a:endParaRPr lang="zh-CN" altLang="en-US" sz="2000" dirty="0"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grpSp>
        <p:nvGrpSpPr>
          <p:cNvPr id="16388" name="组合 18"/>
          <p:cNvGrpSpPr>
            <a:grpSpLocks/>
          </p:cNvGrpSpPr>
          <p:nvPr/>
        </p:nvGrpSpPr>
        <p:grpSpPr bwMode="auto">
          <a:xfrm>
            <a:off x="3635896" y="2852936"/>
            <a:ext cx="1980902" cy="1855245"/>
            <a:chOff x="3131840" y="2924944"/>
            <a:chExt cx="2376264" cy="2376264"/>
          </a:xfrm>
        </p:grpSpPr>
        <p:sp>
          <p:nvSpPr>
            <p:cNvPr id="16389" name="矩形 9"/>
            <p:cNvSpPr>
              <a:spLocks noChangeArrowheads="1"/>
            </p:cNvSpPr>
            <p:nvPr/>
          </p:nvSpPr>
          <p:spPr bwMode="auto">
            <a:xfrm>
              <a:off x="3131840" y="2924944"/>
              <a:ext cx="792088" cy="792088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tIns="180000"/>
            <a:lstStyle>
              <a:lvl1pPr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280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zh-CN" altLang="en-US" sz="2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390" name="矩形 10"/>
            <p:cNvSpPr>
              <a:spLocks noChangeArrowheads="1"/>
            </p:cNvSpPr>
            <p:nvPr/>
          </p:nvSpPr>
          <p:spPr bwMode="auto">
            <a:xfrm>
              <a:off x="3923928" y="2924944"/>
              <a:ext cx="792088" cy="792088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tIns="180000"/>
            <a:lstStyle>
              <a:lvl1pPr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2800"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lang="zh-CN" altLang="en-US" sz="2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391" name="矩形 11"/>
            <p:cNvSpPr>
              <a:spLocks noChangeArrowheads="1"/>
            </p:cNvSpPr>
            <p:nvPr/>
          </p:nvSpPr>
          <p:spPr bwMode="auto">
            <a:xfrm>
              <a:off x="4716016" y="2924944"/>
              <a:ext cx="792088" cy="792088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tIns="180000"/>
            <a:lstStyle>
              <a:lvl1pPr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280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zh-CN" altLang="en-US" sz="2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392" name="矩形 12"/>
            <p:cNvSpPr>
              <a:spLocks noChangeArrowheads="1"/>
            </p:cNvSpPr>
            <p:nvPr/>
          </p:nvSpPr>
          <p:spPr bwMode="auto">
            <a:xfrm>
              <a:off x="3131840" y="3717032"/>
              <a:ext cx="792088" cy="792088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tIns="180000"/>
            <a:lstStyle>
              <a:lvl1pPr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2800"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  <a:endParaRPr lang="zh-CN" altLang="en-US" sz="2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393" name="矩形 13"/>
            <p:cNvSpPr>
              <a:spLocks noChangeArrowheads="1"/>
            </p:cNvSpPr>
            <p:nvPr/>
          </p:nvSpPr>
          <p:spPr bwMode="auto">
            <a:xfrm>
              <a:off x="3923928" y="3717032"/>
              <a:ext cx="792088" cy="792088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tIns="180000"/>
            <a:lstStyle>
              <a:lvl1pPr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 sz="2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394" name="矩形 14"/>
            <p:cNvSpPr>
              <a:spLocks noChangeArrowheads="1"/>
            </p:cNvSpPr>
            <p:nvPr/>
          </p:nvSpPr>
          <p:spPr bwMode="auto">
            <a:xfrm>
              <a:off x="4716016" y="3717032"/>
              <a:ext cx="792088" cy="792088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tIns="180000"/>
            <a:lstStyle>
              <a:lvl1pPr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2800">
                  <a:latin typeface="Times New Roman" panose="02020603050405020304" pitchFamily="18" charset="0"/>
                  <a:cs typeface="Times New Roman" panose="02020603050405020304" pitchFamily="18" charset="0"/>
                </a:rPr>
                <a:t>8</a:t>
              </a:r>
              <a:endParaRPr lang="zh-CN" altLang="en-US" sz="2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395" name="矩形 15"/>
            <p:cNvSpPr>
              <a:spLocks noChangeArrowheads="1"/>
            </p:cNvSpPr>
            <p:nvPr/>
          </p:nvSpPr>
          <p:spPr bwMode="auto">
            <a:xfrm>
              <a:off x="3131840" y="4509120"/>
              <a:ext cx="792088" cy="792088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tIns="180000"/>
            <a:lstStyle>
              <a:lvl1pPr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2800"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endParaRPr lang="zh-CN" altLang="en-US" sz="2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396" name="矩形 16"/>
            <p:cNvSpPr>
              <a:spLocks noChangeArrowheads="1"/>
            </p:cNvSpPr>
            <p:nvPr/>
          </p:nvSpPr>
          <p:spPr bwMode="auto">
            <a:xfrm>
              <a:off x="3923928" y="4509120"/>
              <a:ext cx="792088" cy="792088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tIns="180000"/>
            <a:lstStyle>
              <a:lvl1pPr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2800">
                  <a:latin typeface="Times New Roman" panose="02020603050405020304" pitchFamily="18" charset="0"/>
                  <a:cs typeface="Times New Roman" panose="02020603050405020304" pitchFamily="18" charset="0"/>
                </a:rPr>
                <a:t>6</a:t>
              </a:r>
              <a:endParaRPr lang="zh-CN" altLang="en-US" sz="2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397" name="矩形 17"/>
            <p:cNvSpPr>
              <a:spLocks noChangeArrowheads="1"/>
            </p:cNvSpPr>
            <p:nvPr/>
          </p:nvSpPr>
          <p:spPr bwMode="auto">
            <a:xfrm>
              <a:off x="4716016" y="4509120"/>
              <a:ext cx="792088" cy="792088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tIns="180000"/>
            <a:lstStyle>
              <a:lvl1pPr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2800">
                  <a:latin typeface="Times New Roman" panose="02020603050405020304" pitchFamily="18" charset="0"/>
                  <a:cs typeface="Times New Roman" panose="02020603050405020304" pitchFamily="18" charset="0"/>
                </a:rPr>
                <a:t>7</a:t>
              </a:r>
              <a:endParaRPr lang="zh-CN" altLang="en-US" sz="2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1343292" y="2852936"/>
            <a:ext cx="6600292" cy="1586907"/>
            <a:chOff x="1345233" y="3889553"/>
            <a:chExt cx="6600292" cy="1586907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44208" y="3895864"/>
              <a:ext cx="1501317" cy="1501317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5233" y="3889553"/>
              <a:ext cx="1586907" cy="1586907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/>
              <p:cNvSpPr txBox="1"/>
              <p:nvPr/>
            </p:nvSpPr>
            <p:spPr>
              <a:xfrm>
                <a:off x="3635896" y="4864931"/>
                <a:ext cx="3384376" cy="92333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180975" indent="-180975">
                  <a:lnSpc>
                    <a:spcPct val="150000"/>
                  </a:lnSpc>
                  <a:buClr>
                    <a:srgbClr val="FF0000"/>
                  </a:buClr>
                  <a:buFont typeface="Arial" panose="020B0604020202020204" pitchFamily="34" charset="0"/>
                  <a:buChar char="•"/>
                </a:pPr>
                <a:r>
                  <a:rPr lang="zh-CN" altLang="en-US" sz="20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给定某个</a:t>
                </a:r>
                <a:r>
                  <a:rPr lang="zh-CN" altLang="en-US" sz="2000" dirty="0" smtClean="0">
                    <a:latin typeface="+mn-ea"/>
                    <a:ea typeface="+mn-ea"/>
                  </a:rPr>
                  <a:t>“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+mn-ea"/>
                          </a:rPr>
                          <m:t>𝑺</m:t>
                        </m:r>
                      </m:e>
                      <m:sub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+mn-ea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zh-CN" altLang="en-US" sz="2000" dirty="0" smtClean="0">
                    <a:latin typeface="+mn-ea"/>
                    <a:ea typeface="+mn-ea"/>
                  </a:rPr>
                  <a:t>”</a:t>
                </a:r>
                <a:endParaRPr lang="en-US" altLang="zh-CN" sz="2000" dirty="0">
                  <a:latin typeface="+mn-ea"/>
                  <a:ea typeface="+mn-ea"/>
                </a:endParaRPr>
              </a:p>
              <a:p>
                <a:pPr marL="180975" indent="-180975">
                  <a:lnSpc>
                    <a:spcPct val="150000"/>
                  </a:lnSpc>
                  <a:buClr>
                    <a:srgbClr val="FF0000"/>
                  </a:buClr>
                  <a:buFont typeface="Arial" panose="020B0604020202020204" pitchFamily="34" charset="0"/>
                  <a:buChar char="•"/>
                </a:pPr>
                <a:r>
                  <a:rPr lang="zh-CN" altLang="en-US" sz="2000" dirty="0" smtClean="0">
                    <a:latin typeface="+mn-ea"/>
                    <a:ea typeface="+mn-ea"/>
                  </a:rPr>
                  <a:t>若</a:t>
                </a:r>
                <a:r>
                  <a:rPr lang="zh-CN" altLang="en-US" sz="20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移动</a:t>
                </a:r>
                <a:r>
                  <a:rPr lang="zh-CN" altLang="en-US" sz="2000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任意一个</a:t>
                </a:r>
                <a:r>
                  <a:rPr lang="zh-CN" altLang="en-US" sz="2000" dirty="0" smtClean="0">
                    <a:latin typeface="+mn-ea"/>
                    <a:ea typeface="+mn-ea"/>
                  </a:rPr>
                  <a:t>数码</a:t>
                </a:r>
                <a:r>
                  <a:rPr lang="en-US" altLang="zh-CN" sz="2000" dirty="0">
                    <a:latin typeface="+mn-ea"/>
                    <a:ea typeface="+mn-ea"/>
                  </a:rPr>
                  <a:t>/</a:t>
                </a:r>
                <a:r>
                  <a:rPr lang="zh-CN" altLang="en-US" sz="2000" dirty="0" smtClean="0">
                    <a:latin typeface="+mn-ea"/>
                    <a:ea typeface="+mn-ea"/>
                  </a:rPr>
                  <a:t>空格？</a:t>
                </a:r>
                <a:endParaRPr lang="zh-CN" altLang="en-US" sz="2000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19" name="文本框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5896" y="4864931"/>
                <a:ext cx="3384376" cy="923330"/>
              </a:xfrm>
              <a:prstGeom prst="rect">
                <a:avLst/>
              </a:prstGeom>
              <a:blipFill>
                <a:blip r:embed="rId4"/>
                <a:stretch>
                  <a:fillRect l="-4317" r="-4496" b="-78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矩形 19"/>
              <p:cNvSpPr/>
              <p:nvPr/>
            </p:nvSpPr>
            <p:spPr bwMode="auto">
              <a:xfrm>
                <a:off x="6615505" y="4420300"/>
                <a:ext cx="1154839" cy="414947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zh-CN" altLang="en-US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给定的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𝑺</m:t>
                        </m:r>
                      </m:e>
                      <m:sub>
                        <m:r>
                          <a:rPr lang="en-US" altLang="zh-C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𝒈</m:t>
                        </m:r>
                      </m:sub>
                    </m:sSub>
                  </m:oMath>
                </a14:m>
                <a:endParaRPr kumimoji="0" lang="zh-CN" altLang="en-US" sz="1800" b="1" i="0" u="none" strike="noStrike" cap="none" normalizeH="0" baseline="0" dirty="0" smtClean="0">
                  <a:ln>
                    <a:noFill/>
                  </a:ln>
                  <a:solidFill>
                    <a:srgbClr val="FF0000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0" name="矩形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615505" y="4420300"/>
                <a:ext cx="1154839" cy="414947"/>
              </a:xfrm>
              <a:prstGeom prst="rect">
                <a:avLst/>
              </a:prstGeom>
              <a:blipFill rotWithShape="0">
                <a:blip r:embed="rId5"/>
                <a:stretch>
                  <a:fillRect l="-4211" t="-11765" b="-7353"/>
                </a:stretch>
              </a:blip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</p:bld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772816"/>
            <a:ext cx="7920880" cy="4176464"/>
          </a:xfrm>
          <a:prstGeom prst="rect">
            <a:avLst/>
          </a:prstGeom>
        </p:spPr>
      </p:pic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683568" y="1052736"/>
            <a:ext cx="2016224" cy="4320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dirty="0" smtClean="0">
                <a:latin typeface="+mn-ea"/>
                <a:ea typeface="+mn-ea"/>
                <a:cs typeface="Times New Roman" panose="02020603050405020304" pitchFamily="18" charset="0"/>
              </a:rPr>
              <a:t>事件语义链接</a:t>
            </a:r>
            <a:endParaRPr lang="zh-CN" altLang="en-US" sz="2400" dirty="0">
              <a:latin typeface="+mn-ea"/>
              <a:ea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7870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644651" y="1772816"/>
            <a:ext cx="7275513" cy="3778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¡"/>
              <a:defRPr sz="29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5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¡"/>
              <a:defRPr sz="2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19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2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200" b="0" dirty="0">
                <a:latin typeface="楷体_GB2312" pitchFamily="49" charset="-122"/>
                <a:ea typeface="楷体_GB2312" pitchFamily="49" charset="-122"/>
              </a:rPr>
              <a:t>■</a:t>
            </a:r>
            <a:r>
              <a:rPr kumimoji="0" lang="en-US" altLang="zh-CN" sz="2000" dirty="0">
                <a:latin typeface="楷体_GB2312" pitchFamily="49" charset="-122"/>
                <a:ea typeface="楷体_GB2312" pitchFamily="49" charset="-122"/>
              </a:rPr>
              <a:t> </a:t>
            </a:r>
            <a:r>
              <a:rPr kumimoji="0" lang="zh-CN" altLang="en-US" sz="2000" dirty="0">
                <a:latin typeface="楷体_GB2312" pitchFamily="49" charset="-122"/>
                <a:ea typeface="楷体_GB2312" pitchFamily="49" charset="-122"/>
              </a:rPr>
              <a:t>公司有许多部门，部门名称唯一地确定一个部门；</a:t>
            </a:r>
          </a:p>
          <a:p>
            <a:pPr eaLnBrk="1" hangingPunct="1">
              <a:lnSpc>
                <a:spcPct val="2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1200" b="0" dirty="0">
                <a:latin typeface="楷体_GB2312" pitchFamily="49" charset="-122"/>
                <a:ea typeface="楷体_GB2312" pitchFamily="49" charset="-122"/>
              </a:rPr>
              <a:t>■</a:t>
            </a:r>
            <a:r>
              <a:rPr kumimoji="0" lang="zh-CN" altLang="en-US" sz="2000" dirty="0">
                <a:latin typeface="楷体_GB2312" pitchFamily="49" charset="-122"/>
                <a:ea typeface="楷体_GB2312" pitchFamily="49" charset="-122"/>
              </a:rPr>
              <a:t> 每个部门由一名经理管理，也有的经理不管理任何一个部门；</a:t>
            </a:r>
          </a:p>
          <a:p>
            <a:pPr eaLnBrk="1" hangingPunct="1">
              <a:lnSpc>
                <a:spcPct val="2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1200" b="0" dirty="0">
                <a:latin typeface="楷体_GB2312" pitchFamily="49" charset="-122"/>
                <a:ea typeface="楷体_GB2312" pitchFamily="49" charset="-122"/>
              </a:rPr>
              <a:t>■</a:t>
            </a:r>
            <a:r>
              <a:rPr kumimoji="0" lang="zh-CN" altLang="en-US" sz="2000" dirty="0">
                <a:latin typeface="楷体_GB2312" pitchFamily="49" charset="-122"/>
                <a:ea typeface="楷体_GB2312" pitchFamily="49" charset="-122"/>
              </a:rPr>
              <a:t> 每个部门生产多种产品，每个产品仅由一个部门生产。</a:t>
            </a:r>
          </a:p>
          <a:p>
            <a:pPr eaLnBrk="1" hangingPunct="1">
              <a:lnSpc>
                <a:spcPct val="2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1200" b="0" dirty="0">
                <a:latin typeface="楷体_GB2312" pitchFamily="49" charset="-122"/>
                <a:ea typeface="楷体_GB2312" pitchFamily="49" charset="-122"/>
              </a:rPr>
              <a:t>■</a:t>
            </a:r>
            <a:r>
              <a:rPr kumimoji="0" lang="zh-CN" altLang="en-US" sz="2000" dirty="0">
                <a:latin typeface="楷体_GB2312" pitchFamily="49" charset="-122"/>
                <a:ea typeface="楷体_GB2312" pitchFamily="49" charset="-122"/>
              </a:rPr>
              <a:t> 公司有许多员工，员工又进一步划分为经理和工人两类。</a:t>
            </a:r>
          </a:p>
          <a:p>
            <a:pPr eaLnBrk="1" hangingPunct="1">
              <a:lnSpc>
                <a:spcPct val="2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1200" b="0" dirty="0">
                <a:latin typeface="楷体_GB2312" pitchFamily="49" charset="-122"/>
                <a:ea typeface="楷体_GB2312" pitchFamily="49" charset="-122"/>
              </a:rPr>
              <a:t>■</a:t>
            </a:r>
            <a:r>
              <a:rPr kumimoji="0" lang="zh-CN" altLang="en-US" sz="2400" b="0" dirty="0">
                <a:latin typeface="楷体_GB2312" pitchFamily="49" charset="-122"/>
                <a:ea typeface="楷体_GB2312" pitchFamily="49" charset="-122"/>
              </a:rPr>
              <a:t> </a:t>
            </a:r>
            <a:r>
              <a:rPr kumimoji="0" lang="zh-CN" altLang="en-US" sz="2000" dirty="0">
                <a:latin typeface="楷体_GB2312" pitchFamily="49" charset="-122"/>
                <a:ea typeface="楷体_GB2312" pitchFamily="49" charset="-122"/>
              </a:rPr>
              <a:t>每名工人可参加多个项目，每个项目需要多名工人；</a:t>
            </a:r>
          </a:p>
          <a:p>
            <a:pPr eaLnBrk="1" hangingPunct="1">
              <a:lnSpc>
                <a:spcPct val="2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1200" b="0" dirty="0">
                <a:latin typeface="楷体_GB2312" pitchFamily="49" charset="-122"/>
                <a:ea typeface="楷体_GB2312" pitchFamily="49" charset="-122"/>
              </a:rPr>
              <a:t>■</a:t>
            </a:r>
            <a:r>
              <a:rPr kumimoji="0" lang="zh-CN" altLang="en-US" sz="2000" dirty="0">
                <a:latin typeface="楷体_GB2312" pitchFamily="49" charset="-122"/>
                <a:ea typeface="楷体_GB2312" pitchFamily="49" charset="-122"/>
              </a:rPr>
              <a:t> 每位经理可主持多个项目，每个项目仅有一人主持。</a:t>
            </a:r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611560" y="908720"/>
            <a:ext cx="4826421" cy="481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¡"/>
              <a:defRPr sz="29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5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¡"/>
              <a:defRPr sz="2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19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2400" dirty="0" smtClean="0">
                <a:latin typeface="楷体_GB2312" pitchFamily="49" charset="-122"/>
                <a:ea typeface="楷体_GB2312" pitchFamily="49" charset="-122"/>
              </a:rPr>
              <a:t>某</a:t>
            </a:r>
            <a:r>
              <a:rPr kumimoji="0" lang="zh-CN" altLang="en-US" sz="2400" dirty="0">
                <a:latin typeface="楷体_GB2312" pitchFamily="49" charset="-122"/>
                <a:ea typeface="楷体_GB2312" pitchFamily="49" charset="-122"/>
              </a:rPr>
              <a:t>公司的对象模型，表明各种关系：</a:t>
            </a:r>
          </a:p>
        </p:txBody>
      </p:sp>
      <p:grpSp>
        <p:nvGrpSpPr>
          <p:cNvPr id="6" name="组合 3"/>
          <p:cNvGrpSpPr>
            <a:grpSpLocks/>
          </p:cNvGrpSpPr>
          <p:nvPr/>
        </p:nvGrpSpPr>
        <p:grpSpPr bwMode="auto">
          <a:xfrm>
            <a:off x="944441" y="2294281"/>
            <a:ext cx="5603875" cy="3168650"/>
            <a:chOff x="1725966" y="2240316"/>
            <a:chExt cx="5603875" cy="3168321"/>
          </a:xfrm>
        </p:grpSpPr>
        <p:grpSp>
          <p:nvGrpSpPr>
            <p:cNvPr id="7" name="组合 2"/>
            <p:cNvGrpSpPr>
              <a:grpSpLocks/>
            </p:cNvGrpSpPr>
            <p:nvPr/>
          </p:nvGrpSpPr>
          <p:grpSpPr bwMode="auto">
            <a:xfrm>
              <a:off x="1725966" y="2240316"/>
              <a:ext cx="5603875" cy="3168321"/>
              <a:chOff x="1725966" y="2240316"/>
              <a:chExt cx="5603875" cy="3168321"/>
            </a:xfrm>
          </p:grpSpPr>
          <p:grpSp>
            <p:nvGrpSpPr>
              <p:cNvPr id="9" name="Group 15"/>
              <p:cNvGrpSpPr>
                <a:grpSpLocks/>
              </p:cNvGrpSpPr>
              <p:nvPr/>
            </p:nvGrpSpPr>
            <p:grpSpPr bwMode="auto">
              <a:xfrm>
                <a:off x="1725966" y="2240316"/>
                <a:ext cx="5603875" cy="2513013"/>
                <a:chOff x="1156" y="1480"/>
                <a:chExt cx="3530" cy="1583"/>
              </a:xfrm>
            </p:grpSpPr>
            <p:sp>
              <p:nvSpPr>
                <p:cNvPr id="14" name="Line 6"/>
                <p:cNvSpPr>
                  <a:spLocks noChangeShapeType="1"/>
                </p:cNvSpPr>
                <p:nvPr/>
              </p:nvSpPr>
              <p:spPr bwMode="auto">
                <a:xfrm>
                  <a:off x="1156" y="1480"/>
                  <a:ext cx="318" cy="0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5" name="Line 7"/>
                <p:cNvSpPr>
                  <a:spLocks noChangeShapeType="1"/>
                </p:cNvSpPr>
                <p:nvPr/>
              </p:nvSpPr>
              <p:spPr bwMode="auto">
                <a:xfrm>
                  <a:off x="1951" y="1480"/>
                  <a:ext cx="318" cy="0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6" name="Line 8"/>
                <p:cNvSpPr>
                  <a:spLocks noChangeShapeType="1"/>
                </p:cNvSpPr>
                <p:nvPr/>
              </p:nvSpPr>
              <p:spPr bwMode="auto">
                <a:xfrm>
                  <a:off x="2274" y="1856"/>
                  <a:ext cx="318" cy="0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7" name="Line 9"/>
                <p:cNvSpPr>
                  <a:spLocks noChangeShapeType="1"/>
                </p:cNvSpPr>
                <p:nvPr/>
              </p:nvSpPr>
              <p:spPr bwMode="auto">
                <a:xfrm>
                  <a:off x="2442" y="2251"/>
                  <a:ext cx="318" cy="0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8" name="Line 10"/>
                <p:cNvSpPr>
                  <a:spLocks noChangeShapeType="1"/>
                </p:cNvSpPr>
                <p:nvPr/>
              </p:nvSpPr>
              <p:spPr bwMode="auto">
                <a:xfrm>
                  <a:off x="1951" y="2638"/>
                  <a:ext cx="318" cy="0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9" name="Line 11"/>
                <p:cNvSpPr>
                  <a:spLocks noChangeShapeType="1"/>
                </p:cNvSpPr>
                <p:nvPr/>
              </p:nvSpPr>
              <p:spPr bwMode="auto">
                <a:xfrm>
                  <a:off x="3891" y="2643"/>
                  <a:ext cx="318" cy="0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0" name="Line 12"/>
                <p:cNvSpPr>
                  <a:spLocks noChangeShapeType="1"/>
                </p:cNvSpPr>
                <p:nvPr/>
              </p:nvSpPr>
              <p:spPr bwMode="auto">
                <a:xfrm>
                  <a:off x="4368" y="2643"/>
                  <a:ext cx="318" cy="0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1" name="Line 13"/>
                <p:cNvSpPr>
                  <a:spLocks noChangeShapeType="1"/>
                </p:cNvSpPr>
                <p:nvPr/>
              </p:nvSpPr>
              <p:spPr bwMode="auto">
                <a:xfrm>
                  <a:off x="2598" y="3063"/>
                  <a:ext cx="318" cy="0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10" name="Line 6"/>
              <p:cNvSpPr>
                <a:spLocks noChangeShapeType="1"/>
              </p:cNvSpPr>
              <p:nvPr/>
            </p:nvSpPr>
            <p:spPr bwMode="auto">
              <a:xfrm>
                <a:off x="2203495" y="2814278"/>
                <a:ext cx="504825" cy="0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" name="Line 6"/>
              <p:cNvSpPr>
                <a:spLocks noChangeShapeType="1"/>
              </p:cNvSpPr>
              <p:nvPr/>
            </p:nvSpPr>
            <p:spPr bwMode="auto">
              <a:xfrm>
                <a:off x="2218871" y="4758966"/>
                <a:ext cx="504825" cy="0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" name="Line 6"/>
              <p:cNvSpPr>
                <a:spLocks noChangeShapeType="1"/>
              </p:cNvSpPr>
              <p:nvPr/>
            </p:nvSpPr>
            <p:spPr bwMode="auto">
              <a:xfrm>
                <a:off x="2205223" y="5404280"/>
                <a:ext cx="504825" cy="0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" name="Line 6"/>
              <p:cNvSpPr>
                <a:spLocks noChangeShapeType="1"/>
              </p:cNvSpPr>
              <p:nvPr/>
            </p:nvSpPr>
            <p:spPr bwMode="auto">
              <a:xfrm>
                <a:off x="3991968" y="5408637"/>
                <a:ext cx="504825" cy="0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8" name="Line 6"/>
            <p:cNvSpPr>
              <a:spLocks noChangeShapeType="1"/>
            </p:cNvSpPr>
            <p:nvPr/>
          </p:nvSpPr>
          <p:spPr bwMode="auto">
            <a:xfrm>
              <a:off x="2205223" y="3477927"/>
              <a:ext cx="504825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642885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664" y="1772816"/>
            <a:ext cx="5561461" cy="4176464"/>
          </a:xfrm>
          <a:prstGeom prst="rect">
            <a:avLst/>
          </a:prstGeom>
        </p:spPr>
      </p:pic>
      <p:sp>
        <p:nvSpPr>
          <p:cNvPr id="5" name="Rectangle 65"/>
          <p:cNvSpPr>
            <a:spLocks noChangeArrowheads="1"/>
          </p:cNvSpPr>
          <p:nvPr/>
        </p:nvSpPr>
        <p:spPr bwMode="auto">
          <a:xfrm>
            <a:off x="683568" y="980728"/>
            <a:ext cx="3888432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¡"/>
              <a:defRPr sz="29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5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¡"/>
              <a:defRPr sz="2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19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2400" dirty="0" smtClean="0">
                <a:latin typeface="楷体_GB2312" pitchFamily="49" charset="-122"/>
                <a:ea typeface="楷体_GB2312" pitchFamily="49" charset="-122"/>
              </a:rPr>
              <a:t>结构化的</a:t>
            </a:r>
            <a:r>
              <a:rPr kumimoji="0" lang="zh-CN" altLang="en-US" sz="2400" dirty="0">
                <a:latin typeface="楷体_GB2312" pitchFamily="49" charset="-122"/>
                <a:ea typeface="楷体_GB2312" pitchFamily="49" charset="-122"/>
              </a:rPr>
              <a:t>数据模型（</a:t>
            </a:r>
            <a:r>
              <a:rPr kumimoji="0" lang="en-US" altLang="zh-CN" sz="2400" dirty="0">
                <a:latin typeface="楷体_GB2312" pitchFamily="49" charset="-122"/>
                <a:ea typeface="楷体_GB2312" pitchFamily="49" charset="-122"/>
              </a:rPr>
              <a:t>E-R</a:t>
            </a:r>
            <a:r>
              <a:rPr kumimoji="0" lang="zh-CN" altLang="en-US" sz="2400" dirty="0">
                <a:latin typeface="楷体_GB2312" pitchFamily="49" charset="-122"/>
                <a:ea typeface="楷体_GB2312" pitchFamily="49" charset="-122"/>
              </a:rPr>
              <a:t>图）</a:t>
            </a:r>
          </a:p>
        </p:txBody>
      </p:sp>
    </p:spTree>
    <p:extLst>
      <p:ext uri="{BB962C8B-B14F-4D97-AF65-F5344CB8AC3E}">
        <p14:creationId xmlns:p14="http://schemas.microsoft.com/office/powerpoint/2010/main" val="589354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3688" y="1772816"/>
            <a:ext cx="4752528" cy="4230974"/>
          </a:xfrm>
          <a:prstGeom prst="rect">
            <a:avLst/>
          </a:prstGeom>
        </p:spPr>
      </p:pic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683568" y="980728"/>
            <a:ext cx="1296442" cy="433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¡"/>
              <a:defRPr sz="29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5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¡"/>
              <a:defRPr sz="2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19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2400" dirty="0" smtClean="0">
                <a:latin typeface="Tahoma" panose="020B0604030504040204" pitchFamily="34" charset="0"/>
                <a:ea typeface="楷体_GB2312" pitchFamily="49" charset="-122"/>
              </a:rPr>
              <a:t>对象模型</a:t>
            </a:r>
            <a:endParaRPr kumimoji="0" lang="zh-CN" altLang="en-US" sz="2400" dirty="0">
              <a:latin typeface="Tahoma" panose="020B0604030504040204" pitchFamily="34" charset="0"/>
              <a:ea typeface="楷体_GB2312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57123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图片 1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764704"/>
            <a:ext cx="8276968" cy="5398992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225285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>
            <a:grpSpLocks/>
          </p:cNvGrpSpPr>
          <p:nvPr/>
        </p:nvGrpSpPr>
        <p:grpSpPr bwMode="auto">
          <a:xfrm>
            <a:off x="789931" y="1196950"/>
            <a:ext cx="7489825" cy="5072064"/>
            <a:chOff x="748" y="1162"/>
            <a:chExt cx="4672" cy="3195"/>
          </a:xfrm>
        </p:grpSpPr>
        <p:grpSp>
          <p:nvGrpSpPr>
            <p:cNvPr id="5" name="Group 5"/>
            <p:cNvGrpSpPr>
              <a:grpSpLocks/>
            </p:cNvGrpSpPr>
            <p:nvPr/>
          </p:nvGrpSpPr>
          <p:grpSpPr bwMode="auto">
            <a:xfrm>
              <a:off x="929" y="1253"/>
              <a:ext cx="500" cy="318"/>
              <a:chOff x="929" y="1616"/>
              <a:chExt cx="500" cy="318"/>
            </a:xfrm>
          </p:grpSpPr>
          <p:sp>
            <p:nvSpPr>
              <p:cNvPr id="109" name="Rectangle 6"/>
              <p:cNvSpPr>
                <a:spLocks noChangeArrowheads="1"/>
              </p:cNvSpPr>
              <p:nvPr/>
            </p:nvSpPr>
            <p:spPr bwMode="auto">
              <a:xfrm>
                <a:off x="975" y="1661"/>
                <a:ext cx="408" cy="22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lIns="0" tIns="0" rIns="0" bIns="0" anchor="ctr"/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70000"/>
                  <a:buFont typeface="Wingdings" panose="05000000000000000000" pitchFamily="2" charset="2"/>
                  <a:buChar char="¡"/>
                  <a:defRPr sz="2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l"/>
                  <a:defRPr sz="25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¡"/>
                  <a:defRPr sz="22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l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zh-CN" altLang="en-US" sz="1800"/>
                  <a:t>总行</a:t>
                </a:r>
              </a:p>
            </p:txBody>
          </p:sp>
          <p:sp>
            <p:nvSpPr>
              <p:cNvPr id="110" name="Rectangle 7"/>
              <p:cNvSpPr>
                <a:spLocks noChangeArrowheads="1"/>
              </p:cNvSpPr>
              <p:nvPr/>
            </p:nvSpPr>
            <p:spPr bwMode="auto">
              <a:xfrm>
                <a:off x="929" y="1616"/>
                <a:ext cx="500" cy="31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prstDash val="dash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70000"/>
                  <a:buFont typeface="Wingdings" panose="05000000000000000000" pitchFamily="2" charset="2"/>
                  <a:buChar char="¡"/>
                  <a:defRPr sz="2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l"/>
                  <a:defRPr sz="25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¡"/>
                  <a:defRPr sz="22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l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>
                  <a:latin typeface="Times New Roman" panose="02020603050405020304" pitchFamily="18" charset="0"/>
                </a:endParaRPr>
              </a:p>
            </p:txBody>
          </p:sp>
        </p:grpSp>
        <p:grpSp>
          <p:nvGrpSpPr>
            <p:cNvPr id="6" name="Group 8"/>
            <p:cNvGrpSpPr>
              <a:grpSpLocks/>
            </p:cNvGrpSpPr>
            <p:nvPr/>
          </p:nvGrpSpPr>
          <p:grpSpPr bwMode="auto">
            <a:xfrm>
              <a:off x="748" y="1842"/>
              <a:ext cx="862" cy="363"/>
              <a:chOff x="977" y="2002"/>
              <a:chExt cx="862" cy="363"/>
            </a:xfrm>
          </p:grpSpPr>
          <p:sp>
            <p:nvSpPr>
              <p:cNvPr id="107" name="Rectangle 9"/>
              <p:cNvSpPr>
                <a:spLocks noChangeArrowheads="1"/>
              </p:cNvSpPr>
              <p:nvPr/>
            </p:nvSpPr>
            <p:spPr bwMode="auto">
              <a:xfrm>
                <a:off x="1029" y="2036"/>
                <a:ext cx="762" cy="29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lIns="0" tIns="0" rIns="0" bIns="0" anchor="ctr"/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70000"/>
                  <a:buFont typeface="Wingdings" panose="05000000000000000000" pitchFamily="2" charset="2"/>
                  <a:buChar char="¡"/>
                  <a:defRPr sz="2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l"/>
                  <a:defRPr sz="25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¡"/>
                  <a:defRPr sz="22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l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zh-CN" altLang="en-US" sz="1800"/>
                  <a:t>中央计算机</a:t>
                </a:r>
              </a:p>
            </p:txBody>
          </p:sp>
          <p:sp>
            <p:nvSpPr>
              <p:cNvPr id="108" name="Rectangle 10"/>
              <p:cNvSpPr>
                <a:spLocks noChangeArrowheads="1"/>
              </p:cNvSpPr>
              <p:nvPr/>
            </p:nvSpPr>
            <p:spPr bwMode="auto">
              <a:xfrm>
                <a:off x="977" y="2002"/>
                <a:ext cx="862" cy="363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prstDash val="dash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70000"/>
                  <a:buFont typeface="Wingdings" panose="05000000000000000000" pitchFamily="2" charset="2"/>
                  <a:buChar char="¡"/>
                  <a:defRPr sz="2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l"/>
                  <a:defRPr sz="25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¡"/>
                  <a:defRPr sz="22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l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>
                  <a:latin typeface="Times New Roman" panose="02020603050405020304" pitchFamily="18" charset="0"/>
                </a:endParaRPr>
              </a:p>
            </p:txBody>
          </p:sp>
        </p:grpSp>
        <p:grpSp>
          <p:nvGrpSpPr>
            <p:cNvPr id="7" name="Group 11"/>
            <p:cNvGrpSpPr>
              <a:grpSpLocks/>
            </p:cNvGrpSpPr>
            <p:nvPr/>
          </p:nvGrpSpPr>
          <p:grpSpPr bwMode="auto">
            <a:xfrm>
              <a:off x="930" y="3339"/>
              <a:ext cx="500" cy="318"/>
              <a:chOff x="929" y="1616"/>
              <a:chExt cx="500" cy="318"/>
            </a:xfrm>
          </p:grpSpPr>
          <p:sp>
            <p:nvSpPr>
              <p:cNvPr id="105" name="Rectangle 12"/>
              <p:cNvSpPr>
                <a:spLocks noChangeArrowheads="1"/>
              </p:cNvSpPr>
              <p:nvPr/>
            </p:nvSpPr>
            <p:spPr bwMode="auto">
              <a:xfrm>
                <a:off x="975" y="1661"/>
                <a:ext cx="408" cy="22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lIns="0" tIns="0" rIns="0" bIns="0" anchor="ctr"/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70000"/>
                  <a:buFont typeface="Wingdings" panose="05000000000000000000" pitchFamily="2" charset="2"/>
                  <a:buChar char="¡"/>
                  <a:defRPr sz="2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l"/>
                  <a:defRPr sz="25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¡"/>
                  <a:defRPr sz="22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l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en-US" altLang="zh-CN" sz="1800"/>
                  <a:t>ATM</a:t>
                </a:r>
              </a:p>
            </p:txBody>
          </p:sp>
          <p:sp>
            <p:nvSpPr>
              <p:cNvPr id="106" name="Rectangle 13"/>
              <p:cNvSpPr>
                <a:spLocks noChangeArrowheads="1"/>
              </p:cNvSpPr>
              <p:nvPr/>
            </p:nvSpPr>
            <p:spPr bwMode="auto">
              <a:xfrm>
                <a:off x="929" y="1616"/>
                <a:ext cx="500" cy="31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prstDash val="dash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70000"/>
                  <a:buFont typeface="Wingdings" panose="05000000000000000000" pitchFamily="2" charset="2"/>
                  <a:buChar char="¡"/>
                  <a:defRPr sz="2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l"/>
                  <a:defRPr sz="25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¡"/>
                  <a:defRPr sz="22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l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>
                  <a:latin typeface="Times New Roman" panose="02020603050405020304" pitchFamily="18" charset="0"/>
                </a:endParaRPr>
              </a:p>
            </p:txBody>
          </p:sp>
        </p:grpSp>
        <p:sp>
          <p:nvSpPr>
            <p:cNvPr id="8" name="Rectangle 14"/>
            <p:cNvSpPr>
              <a:spLocks noChangeArrowheads="1"/>
            </p:cNvSpPr>
            <p:nvPr/>
          </p:nvSpPr>
          <p:spPr bwMode="auto">
            <a:xfrm>
              <a:off x="1215" y="1592"/>
              <a:ext cx="272" cy="1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¡"/>
                <a:defRPr sz="2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5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65000"/>
                <a:buFont typeface="Wingdings" panose="05000000000000000000" pitchFamily="2" charset="2"/>
                <a:buChar char="¡"/>
                <a:defRPr sz="2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zh-CN" altLang="en-US" sz="1400"/>
                <a:t>拥有</a:t>
              </a:r>
            </a:p>
          </p:txBody>
        </p:sp>
        <p:sp>
          <p:nvSpPr>
            <p:cNvPr id="9" name="Line 15"/>
            <p:cNvSpPr>
              <a:spLocks noChangeShapeType="1"/>
            </p:cNvSpPr>
            <p:nvPr/>
          </p:nvSpPr>
          <p:spPr bwMode="auto">
            <a:xfrm>
              <a:off x="1180" y="1570"/>
              <a:ext cx="0" cy="2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10" name="Group 16"/>
            <p:cNvGrpSpPr>
              <a:grpSpLocks/>
            </p:cNvGrpSpPr>
            <p:nvPr/>
          </p:nvGrpSpPr>
          <p:grpSpPr bwMode="auto">
            <a:xfrm>
              <a:off x="1383" y="1266"/>
              <a:ext cx="363" cy="278"/>
              <a:chOff x="2290" y="1837"/>
              <a:chExt cx="363" cy="278"/>
            </a:xfrm>
          </p:grpSpPr>
          <p:sp>
            <p:nvSpPr>
              <p:cNvPr id="101" name="Rectangle 17"/>
              <p:cNvSpPr>
                <a:spLocks noChangeArrowheads="1"/>
              </p:cNvSpPr>
              <p:nvPr/>
            </p:nvSpPr>
            <p:spPr bwMode="auto">
              <a:xfrm>
                <a:off x="2290" y="1842"/>
                <a:ext cx="363" cy="2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ctr"/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70000"/>
                  <a:buFont typeface="Wingdings" panose="05000000000000000000" pitchFamily="2" charset="2"/>
                  <a:buChar char="¡"/>
                  <a:defRPr sz="2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l"/>
                  <a:defRPr sz="25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¡"/>
                  <a:defRPr sz="22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l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9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zh-CN" altLang="en-US" sz="1400"/>
                  <a:t>分行</a:t>
                </a:r>
              </a:p>
              <a:p>
                <a:pPr algn="ctr" eaLnBrk="1" hangingPunct="1">
                  <a:lnSpc>
                    <a:spcPct val="9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zh-CN" altLang="en-US" sz="1400"/>
                  <a:t>代码</a:t>
                </a:r>
              </a:p>
            </p:txBody>
          </p:sp>
          <p:sp>
            <p:nvSpPr>
              <p:cNvPr id="102" name="Line 18"/>
              <p:cNvSpPr>
                <a:spLocks noChangeShapeType="1"/>
              </p:cNvSpPr>
              <p:nvPr/>
            </p:nvSpPr>
            <p:spPr bwMode="auto">
              <a:xfrm>
                <a:off x="2336" y="1837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3" name="Line 19"/>
              <p:cNvSpPr>
                <a:spLocks noChangeShapeType="1"/>
              </p:cNvSpPr>
              <p:nvPr/>
            </p:nvSpPr>
            <p:spPr bwMode="auto">
              <a:xfrm>
                <a:off x="2608" y="1837"/>
                <a:ext cx="0" cy="27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4" name="Line 20"/>
              <p:cNvSpPr>
                <a:spLocks noChangeShapeType="1"/>
              </p:cNvSpPr>
              <p:nvPr/>
            </p:nvSpPr>
            <p:spPr bwMode="auto">
              <a:xfrm>
                <a:off x="2336" y="2107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1" name="Group 21"/>
            <p:cNvGrpSpPr>
              <a:grpSpLocks/>
            </p:cNvGrpSpPr>
            <p:nvPr/>
          </p:nvGrpSpPr>
          <p:grpSpPr bwMode="auto">
            <a:xfrm>
              <a:off x="1701" y="1344"/>
              <a:ext cx="862" cy="136"/>
              <a:chOff x="2018" y="1933"/>
              <a:chExt cx="862" cy="136"/>
            </a:xfrm>
          </p:grpSpPr>
          <p:sp>
            <p:nvSpPr>
              <p:cNvPr id="98" name="AutoShape 22"/>
              <p:cNvSpPr>
                <a:spLocks noChangeArrowheads="1"/>
              </p:cNvSpPr>
              <p:nvPr/>
            </p:nvSpPr>
            <p:spPr bwMode="auto">
              <a:xfrm rot="-5400000">
                <a:off x="2245" y="1933"/>
                <a:ext cx="136" cy="136"/>
              </a:xfrm>
              <a:prstGeom prst="triangle">
                <a:avLst>
                  <a:gd name="adj" fmla="val 55144"/>
                </a:avLst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70000"/>
                  <a:buFont typeface="Wingdings" panose="05000000000000000000" pitchFamily="2" charset="2"/>
                  <a:buChar char="¡"/>
                  <a:defRPr sz="2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l"/>
                  <a:defRPr sz="25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¡"/>
                  <a:defRPr sz="22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l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9" name="Line 23"/>
              <p:cNvSpPr>
                <a:spLocks noChangeShapeType="1"/>
              </p:cNvSpPr>
              <p:nvPr/>
            </p:nvSpPr>
            <p:spPr bwMode="auto">
              <a:xfrm>
                <a:off x="2018" y="1995"/>
                <a:ext cx="227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0" name="Line 24"/>
              <p:cNvSpPr>
                <a:spLocks noChangeShapeType="1"/>
              </p:cNvSpPr>
              <p:nvPr/>
            </p:nvSpPr>
            <p:spPr bwMode="auto">
              <a:xfrm>
                <a:off x="2381" y="1992"/>
                <a:ext cx="49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12" name="Rectangle 25"/>
            <p:cNvSpPr>
              <a:spLocks noChangeArrowheads="1"/>
            </p:cNvSpPr>
            <p:nvPr/>
          </p:nvSpPr>
          <p:spPr bwMode="auto">
            <a:xfrm>
              <a:off x="2106" y="1207"/>
              <a:ext cx="272" cy="1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¡"/>
                <a:defRPr sz="2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5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65000"/>
                <a:buFont typeface="Wingdings" panose="05000000000000000000" pitchFamily="2" charset="2"/>
                <a:buChar char="¡"/>
                <a:defRPr sz="2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zh-CN" altLang="en-US" sz="1400"/>
                <a:t>组成</a:t>
              </a:r>
            </a:p>
          </p:txBody>
        </p:sp>
        <p:grpSp>
          <p:nvGrpSpPr>
            <p:cNvPr id="13" name="Group 26"/>
            <p:cNvGrpSpPr>
              <a:grpSpLocks/>
            </p:cNvGrpSpPr>
            <p:nvPr/>
          </p:nvGrpSpPr>
          <p:grpSpPr bwMode="auto">
            <a:xfrm>
              <a:off x="2561" y="1253"/>
              <a:ext cx="500" cy="318"/>
              <a:chOff x="929" y="1616"/>
              <a:chExt cx="500" cy="318"/>
            </a:xfrm>
          </p:grpSpPr>
          <p:sp>
            <p:nvSpPr>
              <p:cNvPr id="96" name="Rectangle 27"/>
              <p:cNvSpPr>
                <a:spLocks noChangeArrowheads="1"/>
              </p:cNvSpPr>
              <p:nvPr/>
            </p:nvSpPr>
            <p:spPr bwMode="auto">
              <a:xfrm>
                <a:off x="975" y="1661"/>
                <a:ext cx="408" cy="22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lIns="0" tIns="0" rIns="0" bIns="0" anchor="ctr"/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70000"/>
                  <a:buFont typeface="Wingdings" panose="05000000000000000000" pitchFamily="2" charset="2"/>
                  <a:buChar char="¡"/>
                  <a:defRPr sz="2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l"/>
                  <a:defRPr sz="25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¡"/>
                  <a:defRPr sz="22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l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zh-CN" altLang="en-US" sz="1800"/>
                  <a:t>分行</a:t>
                </a:r>
              </a:p>
            </p:txBody>
          </p:sp>
          <p:sp>
            <p:nvSpPr>
              <p:cNvPr id="97" name="Rectangle 28"/>
              <p:cNvSpPr>
                <a:spLocks noChangeArrowheads="1"/>
              </p:cNvSpPr>
              <p:nvPr/>
            </p:nvSpPr>
            <p:spPr bwMode="auto">
              <a:xfrm>
                <a:off x="929" y="1616"/>
                <a:ext cx="500" cy="31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prstDash val="dash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70000"/>
                  <a:buFont typeface="Wingdings" panose="05000000000000000000" pitchFamily="2" charset="2"/>
                  <a:buChar char="¡"/>
                  <a:defRPr sz="2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l"/>
                  <a:defRPr sz="25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¡"/>
                  <a:defRPr sz="22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l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>
                  <a:latin typeface="Times New Roman" panose="02020603050405020304" pitchFamily="18" charset="0"/>
                </a:endParaRPr>
              </a:p>
            </p:txBody>
          </p:sp>
        </p:grpSp>
        <p:grpSp>
          <p:nvGrpSpPr>
            <p:cNvPr id="14" name="Group 29"/>
            <p:cNvGrpSpPr>
              <a:grpSpLocks/>
            </p:cNvGrpSpPr>
            <p:nvPr/>
          </p:nvGrpSpPr>
          <p:grpSpPr bwMode="auto">
            <a:xfrm>
              <a:off x="2018" y="1842"/>
              <a:ext cx="862" cy="363"/>
              <a:chOff x="977" y="2002"/>
              <a:chExt cx="862" cy="363"/>
            </a:xfrm>
          </p:grpSpPr>
          <p:sp>
            <p:nvSpPr>
              <p:cNvPr id="94" name="Rectangle 30"/>
              <p:cNvSpPr>
                <a:spLocks noChangeArrowheads="1"/>
              </p:cNvSpPr>
              <p:nvPr/>
            </p:nvSpPr>
            <p:spPr bwMode="auto">
              <a:xfrm>
                <a:off x="1029" y="2036"/>
                <a:ext cx="762" cy="29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lIns="0" tIns="0" rIns="0" bIns="0" anchor="ctr"/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70000"/>
                  <a:buFont typeface="Wingdings" panose="05000000000000000000" pitchFamily="2" charset="2"/>
                  <a:buChar char="¡"/>
                  <a:defRPr sz="2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l"/>
                  <a:defRPr sz="25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¡"/>
                  <a:defRPr sz="22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l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zh-CN" altLang="en-US" sz="1800"/>
                  <a:t>分行计算机</a:t>
                </a:r>
              </a:p>
            </p:txBody>
          </p:sp>
          <p:sp>
            <p:nvSpPr>
              <p:cNvPr id="95" name="Rectangle 31"/>
              <p:cNvSpPr>
                <a:spLocks noChangeArrowheads="1"/>
              </p:cNvSpPr>
              <p:nvPr/>
            </p:nvSpPr>
            <p:spPr bwMode="auto">
              <a:xfrm>
                <a:off x="977" y="2002"/>
                <a:ext cx="862" cy="363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prstDash val="dash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70000"/>
                  <a:buFont typeface="Wingdings" panose="05000000000000000000" pitchFamily="2" charset="2"/>
                  <a:buChar char="¡"/>
                  <a:defRPr sz="2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l"/>
                  <a:defRPr sz="25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¡"/>
                  <a:defRPr sz="22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l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>
                  <a:latin typeface="Times New Roman" panose="02020603050405020304" pitchFamily="18" charset="0"/>
                </a:endParaRPr>
              </a:p>
            </p:txBody>
          </p:sp>
        </p:grpSp>
        <p:sp>
          <p:nvSpPr>
            <p:cNvPr id="15" name="Line 32"/>
            <p:cNvSpPr>
              <a:spLocks noChangeShapeType="1"/>
            </p:cNvSpPr>
            <p:nvPr/>
          </p:nvSpPr>
          <p:spPr bwMode="auto">
            <a:xfrm>
              <a:off x="1610" y="2024"/>
              <a:ext cx="40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" name="Rectangle 33"/>
            <p:cNvSpPr>
              <a:spLocks noChangeArrowheads="1"/>
            </p:cNvSpPr>
            <p:nvPr/>
          </p:nvSpPr>
          <p:spPr bwMode="auto">
            <a:xfrm>
              <a:off x="1615" y="1847"/>
              <a:ext cx="272" cy="1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¡"/>
                <a:defRPr sz="2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5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65000"/>
                <a:buFont typeface="Wingdings" panose="05000000000000000000" pitchFamily="2" charset="2"/>
                <a:buChar char="¡"/>
                <a:defRPr sz="2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zh-CN" altLang="en-US" sz="1400"/>
                <a:t>通信</a:t>
              </a:r>
            </a:p>
          </p:txBody>
        </p:sp>
        <p:sp>
          <p:nvSpPr>
            <p:cNvPr id="17" name="Rectangle 34"/>
            <p:cNvSpPr>
              <a:spLocks noChangeArrowheads="1"/>
            </p:cNvSpPr>
            <p:nvPr/>
          </p:nvSpPr>
          <p:spPr bwMode="auto">
            <a:xfrm>
              <a:off x="1858" y="1760"/>
              <a:ext cx="136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¡"/>
                <a:defRPr sz="2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5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65000"/>
                <a:buFont typeface="Wingdings" panose="05000000000000000000" pitchFamily="2" charset="2"/>
                <a:buChar char="¡"/>
                <a:defRPr sz="2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1400"/>
                <a:t>1+</a:t>
              </a:r>
            </a:p>
          </p:txBody>
        </p:sp>
        <p:sp>
          <p:nvSpPr>
            <p:cNvPr id="18" name="Line 35"/>
            <p:cNvSpPr>
              <a:spLocks noChangeShapeType="1"/>
            </p:cNvSpPr>
            <p:nvPr/>
          </p:nvSpPr>
          <p:spPr bwMode="auto">
            <a:xfrm>
              <a:off x="2699" y="1570"/>
              <a:ext cx="0" cy="2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" name="Rectangle 36"/>
            <p:cNvSpPr>
              <a:spLocks noChangeArrowheads="1"/>
            </p:cNvSpPr>
            <p:nvPr/>
          </p:nvSpPr>
          <p:spPr bwMode="auto">
            <a:xfrm>
              <a:off x="2434" y="1610"/>
              <a:ext cx="272" cy="1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¡"/>
                <a:defRPr sz="2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5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65000"/>
                <a:buFont typeface="Wingdings" panose="05000000000000000000" pitchFamily="2" charset="2"/>
                <a:buChar char="¡"/>
                <a:defRPr sz="2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zh-CN" altLang="en-US" sz="1400"/>
                <a:t>拥有</a:t>
              </a:r>
            </a:p>
          </p:txBody>
        </p:sp>
        <p:sp>
          <p:nvSpPr>
            <p:cNvPr id="20" name="Line 37"/>
            <p:cNvSpPr>
              <a:spLocks noChangeShapeType="1"/>
            </p:cNvSpPr>
            <p:nvPr/>
          </p:nvSpPr>
          <p:spPr bwMode="auto">
            <a:xfrm>
              <a:off x="1186" y="2205"/>
              <a:ext cx="0" cy="113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" name="Rectangle 38"/>
            <p:cNvSpPr>
              <a:spLocks noChangeArrowheads="1"/>
            </p:cNvSpPr>
            <p:nvPr/>
          </p:nvSpPr>
          <p:spPr bwMode="auto">
            <a:xfrm>
              <a:off x="1202" y="2296"/>
              <a:ext cx="272" cy="1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¡"/>
                <a:defRPr sz="2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5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65000"/>
                <a:buFont typeface="Wingdings" panose="05000000000000000000" pitchFamily="2" charset="2"/>
                <a:buChar char="¡"/>
                <a:defRPr sz="2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zh-CN" altLang="en-US" sz="1400"/>
                <a:t>通信</a:t>
              </a:r>
            </a:p>
          </p:txBody>
        </p:sp>
        <p:sp>
          <p:nvSpPr>
            <p:cNvPr id="22" name="Rectangle 39"/>
            <p:cNvSpPr>
              <a:spLocks noChangeArrowheads="1"/>
            </p:cNvSpPr>
            <p:nvPr/>
          </p:nvSpPr>
          <p:spPr bwMode="auto">
            <a:xfrm>
              <a:off x="1263" y="3169"/>
              <a:ext cx="136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¡"/>
                <a:defRPr sz="2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5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65000"/>
                <a:buFont typeface="Wingdings" panose="05000000000000000000" pitchFamily="2" charset="2"/>
                <a:buChar char="¡"/>
                <a:defRPr sz="2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1400"/>
                <a:t>1+</a:t>
              </a:r>
            </a:p>
          </p:txBody>
        </p:sp>
        <p:grpSp>
          <p:nvGrpSpPr>
            <p:cNvPr id="23" name="Group 40"/>
            <p:cNvGrpSpPr>
              <a:grpSpLocks/>
            </p:cNvGrpSpPr>
            <p:nvPr/>
          </p:nvGrpSpPr>
          <p:grpSpPr bwMode="auto">
            <a:xfrm>
              <a:off x="3696" y="1252"/>
              <a:ext cx="500" cy="318"/>
              <a:chOff x="929" y="1616"/>
              <a:chExt cx="500" cy="318"/>
            </a:xfrm>
          </p:grpSpPr>
          <p:sp>
            <p:nvSpPr>
              <p:cNvPr id="92" name="Rectangle 41"/>
              <p:cNvSpPr>
                <a:spLocks noChangeArrowheads="1"/>
              </p:cNvSpPr>
              <p:nvPr/>
            </p:nvSpPr>
            <p:spPr bwMode="auto">
              <a:xfrm>
                <a:off x="975" y="1661"/>
                <a:ext cx="408" cy="22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lIns="0" tIns="0" rIns="0" bIns="0" anchor="ctr"/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70000"/>
                  <a:buFont typeface="Wingdings" panose="05000000000000000000" pitchFamily="2" charset="2"/>
                  <a:buChar char="¡"/>
                  <a:defRPr sz="2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l"/>
                  <a:defRPr sz="25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¡"/>
                  <a:defRPr sz="22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l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zh-CN" altLang="en-US" sz="1800"/>
                  <a:t>账户</a:t>
                </a:r>
              </a:p>
            </p:txBody>
          </p:sp>
          <p:sp>
            <p:nvSpPr>
              <p:cNvPr id="93" name="Rectangle 42"/>
              <p:cNvSpPr>
                <a:spLocks noChangeArrowheads="1"/>
              </p:cNvSpPr>
              <p:nvPr/>
            </p:nvSpPr>
            <p:spPr bwMode="auto">
              <a:xfrm>
                <a:off x="929" y="1616"/>
                <a:ext cx="500" cy="31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prstDash val="dash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70000"/>
                  <a:buFont typeface="Wingdings" panose="05000000000000000000" pitchFamily="2" charset="2"/>
                  <a:buChar char="¡"/>
                  <a:defRPr sz="2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l"/>
                  <a:defRPr sz="25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¡"/>
                  <a:defRPr sz="22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l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>
                  <a:latin typeface="Times New Roman" panose="02020603050405020304" pitchFamily="18" charset="0"/>
                </a:endParaRPr>
              </a:p>
            </p:txBody>
          </p:sp>
        </p:grpSp>
        <p:grpSp>
          <p:nvGrpSpPr>
            <p:cNvPr id="24" name="Group 43"/>
            <p:cNvGrpSpPr>
              <a:grpSpLocks/>
            </p:cNvGrpSpPr>
            <p:nvPr/>
          </p:nvGrpSpPr>
          <p:grpSpPr bwMode="auto">
            <a:xfrm>
              <a:off x="4784" y="1253"/>
              <a:ext cx="500" cy="318"/>
              <a:chOff x="929" y="1616"/>
              <a:chExt cx="500" cy="318"/>
            </a:xfrm>
          </p:grpSpPr>
          <p:sp>
            <p:nvSpPr>
              <p:cNvPr id="90" name="Rectangle 44"/>
              <p:cNvSpPr>
                <a:spLocks noChangeArrowheads="1"/>
              </p:cNvSpPr>
              <p:nvPr/>
            </p:nvSpPr>
            <p:spPr bwMode="auto">
              <a:xfrm>
                <a:off x="975" y="1661"/>
                <a:ext cx="408" cy="22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lIns="0" tIns="0" rIns="0" bIns="0" anchor="ctr"/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70000"/>
                  <a:buFont typeface="Wingdings" panose="05000000000000000000" pitchFamily="2" charset="2"/>
                  <a:buChar char="¡"/>
                  <a:defRPr sz="2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l"/>
                  <a:defRPr sz="25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¡"/>
                  <a:defRPr sz="22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l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zh-CN" altLang="en-US" sz="1800"/>
                  <a:t>储户</a:t>
                </a:r>
              </a:p>
            </p:txBody>
          </p:sp>
          <p:sp>
            <p:nvSpPr>
              <p:cNvPr id="91" name="Rectangle 45"/>
              <p:cNvSpPr>
                <a:spLocks noChangeArrowheads="1"/>
              </p:cNvSpPr>
              <p:nvPr/>
            </p:nvSpPr>
            <p:spPr bwMode="auto">
              <a:xfrm>
                <a:off x="929" y="1616"/>
                <a:ext cx="500" cy="31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prstDash val="dash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70000"/>
                  <a:buFont typeface="Wingdings" panose="05000000000000000000" pitchFamily="2" charset="2"/>
                  <a:buChar char="¡"/>
                  <a:defRPr sz="2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l"/>
                  <a:defRPr sz="25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¡"/>
                  <a:defRPr sz="22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l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>
                  <a:latin typeface="Times New Roman" panose="02020603050405020304" pitchFamily="18" charset="0"/>
                </a:endParaRPr>
              </a:p>
            </p:txBody>
          </p:sp>
        </p:grpSp>
        <p:sp>
          <p:nvSpPr>
            <p:cNvPr id="25" name="Line 46"/>
            <p:cNvSpPr>
              <a:spLocks noChangeShapeType="1"/>
            </p:cNvSpPr>
            <p:nvPr/>
          </p:nvSpPr>
          <p:spPr bwMode="auto">
            <a:xfrm>
              <a:off x="3061" y="1389"/>
              <a:ext cx="63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" name="Rectangle 47"/>
            <p:cNvSpPr>
              <a:spLocks noChangeArrowheads="1"/>
            </p:cNvSpPr>
            <p:nvPr/>
          </p:nvSpPr>
          <p:spPr bwMode="auto">
            <a:xfrm>
              <a:off x="3061" y="1207"/>
              <a:ext cx="272" cy="1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¡"/>
                <a:defRPr sz="2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5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65000"/>
                <a:buFont typeface="Wingdings" panose="05000000000000000000" pitchFamily="2" charset="2"/>
                <a:buChar char="¡"/>
                <a:defRPr sz="2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zh-CN" altLang="en-US" sz="1400"/>
                <a:t>保管</a:t>
              </a:r>
            </a:p>
          </p:txBody>
        </p:sp>
        <p:sp>
          <p:nvSpPr>
            <p:cNvPr id="27" name="Rectangle 48"/>
            <p:cNvSpPr>
              <a:spLocks noChangeArrowheads="1"/>
            </p:cNvSpPr>
            <p:nvPr/>
          </p:nvSpPr>
          <p:spPr bwMode="auto">
            <a:xfrm>
              <a:off x="3536" y="1162"/>
              <a:ext cx="136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¡"/>
                <a:defRPr sz="2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5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65000"/>
                <a:buFont typeface="Wingdings" panose="05000000000000000000" pitchFamily="2" charset="2"/>
                <a:buChar char="¡"/>
                <a:defRPr sz="2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1400"/>
                <a:t>1+</a:t>
              </a:r>
            </a:p>
          </p:txBody>
        </p:sp>
        <p:sp>
          <p:nvSpPr>
            <p:cNvPr id="28" name="Line 49"/>
            <p:cNvSpPr>
              <a:spLocks noChangeShapeType="1"/>
            </p:cNvSpPr>
            <p:nvPr/>
          </p:nvSpPr>
          <p:spPr bwMode="auto">
            <a:xfrm>
              <a:off x="4195" y="1389"/>
              <a:ext cx="59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" name="Rectangle 50"/>
            <p:cNvSpPr>
              <a:spLocks noChangeArrowheads="1"/>
            </p:cNvSpPr>
            <p:nvPr/>
          </p:nvSpPr>
          <p:spPr bwMode="auto">
            <a:xfrm>
              <a:off x="4521" y="1380"/>
              <a:ext cx="272" cy="1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¡"/>
                <a:defRPr sz="2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5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65000"/>
                <a:buFont typeface="Wingdings" panose="05000000000000000000" pitchFamily="2" charset="2"/>
                <a:buChar char="¡"/>
                <a:defRPr sz="2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zh-CN" altLang="en-US" sz="1400"/>
                <a:t>拥有</a:t>
              </a:r>
            </a:p>
          </p:txBody>
        </p:sp>
        <p:sp>
          <p:nvSpPr>
            <p:cNvPr id="30" name="Rectangle 51"/>
            <p:cNvSpPr>
              <a:spLocks noChangeArrowheads="1"/>
            </p:cNvSpPr>
            <p:nvPr/>
          </p:nvSpPr>
          <p:spPr bwMode="auto">
            <a:xfrm>
              <a:off x="4244" y="1421"/>
              <a:ext cx="136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¡"/>
                <a:defRPr sz="2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5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65000"/>
                <a:buFont typeface="Wingdings" panose="05000000000000000000" pitchFamily="2" charset="2"/>
                <a:buChar char="¡"/>
                <a:defRPr sz="2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1400"/>
                <a:t>1+</a:t>
              </a:r>
            </a:p>
          </p:txBody>
        </p:sp>
        <p:grpSp>
          <p:nvGrpSpPr>
            <p:cNvPr id="31" name="Group 52"/>
            <p:cNvGrpSpPr>
              <a:grpSpLocks/>
            </p:cNvGrpSpPr>
            <p:nvPr/>
          </p:nvGrpSpPr>
          <p:grpSpPr bwMode="auto">
            <a:xfrm>
              <a:off x="2426" y="2523"/>
              <a:ext cx="862" cy="363"/>
              <a:chOff x="977" y="2002"/>
              <a:chExt cx="862" cy="363"/>
            </a:xfrm>
          </p:grpSpPr>
          <p:sp>
            <p:nvSpPr>
              <p:cNvPr id="88" name="Rectangle 53"/>
              <p:cNvSpPr>
                <a:spLocks noChangeArrowheads="1"/>
              </p:cNvSpPr>
              <p:nvPr/>
            </p:nvSpPr>
            <p:spPr bwMode="auto">
              <a:xfrm>
                <a:off x="1029" y="2036"/>
                <a:ext cx="762" cy="29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lIns="0" tIns="0" rIns="0" bIns="0" anchor="ctr"/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70000"/>
                  <a:buFont typeface="Wingdings" panose="05000000000000000000" pitchFamily="2" charset="2"/>
                  <a:buChar char="¡"/>
                  <a:defRPr sz="2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l"/>
                  <a:defRPr sz="25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¡"/>
                  <a:defRPr sz="22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l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zh-CN" altLang="en-US" sz="1800"/>
                  <a:t>柜员终端</a:t>
                </a:r>
              </a:p>
            </p:txBody>
          </p:sp>
          <p:sp>
            <p:nvSpPr>
              <p:cNvPr id="89" name="Rectangle 54"/>
              <p:cNvSpPr>
                <a:spLocks noChangeArrowheads="1"/>
              </p:cNvSpPr>
              <p:nvPr/>
            </p:nvSpPr>
            <p:spPr bwMode="auto">
              <a:xfrm>
                <a:off x="977" y="2002"/>
                <a:ext cx="862" cy="363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prstDash val="dash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70000"/>
                  <a:buFont typeface="Wingdings" panose="05000000000000000000" pitchFamily="2" charset="2"/>
                  <a:buChar char="¡"/>
                  <a:defRPr sz="2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l"/>
                  <a:defRPr sz="25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¡"/>
                  <a:defRPr sz="22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l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>
                  <a:latin typeface="Times New Roman" panose="02020603050405020304" pitchFamily="18" charset="0"/>
                </a:endParaRPr>
              </a:p>
            </p:txBody>
          </p:sp>
        </p:grpSp>
        <p:sp>
          <p:nvSpPr>
            <p:cNvPr id="32" name="Line 55"/>
            <p:cNvSpPr>
              <a:spLocks noChangeShapeType="1"/>
            </p:cNvSpPr>
            <p:nvPr/>
          </p:nvSpPr>
          <p:spPr bwMode="auto">
            <a:xfrm>
              <a:off x="2562" y="2205"/>
              <a:ext cx="0" cy="3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" name="Rectangle 56"/>
            <p:cNvSpPr>
              <a:spLocks noChangeArrowheads="1"/>
            </p:cNvSpPr>
            <p:nvPr/>
          </p:nvSpPr>
          <p:spPr bwMode="auto">
            <a:xfrm>
              <a:off x="2245" y="2205"/>
              <a:ext cx="272" cy="1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¡"/>
                <a:defRPr sz="2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5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65000"/>
                <a:buFont typeface="Wingdings" panose="05000000000000000000" pitchFamily="2" charset="2"/>
                <a:buChar char="¡"/>
                <a:defRPr sz="2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zh-CN" altLang="en-US" sz="1400"/>
                <a:t>通信</a:t>
              </a:r>
            </a:p>
          </p:txBody>
        </p:sp>
        <p:sp>
          <p:nvSpPr>
            <p:cNvPr id="34" name="Rectangle 57"/>
            <p:cNvSpPr>
              <a:spLocks noChangeArrowheads="1"/>
            </p:cNvSpPr>
            <p:nvPr/>
          </p:nvSpPr>
          <p:spPr bwMode="auto">
            <a:xfrm>
              <a:off x="2624" y="2373"/>
              <a:ext cx="136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¡"/>
                <a:defRPr sz="2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5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65000"/>
                <a:buFont typeface="Wingdings" panose="05000000000000000000" pitchFamily="2" charset="2"/>
                <a:buChar char="¡"/>
                <a:defRPr sz="2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1400"/>
                <a:t>1+</a:t>
              </a:r>
            </a:p>
          </p:txBody>
        </p:sp>
        <p:sp>
          <p:nvSpPr>
            <p:cNvPr id="35" name="Line 58"/>
            <p:cNvSpPr>
              <a:spLocks noChangeShapeType="1"/>
            </p:cNvSpPr>
            <p:nvPr/>
          </p:nvSpPr>
          <p:spPr bwMode="auto">
            <a:xfrm>
              <a:off x="2971" y="1570"/>
              <a:ext cx="0" cy="95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6" name="Rectangle 59"/>
            <p:cNvSpPr>
              <a:spLocks noChangeArrowheads="1"/>
            </p:cNvSpPr>
            <p:nvPr/>
          </p:nvSpPr>
          <p:spPr bwMode="auto">
            <a:xfrm>
              <a:off x="2992" y="1600"/>
              <a:ext cx="272" cy="1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¡"/>
                <a:defRPr sz="2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5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65000"/>
                <a:buFont typeface="Wingdings" panose="05000000000000000000" pitchFamily="2" charset="2"/>
                <a:buChar char="¡"/>
                <a:defRPr sz="2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zh-CN" altLang="en-US" sz="1400"/>
                <a:t>拥有</a:t>
              </a:r>
            </a:p>
          </p:txBody>
        </p:sp>
        <p:sp>
          <p:nvSpPr>
            <p:cNvPr id="37" name="Rectangle 60"/>
            <p:cNvSpPr>
              <a:spLocks noChangeArrowheads="1"/>
            </p:cNvSpPr>
            <p:nvPr/>
          </p:nvSpPr>
          <p:spPr bwMode="auto">
            <a:xfrm>
              <a:off x="3030" y="2365"/>
              <a:ext cx="136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¡"/>
                <a:defRPr sz="2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5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65000"/>
                <a:buFont typeface="Wingdings" panose="05000000000000000000" pitchFamily="2" charset="2"/>
                <a:buChar char="¡"/>
                <a:defRPr sz="2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1400"/>
                <a:t>1+</a:t>
              </a:r>
            </a:p>
          </p:txBody>
        </p:sp>
        <p:grpSp>
          <p:nvGrpSpPr>
            <p:cNvPr id="38" name="Group 61"/>
            <p:cNvGrpSpPr>
              <a:grpSpLocks/>
            </p:cNvGrpSpPr>
            <p:nvPr/>
          </p:nvGrpSpPr>
          <p:grpSpPr bwMode="auto">
            <a:xfrm>
              <a:off x="3334" y="1842"/>
              <a:ext cx="500" cy="318"/>
              <a:chOff x="929" y="1616"/>
              <a:chExt cx="500" cy="318"/>
            </a:xfrm>
          </p:grpSpPr>
          <p:sp>
            <p:nvSpPr>
              <p:cNvPr id="86" name="Rectangle 62"/>
              <p:cNvSpPr>
                <a:spLocks noChangeArrowheads="1"/>
              </p:cNvSpPr>
              <p:nvPr/>
            </p:nvSpPr>
            <p:spPr bwMode="auto">
              <a:xfrm>
                <a:off x="975" y="1661"/>
                <a:ext cx="408" cy="22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lIns="0" tIns="0" rIns="0" bIns="0" anchor="ctr"/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70000"/>
                  <a:buFont typeface="Wingdings" panose="05000000000000000000" pitchFamily="2" charset="2"/>
                  <a:buChar char="¡"/>
                  <a:defRPr sz="2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l"/>
                  <a:defRPr sz="25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¡"/>
                  <a:defRPr sz="22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l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zh-CN" altLang="en-US" sz="1800"/>
                  <a:t>柜员</a:t>
                </a:r>
              </a:p>
            </p:txBody>
          </p:sp>
          <p:sp>
            <p:nvSpPr>
              <p:cNvPr id="87" name="Rectangle 63"/>
              <p:cNvSpPr>
                <a:spLocks noChangeArrowheads="1"/>
              </p:cNvSpPr>
              <p:nvPr/>
            </p:nvSpPr>
            <p:spPr bwMode="auto">
              <a:xfrm>
                <a:off x="929" y="1616"/>
                <a:ext cx="500" cy="31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prstDash val="dash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70000"/>
                  <a:buFont typeface="Wingdings" panose="05000000000000000000" pitchFamily="2" charset="2"/>
                  <a:buChar char="¡"/>
                  <a:defRPr sz="2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l"/>
                  <a:defRPr sz="25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¡"/>
                  <a:defRPr sz="22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l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>
                  <a:latin typeface="Times New Roman" panose="02020603050405020304" pitchFamily="18" charset="0"/>
                </a:endParaRPr>
              </a:p>
            </p:txBody>
          </p:sp>
        </p:grpSp>
        <p:grpSp>
          <p:nvGrpSpPr>
            <p:cNvPr id="39" name="Group 64"/>
            <p:cNvGrpSpPr>
              <a:grpSpLocks/>
            </p:cNvGrpSpPr>
            <p:nvPr/>
          </p:nvGrpSpPr>
          <p:grpSpPr bwMode="auto">
            <a:xfrm>
              <a:off x="3061" y="1480"/>
              <a:ext cx="499" cy="362"/>
              <a:chOff x="3061" y="1480"/>
              <a:chExt cx="499" cy="362"/>
            </a:xfrm>
          </p:grpSpPr>
          <p:sp>
            <p:nvSpPr>
              <p:cNvPr id="84" name="Line 65"/>
              <p:cNvSpPr>
                <a:spLocks noChangeShapeType="1"/>
              </p:cNvSpPr>
              <p:nvPr/>
            </p:nvSpPr>
            <p:spPr bwMode="auto">
              <a:xfrm>
                <a:off x="3061" y="1480"/>
                <a:ext cx="49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5" name="Line 66"/>
              <p:cNvSpPr>
                <a:spLocks noChangeShapeType="1"/>
              </p:cNvSpPr>
              <p:nvPr/>
            </p:nvSpPr>
            <p:spPr bwMode="auto">
              <a:xfrm>
                <a:off x="3560" y="1480"/>
                <a:ext cx="0" cy="36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40" name="Rectangle 67"/>
            <p:cNvSpPr>
              <a:spLocks noChangeArrowheads="1"/>
            </p:cNvSpPr>
            <p:nvPr/>
          </p:nvSpPr>
          <p:spPr bwMode="auto">
            <a:xfrm>
              <a:off x="3288" y="1458"/>
              <a:ext cx="272" cy="1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¡"/>
                <a:defRPr sz="2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5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65000"/>
                <a:buFont typeface="Wingdings" panose="05000000000000000000" pitchFamily="2" charset="2"/>
                <a:buChar char="¡"/>
                <a:defRPr sz="2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zh-CN" altLang="en-US" sz="1400"/>
                <a:t>雇佣</a:t>
              </a:r>
            </a:p>
          </p:txBody>
        </p:sp>
        <p:sp>
          <p:nvSpPr>
            <p:cNvPr id="41" name="Rectangle 68"/>
            <p:cNvSpPr>
              <a:spLocks noChangeArrowheads="1"/>
            </p:cNvSpPr>
            <p:nvPr/>
          </p:nvSpPr>
          <p:spPr bwMode="auto">
            <a:xfrm>
              <a:off x="3395" y="1693"/>
              <a:ext cx="136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¡"/>
                <a:defRPr sz="2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5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65000"/>
                <a:buFont typeface="Wingdings" panose="05000000000000000000" pitchFamily="2" charset="2"/>
                <a:buChar char="¡"/>
                <a:defRPr sz="2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1400"/>
                <a:t>1+</a:t>
              </a:r>
            </a:p>
          </p:txBody>
        </p:sp>
        <p:grpSp>
          <p:nvGrpSpPr>
            <p:cNvPr id="42" name="Group 69"/>
            <p:cNvGrpSpPr>
              <a:grpSpLocks/>
            </p:cNvGrpSpPr>
            <p:nvPr/>
          </p:nvGrpSpPr>
          <p:grpSpPr bwMode="auto">
            <a:xfrm>
              <a:off x="3696" y="2523"/>
              <a:ext cx="862" cy="363"/>
              <a:chOff x="977" y="2002"/>
              <a:chExt cx="862" cy="363"/>
            </a:xfrm>
          </p:grpSpPr>
          <p:sp>
            <p:nvSpPr>
              <p:cNvPr id="82" name="Rectangle 70"/>
              <p:cNvSpPr>
                <a:spLocks noChangeArrowheads="1"/>
              </p:cNvSpPr>
              <p:nvPr/>
            </p:nvSpPr>
            <p:spPr bwMode="auto">
              <a:xfrm>
                <a:off x="1029" y="2036"/>
                <a:ext cx="762" cy="29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lIns="0" tIns="0" rIns="0" bIns="0" anchor="ctr"/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70000"/>
                  <a:buFont typeface="Wingdings" panose="05000000000000000000" pitchFamily="2" charset="2"/>
                  <a:buChar char="¡"/>
                  <a:defRPr sz="2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l"/>
                  <a:defRPr sz="25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¡"/>
                  <a:defRPr sz="22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l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zh-CN" altLang="en-US" sz="1800"/>
                  <a:t>柜员事务</a:t>
                </a:r>
              </a:p>
            </p:txBody>
          </p:sp>
          <p:sp>
            <p:nvSpPr>
              <p:cNvPr id="83" name="Rectangle 71"/>
              <p:cNvSpPr>
                <a:spLocks noChangeArrowheads="1"/>
              </p:cNvSpPr>
              <p:nvPr/>
            </p:nvSpPr>
            <p:spPr bwMode="auto">
              <a:xfrm>
                <a:off x="977" y="2002"/>
                <a:ext cx="862" cy="363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prstDash val="dash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70000"/>
                  <a:buFont typeface="Wingdings" panose="05000000000000000000" pitchFamily="2" charset="2"/>
                  <a:buChar char="¡"/>
                  <a:defRPr sz="2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l"/>
                  <a:defRPr sz="25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¡"/>
                  <a:defRPr sz="22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l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>
                  <a:latin typeface="Times New Roman" panose="02020603050405020304" pitchFamily="18" charset="0"/>
                </a:endParaRPr>
              </a:p>
            </p:txBody>
          </p:sp>
        </p:grpSp>
        <p:sp>
          <p:nvSpPr>
            <p:cNvPr id="43" name="Line 72"/>
            <p:cNvSpPr>
              <a:spLocks noChangeShapeType="1"/>
            </p:cNvSpPr>
            <p:nvPr/>
          </p:nvSpPr>
          <p:spPr bwMode="auto">
            <a:xfrm>
              <a:off x="3288" y="2704"/>
              <a:ext cx="40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" name="Rectangle 73"/>
            <p:cNvSpPr>
              <a:spLocks noChangeArrowheads="1"/>
            </p:cNvSpPr>
            <p:nvPr/>
          </p:nvSpPr>
          <p:spPr bwMode="auto">
            <a:xfrm>
              <a:off x="3302" y="2523"/>
              <a:ext cx="272" cy="1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¡"/>
                <a:defRPr sz="2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5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65000"/>
                <a:buFont typeface="Wingdings" panose="05000000000000000000" pitchFamily="2" charset="2"/>
                <a:buChar char="¡"/>
                <a:defRPr sz="2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zh-CN" altLang="en-US" sz="1400"/>
                <a:t>输入</a:t>
              </a:r>
            </a:p>
          </p:txBody>
        </p:sp>
        <p:sp>
          <p:nvSpPr>
            <p:cNvPr id="45" name="Rectangle 74"/>
            <p:cNvSpPr>
              <a:spLocks noChangeArrowheads="1"/>
            </p:cNvSpPr>
            <p:nvPr/>
          </p:nvSpPr>
          <p:spPr bwMode="auto">
            <a:xfrm>
              <a:off x="3531" y="2704"/>
              <a:ext cx="136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¡"/>
                <a:defRPr sz="2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5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65000"/>
                <a:buFont typeface="Wingdings" panose="05000000000000000000" pitchFamily="2" charset="2"/>
                <a:buChar char="¡"/>
                <a:defRPr sz="2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1400"/>
                <a:t>1+</a:t>
              </a:r>
            </a:p>
          </p:txBody>
        </p:sp>
        <p:sp>
          <p:nvSpPr>
            <p:cNvPr id="46" name="Line 75"/>
            <p:cNvSpPr>
              <a:spLocks noChangeShapeType="1"/>
            </p:cNvSpPr>
            <p:nvPr/>
          </p:nvSpPr>
          <p:spPr bwMode="auto">
            <a:xfrm>
              <a:off x="3787" y="2160"/>
              <a:ext cx="0" cy="3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" name="Rectangle 76"/>
            <p:cNvSpPr>
              <a:spLocks noChangeArrowheads="1"/>
            </p:cNvSpPr>
            <p:nvPr/>
          </p:nvSpPr>
          <p:spPr bwMode="auto">
            <a:xfrm>
              <a:off x="3531" y="2152"/>
              <a:ext cx="272" cy="1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¡"/>
                <a:defRPr sz="2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5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65000"/>
                <a:buFont typeface="Wingdings" panose="05000000000000000000" pitchFamily="2" charset="2"/>
                <a:buChar char="¡"/>
                <a:defRPr sz="2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zh-CN" altLang="en-US" sz="1400"/>
                <a:t>输入</a:t>
              </a:r>
            </a:p>
          </p:txBody>
        </p:sp>
        <p:sp>
          <p:nvSpPr>
            <p:cNvPr id="48" name="Rectangle 77"/>
            <p:cNvSpPr>
              <a:spLocks noChangeArrowheads="1"/>
            </p:cNvSpPr>
            <p:nvPr/>
          </p:nvSpPr>
          <p:spPr bwMode="auto">
            <a:xfrm>
              <a:off x="3825" y="2381"/>
              <a:ext cx="136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¡"/>
                <a:defRPr sz="2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5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65000"/>
                <a:buFont typeface="Wingdings" panose="05000000000000000000" pitchFamily="2" charset="2"/>
                <a:buChar char="¡"/>
                <a:defRPr sz="2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1400"/>
                <a:t>1+</a:t>
              </a:r>
            </a:p>
          </p:txBody>
        </p:sp>
        <p:sp>
          <p:nvSpPr>
            <p:cNvPr id="49" name="Line 78"/>
            <p:cNvSpPr>
              <a:spLocks noChangeShapeType="1"/>
            </p:cNvSpPr>
            <p:nvPr/>
          </p:nvSpPr>
          <p:spPr bwMode="auto">
            <a:xfrm>
              <a:off x="4038" y="1570"/>
              <a:ext cx="0" cy="95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0" name="Rectangle 79"/>
            <p:cNvSpPr>
              <a:spLocks noChangeArrowheads="1"/>
            </p:cNvSpPr>
            <p:nvPr/>
          </p:nvSpPr>
          <p:spPr bwMode="auto">
            <a:xfrm>
              <a:off x="3902" y="1616"/>
              <a:ext cx="136" cy="2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¡"/>
                <a:defRPr sz="2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5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65000"/>
                <a:buFont typeface="Wingdings" panose="05000000000000000000" pitchFamily="2" charset="2"/>
                <a:buChar char="¡"/>
                <a:defRPr sz="2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zh-CN" altLang="en-US" sz="1400"/>
                <a:t>修</a:t>
              </a:r>
            </a:p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zh-CN" altLang="en-US" sz="1400"/>
                <a:t>改</a:t>
              </a:r>
            </a:p>
          </p:txBody>
        </p:sp>
        <p:sp>
          <p:nvSpPr>
            <p:cNvPr id="51" name="Rectangle 80"/>
            <p:cNvSpPr>
              <a:spLocks noChangeArrowheads="1"/>
            </p:cNvSpPr>
            <p:nvPr/>
          </p:nvSpPr>
          <p:spPr bwMode="auto">
            <a:xfrm>
              <a:off x="4067" y="2381"/>
              <a:ext cx="136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¡"/>
                <a:defRPr sz="2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5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65000"/>
                <a:buFont typeface="Wingdings" panose="05000000000000000000" pitchFamily="2" charset="2"/>
                <a:buChar char="¡"/>
                <a:defRPr sz="2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1400"/>
                <a:t>1+</a:t>
              </a:r>
            </a:p>
          </p:txBody>
        </p:sp>
        <p:grpSp>
          <p:nvGrpSpPr>
            <p:cNvPr id="52" name="Group 81"/>
            <p:cNvGrpSpPr>
              <a:grpSpLocks/>
            </p:cNvGrpSpPr>
            <p:nvPr/>
          </p:nvGrpSpPr>
          <p:grpSpPr bwMode="auto">
            <a:xfrm>
              <a:off x="2426" y="3294"/>
              <a:ext cx="862" cy="363"/>
              <a:chOff x="977" y="2002"/>
              <a:chExt cx="862" cy="363"/>
            </a:xfrm>
          </p:grpSpPr>
          <p:sp>
            <p:nvSpPr>
              <p:cNvPr id="80" name="Rectangle 82"/>
              <p:cNvSpPr>
                <a:spLocks noChangeArrowheads="1"/>
              </p:cNvSpPr>
              <p:nvPr/>
            </p:nvSpPr>
            <p:spPr bwMode="auto">
              <a:xfrm>
                <a:off x="1029" y="2036"/>
                <a:ext cx="762" cy="29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lIns="0" tIns="0" rIns="0" bIns="0" anchor="ctr"/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70000"/>
                  <a:buFont typeface="Wingdings" panose="05000000000000000000" pitchFamily="2" charset="2"/>
                  <a:buChar char="¡"/>
                  <a:defRPr sz="2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l"/>
                  <a:defRPr sz="25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¡"/>
                  <a:defRPr sz="22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l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zh-CN" altLang="en-US" sz="1800"/>
                  <a:t>远程事务</a:t>
                </a:r>
              </a:p>
            </p:txBody>
          </p:sp>
          <p:sp>
            <p:nvSpPr>
              <p:cNvPr id="81" name="Rectangle 83"/>
              <p:cNvSpPr>
                <a:spLocks noChangeArrowheads="1"/>
              </p:cNvSpPr>
              <p:nvPr/>
            </p:nvSpPr>
            <p:spPr bwMode="auto">
              <a:xfrm>
                <a:off x="977" y="2002"/>
                <a:ext cx="862" cy="363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prstDash val="dash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70000"/>
                  <a:buFont typeface="Wingdings" panose="05000000000000000000" pitchFamily="2" charset="2"/>
                  <a:buChar char="¡"/>
                  <a:defRPr sz="2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l"/>
                  <a:defRPr sz="25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¡"/>
                  <a:defRPr sz="22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l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>
                  <a:latin typeface="Times New Roman" panose="02020603050405020304" pitchFamily="18" charset="0"/>
                </a:endParaRPr>
              </a:p>
            </p:txBody>
          </p:sp>
        </p:grpSp>
        <p:grpSp>
          <p:nvGrpSpPr>
            <p:cNvPr id="53" name="Group 84"/>
            <p:cNvGrpSpPr>
              <a:grpSpLocks/>
            </p:cNvGrpSpPr>
            <p:nvPr/>
          </p:nvGrpSpPr>
          <p:grpSpPr bwMode="auto">
            <a:xfrm>
              <a:off x="3288" y="1570"/>
              <a:ext cx="1361" cy="1815"/>
              <a:chOff x="3288" y="1570"/>
              <a:chExt cx="1361" cy="1815"/>
            </a:xfrm>
          </p:grpSpPr>
          <p:sp>
            <p:nvSpPr>
              <p:cNvPr id="76" name="Line 85"/>
              <p:cNvSpPr>
                <a:spLocks noChangeShapeType="1"/>
              </p:cNvSpPr>
              <p:nvPr/>
            </p:nvSpPr>
            <p:spPr bwMode="auto">
              <a:xfrm>
                <a:off x="4105" y="1570"/>
                <a:ext cx="0" cy="77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7" name="Line 86"/>
              <p:cNvSpPr>
                <a:spLocks noChangeShapeType="1"/>
              </p:cNvSpPr>
              <p:nvPr/>
            </p:nvSpPr>
            <p:spPr bwMode="auto">
              <a:xfrm>
                <a:off x="4105" y="2341"/>
                <a:ext cx="54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8" name="Line 87"/>
              <p:cNvSpPr>
                <a:spLocks noChangeShapeType="1"/>
              </p:cNvSpPr>
              <p:nvPr/>
            </p:nvSpPr>
            <p:spPr bwMode="auto">
              <a:xfrm>
                <a:off x="3288" y="3385"/>
                <a:ext cx="1361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9" name="Line 88"/>
              <p:cNvSpPr>
                <a:spLocks noChangeShapeType="1"/>
              </p:cNvSpPr>
              <p:nvPr/>
            </p:nvSpPr>
            <p:spPr bwMode="auto">
              <a:xfrm>
                <a:off x="4649" y="2341"/>
                <a:ext cx="0" cy="10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54" name="Rectangle 89"/>
            <p:cNvSpPr>
              <a:spLocks noChangeArrowheads="1"/>
            </p:cNvSpPr>
            <p:nvPr/>
          </p:nvSpPr>
          <p:spPr bwMode="auto">
            <a:xfrm>
              <a:off x="4401" y="3211"/>
              <a:ext cx="248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¡"/>
                <a:defRPr sz="2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5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65000"/>
                <a:buFont typeface="Wingdings" panose="05000000000000000000" pitchFamily="2" charset="2"/>
                <a:buChar char="¡"/>
                <a:defRPr sz="2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zh-CN" altLang="en-US" sz="1400"/>
                <a:t>修改</a:t>
              </a:r>
            </a:p>
          </p:txBody>
        </p:sp>
        <p:sp>
          <p:nvSpPr>
            <p:cNvPr id="55" name="Rectangle 90"/>
            <p:cNvSpPr>
              <a:spLocks noChangeArrowheads="1"/>
            </p:cNvSpPr>
            <p:nvPr/>
          </p:nvSpPr>
          <p:spPr bwMode="auto">
            <a:xfrm>
              <a:off x="3355" y="3243"/>
              <a:ext cx="136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¡"/>
                <a:defRPr sz="2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5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65000"/>
                <a:buFont typeface="Wingdings" panose="05000000000000000000" pitchFamily="2" charset="2"/>
                <a:buChar char="¡"/>
                <a:defRPr sz="2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1400"/>
                <a:t>1+</a:t>
              </a:r>
            </a:p>
          </p:txBody>
        </p:sp>
        <p:grpSp>
          <p:nvGrpSpPr>
            <p:cNvPr id="56" name="Group 91"/>
            <p:cNvGrpSpPr>
              <a:grpSpLocks/>
            </p:cNvGrpSpPr>
            <p:nvPr/>
          </p:nvGrpSpPr>
          <p:grpSpPr bwMode="auto">
            <a:xfrm>
              <a:off x="4785" y="3294"/>
              <a:ext cx="590" cy="363"/>
              <a:chOff x="977" y="2002"/>
              <a:chExt cx="862" cy="363"/>
            </a:xfrm>
          </p:grpSpPr>
          <p:sp>
            <p:nvSpPr>
              <p:cNvPr id="74" name="Rectangle 92"/>
              <p:cNvSpPr>
                <a:spLocks noChangeArrowheads="1"/>
              </p:cNvSpPr>
              <p:nvPr/>
            </p:nvSpPr>
            <p:spPr bwMode="auto">
              <a:xfrm>
                <a:off x="1029" y="2036"/>
                <a:ext cx="762" cy="29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lIns="0" tIns="0" rIns="0" bIns="0" anchor="ctr"/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70000"/>
                  <a:buFont typeface="Wingdings" panose="05000000000000000000" pitchFamily="2" charset="2"/>
                  <a:buChar char="¡"/>
                  <a:defRPr sz="2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l"/>
                  <a:defRPr sz="25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¡"/>
                  <a:defRPr sz="22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l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zh-CN" altLang="en-US" sz="1800"/>
                  <a:t>银行卡</a:t>
                </a:r>
              </a:p>
            </p:txBody>
          </p:sp>
          <p:sp>
            <p:nvSpPr>
              <p:cNvPr id="75" name="Rectangle 93"/>
              <p:cNvSpPr>
                <a:spLocks noChangeArrowheads="1"/>
              </p:cNvSpPr>
              <p:nvPr/>
            </p:nvSpPr>
            <p:spPr bwMode="auto">
              <a:xfrm>
                <a:off x="977" y="2002"/>
                <a:ext cx="862" cy="363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prstDash val="dash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70000"/>
                  <a:buFont typeface="Wingdings" panose="05000000000000000000" pitchFamily="2" charset="2"/>
                  <a:buChar char="¡"/>
                  <a:defRPr sz="2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l"/>
                  <a:defRPr sz="25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¡"/>
                  <a:defRPr sz="22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l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>
                  <a:latin typeface="Times New Roman" panose="02020603050405020304" pitchFamily="18" charset="0"/>
                </a:endParaRPr>
              </a:p>
            </p:txBody>
          </p:sp>
        </p:grpSp>
        <p:grpSp>
          <p:nvGrpSpPr>
            <p:cNvPr id="57" name="Group 94"/>
            <p:cNvGrpSpPr>
              <a:grpSpLocks/>
            </p:cNvGrpSpPr>
            <p:nvPr/>
          </p:nvGrpSpPr>
          <p:grpSpPr bwMode="auto">
            <a:xfrm>
              <a:off x="4150" y="1570"/>
              <a:ext cx="726" cy="1724"/>
              <a:chOff x="4150" y="1570"/>
              <a:chExt cx="726" cy="1724"/>
            </a:xfrm>
          </p:grpSpPr>
          <p:sp>
            <p:nvSpPr>
              <p:cNvPr id="71" name="Line 95"/>
              <p:cNvSpPr>
                <a:spLocks noChangeShapeType="1"/>
              </p:cNvSpPr>
              <p:nvPr/>
            </p:nvSpPr>
            <p:spPr bwMode="auto">
              <a:xfrm>
                <a:off x="4150" y="1570"/>
                <a:ext cx="0" cy="68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2" name="Line 96"/>
              <p:cNvSpPr>
                <a:spLocks noChangeShapeType="1"/>
              </p:cNvSpPr>
              <p:nvPr/>
            </p:nvSpPr>
            <p:spPr bwMode="auto">
              <a:xfrm>
                <a:off x="4150" y="2251"/>
                <a:ext cx="72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3" name="Line 97"/>
              <p:cNvSpPr>
                <a:spLocks noChangeShapeType="1"/>
              </p:cNvSpPr>
              <p:nvPr/>
            </p:nvSpPr>
            <p:spPr bwMode="auto">
              <a:xfrm>
                <a:off x="4876" y="2251"/>
                <a:ext cx="0" cy="104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58" name="Line 98"/>
            <p:cNvSpPr>
              <a:spLocks noChangeShapeType="1"/>
            </p:cNvSpPr>
            <p:nvPr/>
          </p:nvSpPr>
          <p:spPr bwMode="auto">
            <a:xfrm>
              <a:off x="3288" y="3475"/>
              <a:ext cx="149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9" name="Rectangle 99"/>
            <p:cNvSpPr>
              <a:spLocks noChangeArrowheads="1"/>
            </p:cNvSpPr>
            <p:nvPr/>
          </p:nvSpPr>
          <p:spPr bwMode="auto">
            <a:xfrm>
              <a:off x="4516" y="3481"/>
              <a:ext cx="248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¡"/>
                <a:defRPr sz="2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5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65000"/>
                <a:buFont typeface="Wingdings" panose="05000000000000000000" pitchFamily="2" charset="2"/>
                <a:buChar char="¡"/>
                <a:defRPr sz="2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zh-CN" altLang="en-US" sz="1400"/>
                <a:t>授权</a:t>
              </a:r>
            </a:p>
          </p:txBody>
        </p:sp>
        <p:sp>
          <p:nvSpPr>
            <p:cNvPr id="60" name="Rectangle 100"/>
            <p:cNvSpPr>
              <a:spLocks noChangeArrowheads="1"/>
            </p:cNvSpPr>
            <p:nvPr/>
          </p:nvSpPr>
          <p:spPr bwMode="auto">
            <a:xfrm>
              <a:off x="3358" y="3492"/>
              <a:ext cx="136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¡"/>
                <a:defRPr sz="2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5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65000"/>
                <a:buFont typeface="Wingdings" panose="05000000000000000000" pitchFamily="2" charset="2"/>
                <a:buChar char="¡"/>
                <a:defRPr sz="2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1400"/>
                <a:t>1+</a:t>
              </a:r>
            </a:p>
          </p:txBody>
        </p:sp>
        <p:sp>
          <p:nvSpPr>
            <p:cNvPr id="61" name="Line 101"/>
            <p:cNvSpPr>
              <a:spLocks noChangeShapeType="1"/>
            </p:cNvSpPr>
            <p:nvPr/>
          </p:nvSpPr>
          <p:spPr bwMode="auto">
            <a:xfrm>
              <a:off x="1429" y="3475"/>
              <a:ext cx="99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2" name="Rectangle 102"/>
            <p:cNvSpPr>
              <a:spLocks noChangeArrowheads="1"/>
            </p:cNvSpPr>
            <p:nvPr/>
          </p:nvSpPr>
          <p:spPr bwMode="auto">
            <a:xfrm>
              <a:off x="1610" y="3293"/>
              <a:ext cx="272" cy="1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¡"/>
                <a:defRPr sz="2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5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65000"/>
                <a:buFont typeface="Wingdings" panose="05000000000000000000" pitchFamily="2" charset="2"/>
                <a:buChar char="¡"/>
                <a:defRPr sz="2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zh-CN" altLang="en-US" sz="1400"/>
                <a:t>输入</a:t>
              </a:r>
            </a:p>
          </p:txBody>
        </p:sp>
        <p:sp>
          <p:nvSpPr>
            <p:cNvPr id="63" name="Rectangle 103"/>
            <p:cNvSpPr>
              <a:spLocks noChangeArrowheads="1"/>
            </p:cNvSpPr>
            <p:nvPr/>
          </p:nvSpPr>
          <p:spPr bwMode="auto">
            <a:xfrm>
              <a:off x="2245" y="3305"/>
              <a:ext cx="136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¡"/>
                <a:defRPr sz="2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5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65000"/>
                <a:buFont typeface="Wingdings" panose="05000000000000000000" pitchFamily="2" charset="2"/>
                <a:buChar char="¡"/>
                <a:defRPr sz="2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1400"/>
                <a:t>1+</a:t>
              </a:r>
            </a:p>
          </p:txBody>
        </p:sp>
        <p:sp>
          <p:nvSpPr>
            <p:cNvPr id="64" name="Rectangle 104"/>
            <p:cNvSpPr>
              <a:spLocks noChangeArrowheads="1"/>
            </p:cNvSpPr>
            <p:nvPr/>
          </p:nvSpPr>
          <p:spPr bwMode="auto">
            <a:xfrm>
              <a:off x="4905" y="3142"/>
              <a:ext cx="136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¡"/>
                <a:defRPr sz="2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5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65000"/>
                <a:buFont typeface="Wingdings" panose="05000000000000000000" pitchFamily="2" charset="2"/>
                <a:buChar char="¡"/>
                <a:defRPr sz="2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1400"/>
                <a:t>1+</a:t>
              </a:r>
            </a:p>
          </p:txBody>
        </p:sp>
        <p:sp>
          <p:nvSpPr>
            <p:cNvPr id="65" name="Rectangle 105"/>
            <p:cNvSpPr>
              <a:spLocks noChangeArrowheads="1"/>
            </p:cNvSpPr>
            <p:nvPr/>
          </p:nvSpPr>
          <p:spPr bwMode="auto">
            <a:xfrm>
              <a:off x="4468" y="2069"/>
              <a:ext cx="272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¡"/>
                <a:defRPr sz="2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5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65000"/>
                <a:buFont typeface="Wingdings" panose="05000000000000000000" pitchFamily="2" charset="2"/>
                <a:buChar char="¡"/>
                <a:defRPr sz="2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zh-CN" altLang="en-US" sz="1400"/>
                <a:t>访问</a:t>
              </a:r>
            </a:p>
          </p:txBody>
        </p:sp>
        <p:sp>
          <p:nvSpPr>
            <p:cNvPr id="66" name="Rectangle 106"/>
            <p:cNvSpPr>
              <a:spLocks noChangeArrowheads="1"/>
            </p:cNvSpPr>
            <p:nvPr/>
          </p:nvSpPr>
          <p:spPr bwMode="auto">
            <a:xfrm>
              <a:off x="4174" y="1645"/>
              <a:ext cx="136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¡"/>
                <a:defRPr sz="2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5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65000"/>
                <a:buFont typeface="Wingdings" panose="05000000000000000000" pitchFamily="2" charset="2"/>
                <a:buChar char="¡"/>
                <a:defRPr sz="2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1400"/>
                <a:t>1+</a:t>
              </a:r>
            </a:p>
          </p:txBody>
        </p:sp>
        <p:sp>
          <p:nvSpPr>
            <p:cNvPr id="67" name="Line 107"/>
            <p:cNvSpPr>
              <a:spLocks noChangeShapeType="1"/>
            </p:cNvSpPr>
            <p:nvPr/>
          </p:nvSpPr>
          <p:spPr bwMode="auto">
            <a:xfrm>
              <a:off x="5148" y="1570"/>
              <a:ext cx="0" cy="17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8" name="Rectangle 108"/>
            <p:cNvSpPr>
              <a:spLocks noChangeArrowheads="1"/>
            </p:cNvSpPr>
            <p:nvPr/>
          </p:nvSpPr>
          <p:spPr bwMode="auto">
            <a:xfrm>
              <a:off x="5148" y="1797"/>
              <a:ext cx="272" cy="1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¡"/>
                <a:defRPr sz="2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5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65000"/>
                <a:buFont typeface="Wingdings" panose="05000000000000000000" pitchFamily="2" charset="2"/>
                <a:buChar char="¡"/>
                <a:defRPr sz="2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zh-CN" altLang="en-US" sz="1400"/>
                <a:t>拥有</a:t>
              </a:r>
            </a:p>
          </p:txBody>
        </p:sp>
        <p:sp>
          <p:nvSpPr>
            <p:cNvPr id="69" name="Rectangle 109"/>
            <p:cNvSpPr>
              <a:spLocks noChangeArrowheads="1"/>
            </p:cNvSpPr>
            <p:nvPr/>
          </p:nvSpPr>
          <p:spPr bwMode="auto">
            <a:xfrm>
              <a:off x="5201" y="3145"/>
              <a:ext cx="136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¡"/>
                <a:defRPr sz="2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5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65000"/>
                <a:buFont typeface="Wingdings" panose="05000000000000000000" pitchFamily="2" charset="2"/>
                <a:buChar char="¡"/>
                <a:defRPr sz="2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1400"/>
                <a:t>1+</a:t>
              </a:r>
            </a:p>
          </p:txBody>
        </p:sp>
        <p:sp>
          <p:nvSpPr>
            <p:cNvPr id="70" name="Rectangle 110"/>
            <p:cNvSpPr>
              <a:spLocks noChangeArrowheads="1"/>
            </p:cNvSpPr>
            <p:nvPr/>
          </p:nvSpPr>
          <p:spPr bwMode="auto">
            <a:xfrm>
              <a:off x="2290" y="4065"/>
              <a:ext cx="1627" cy="2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¡"/>
                <a:defRPr sz="2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5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65000"/>
                <a:buFont typeface="Wingdings" panose="05000000000000000000" pitchFamily="2" charset="2"/>
                <a:buChar char="¡"/>
                <a:defRPr sz="2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000" dirty="0">
                  <a:latin typeface="Arial" panose="020B0604020202020204" pitchFamily="34" charset="0"/>
                  <a:ea typeface="黑体" panose="02010609060101010101" pitchFamily="49" charset="-122"/>
                </a:rPr>
                <a:t>ATM</a:t>
              </a:r>
              <a:r>
                <a:rPr kumimoji="0" lang="zh-CN" altLang="en-US" sz="2000" dirty="0" smtClean="0">
                  <a:latin typeface="黑体" panose="02010609060101010101" pitchFamily="49" charset="-122"/>
                  <a:ea typeface="黑体" panose="02010609060101010101" pitchFamily="49" charset="-122"/>
                </a:rPr>
                <a:t>系统</a:t>
              </a:r>
              <a:r>
                <a:rPr lang="zh-CN" altLang="en-US" sz="2000" dirty="0">
                  <a:latin typeface="黑体" panose="02010609060101010101" pitchFamily="49" charset="-122"/>
                  <a:ea typeface="黑体" panose="02010609060101010101" pitchFamily="49" charset="-122"/>
                </a:rPr>
                <a:t>构成</a:t>
              </a:r>
              <a:endParaRPr kumimoji="0"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grpSp>
        <p:nvGrpSpPr>
          <p:cNvPr id="111" name="Group 124"/>
          <p:cNvGrpSpPr>
            <a:grpSpLocks/>
          </p:cNvGrpSpPr>
          <p:nvPr/>
        </p:nvGrpSpPr>
        <p:grpSpPr bwMode="auto">
          <a:xfrm>
            <a:off x="683568" y="476672"/>
            <a:ext cx="1979613" cy="2952750"/>
            <a:chOff x="726" y="527"/>
            <a:chExt cx="1247" cy="1860"/>
          </a:xfrm>
        </p:grpSpPr>
        <p:sp>
          <p:nvSpPr>
            <p:cNvPr id="112" name="Rectangle 111"/>
            <p:cNvSpPr>
              <a:spLocks noChangeArrowheads="1"/>
            </p:cNvSpPr>
            <p:nvPr/>
          </p:nvSpPr>
          <p:spPr bwMode="auto">
            <a:xfrm>
              <a:off x="726" y="1003"/>
              <a:ext cx="1247" cy="1384"/>
            </a:xfrm>
            <a:prstGeom prst="rect">
              <a:avLst/>
            </a:prstGeom>
            <a:noFill/>
            <a:ln w="28575">
              <a:solidFill>
                <a:srgbClr val="0000CC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¡"/>
                <a:defRPr sz="2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5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65000"/>
                <a:buFont typeface="Wingdings" panose="05000000000000000000" pitchFamily="2" charset="2"/>
                <a:buChar char="¡"/>
                <a:defRPr sz="2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>
                <a:latin typeface="Times New Roman" panose="02020603050405020304" pitchFamily="18" charset="0"/>
              </a:endParaRPr>
            </a:p>
          </p:txBody>
        </p:sp>
        <p:sp>
          <p:nvSpPr>
            <p:cNvPr id="113" name="Rectangle 112"/>
            <p:cNvSpPr>
              <a:spLocks noChangeArrowheads="1"/>
            </p:cNvSpPr>
            <p:nvPr/>
          </p:nvSpPr>
          <p:spPr bwMode="auto">
            <a:xfrm>
              <a:off x="1065" y="527"/>
              <a:ext cx="454" cy="3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¡"/>
                <a:defRPr sz="2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5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65000"/>
                <a:buFont typeface="Wingdings" panose="05000000000000000000" pitchFamily="2" charset="2"/>
                <a:buChar char="¡"/>
                <a:defRPr sz="2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zh-CN" altLang="en-US" sz="2000" dirty="0" smtClean="0">
                  <a:solidFill>
                    <a:srgbClr val="0000CC"/>
                  </a:solidFill>
                  <a:latin typeface="楷体_GB2312" pitchFamily="49" charset="-122"/>
                  <a:ea typeface="楷体_GB2312" pitchFamily="49" charset="-122"/>
                </a:rPr>
                <a:t>总行</a:t>
              </a:r>
              <a:endParaRPr kumimoji="0" lang="zh-CN" altLang="en-US" sz="2000" dirty="0">
                <a:solidFill>
                  <a:srgbClr val="0000CC"/>
                </a:solidFill>
                <a:latin typeface="楷体_GB2312" pitchFamily="49" charset="-122"/>
                <a:ea typeface="楷体_GB2312" pitchFamily="49" charset="-122"/>
              </a:endParaRPr>
            </a:p>
          </p:txBody>
        </p:sp>
      </p:grpSp>
      <p:grpSp>
        <p:nvGrpSpPr>
          <p:cNvPr id="114" name="Group 125"/>
          <p:cNvGrpSpPr>
            <a:grpSpLocks/>
          </p:cNvGrpSpPr>
          <p:nvPr/>
        </p:nvGrpSpPr>
        <p:grpSpPr bwMode="auto">
          <a:xfrm>
            <a:off x="2771131" y="506834"/>
            <a:ext cx="4140200" cy="3570288"/>
            <a:chOff x="2041" y="546"/>
            <a:chExt cx="2608" cy="2249"/>
          </a:xfrm>
        </p:grpSpPr>
        <p:sp>
          <p:nvSpPr>
            <p:cNvPr id="115" name="Rectangle 113"/>
            <p:cNvSpPr>
              <a:spLocks noChangeArrowheads="1"/>
            </p:cNvSpPr>
            <p:nvPr/>
          </p:nvSpPr>
          <p:spPr bwMode="auto">
            <a:xfrm>
              <a:off x="2041" y="1005"/>
              <a:ext cx="2608" cy="1790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¡"/>
                <a:defRPr sz="2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5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65000"/>
                <a:buFont typeface="Wingdings" panose="05000000000000000000" pitchFamily="2" charset="2"/>
                <a:buChar char="¡"/>
                <a:defRPr sz="2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>
                <a:latin typeface="Times New Roman" panose="02020603050405020304" pitchFamily="18" charset="0"/>
              </a:endParaRPr>
            </a:p>
          </p:txBody>
        </p:sp>
        <p:sp>
          <p:nvSpPr>
            <p:cNvPr id="116" name="Rectangle 114"/>
            <p:cNvSpPr>
              <a:spLocks noChangeArrowheads="1"/>
            </p:cNvSpPr>
            <p:nvPr/>
          </p:nvSpPr>
          <p:spPr bwMode="auto">
            <a:xfrm>
              <a:off x="3160" y="546"/>
              <a:ext cx="454" cy="3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¡"/>
                <a:defRPr sz="2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5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65000"/>
                <a:buFont typeface="Wingdings" panose="05000000000000000000" pitchFamily="2" charset="2"/>
                <a:buChar char="¡"/>
                <a:defRPr sz="2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zh-CN" altLang="en-US" sz="2000" dirty="0" smtClean="0">
                  <a:solidFill>
                    <a:srgbClr val="FF0000"/>
                  </a:solidFill>
                  <a:latin typeface="楷体_GB2312" pitchFamily="49" charset="-122"/>
                  <a:ea typeface="楷体_GB2312" pitchFamily="49" charset="-122"/>
                </a:rPr>
                <a:t>分行</a:t>
              </a:r>
              <a:endParaRPr kumimoji="0" lang="zh-CN" altLang="en-US" sz="2000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endParaRPr>
            </a:p>
          </p:txBody>
        </p:sp>
      </p:grpSp>
      <p:grpSp>
        <p:nvGrpSpPr>
          <p:cNvPr id="117" name="Group 126"/>
          <p:cNvGrpSpPr>
            <a:grpSpLocks/>
          </p:cNvGrpSpPr>
          <p:nvPr/>
        </p:nvGrpSpPr>
        <p:grpSpPr bwMode="auto">
          <a:xfrm>
            <a:off x="718493" y="548109"/>
            <a:ext cx="7705725" cy="4864100"/>
            <a:chOff x="748" y="572"/>
            <a:chExt cx="4854" cy="3064"/>
          </a:xfrm>
        </p:grpSpPr>
        <p:grpSp>
          <p:nvGrpSpPr>
            <p:cNvPr id="118" name="Group 121"/>
            <p:cNvGrpSpPr>
              <a:grpSpLocks/>
            </p:cNvGrpSpPr>
            <p:nvPr/>
          </p:nvGrpSpPr>
          <p:grpSpPr bwMode="auto">
            <a:xfrm>
              <a:off x="748" y="1005"/>
              <a:ext cx="4854" cy="2631"/>
              <a:chOff x="748" y="981"/>
              <a:chExt cx="4854" cy="2631"/>
            </a:xfrm>
          </p:grpSpPr>
          <p:sp>
            <p:nvSpPr>
              <p:cNvPr id="120" name="Line 115"/>
              <p:cNvSpPr>
                <a:spLocks noChangeShapeType="1"/>
              </p:cNvSpPr>
              <p:nvPr/>
            </p:nvSpPr>
            <p:spPr bwMode="auto">
              <a:xfrm>
                <a:off x="748" y="2931"/>
                <a:ext cx="3992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1" name="Line 116"/>
              <p:cNvSpPr>
                <a:spLocks noChangeShapeType="1"/>
              </p:cNvSpPr>
              <p:nvPr/>
            </p:nvSpPr>
            <p:spPr bwMode="auto">
              <a:xfrm>
                <a:off x="748" y="2931"/>
                <a:ext cx="0" cy="681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2" name="Line 117"/>
              <p:cNvSpPr>
                <a:spLocks noChangeShapeType="1"/>
              </p:cNvSpPr>
              <p:nvPr/>
            </p:nvSpPr>
            <p:spPr bwMode="auto">
              <a:xfrm>
                <a:off x="748" y="3612"/>
                <a:ext cx="4854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3" name="Line 118"/>
              <p:cNvSpPr>
                <a:spLocks noChangeShapeType="1"/>
              </p:cNvSpPr>
              <p:nvPr/>
            </p:nvSpPr>
            <p:spPr bwMode="auto">
              <a:xfrm flipV="1">
                <a:off x="4740" y="981"/>
                <a:ext cx="0" cy="195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4" name="Line 119"/>
              <p:cNvSpPr>
                <a:spLocks noChangeShapeType="1"/>
              </p:cNvSpPr>
              <p:nvPr/>
            </p:nvSpPr>
            <p:spPr bwMode="auto">
              <a:xfrm>
                <a:off x="4740" y="981"/>
                <a:ext cx="862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5" name="Line 120"/>
              <p:cNvSpPr>
                <a:spLocks noChangeShapeType="1"/>
              </p:cNvSpPr>
              <p:nvPr/>
            </p:nvSpPr>
            <p:spPr bwMode="auto">
              <a:xfrm>
                <a:off x="5602" y="981"/>
                <a:ext cx="0" cy="2631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119" name="Rectangle 122"/>
            <p:cNvSpPr>
              <a:spLocks noChangeArrowheads="1"/>
            </p:cNvSpPr>
            <p:nvPr/>
          </p:nvSpPr>
          <p:spPr bwMode="auto">
            <a:xfrm>
              <a:off x="4921" y="572"/>
              <a:ext cx="454" cy="3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¡"/>
                <a:defRPr sz="2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5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65000"/>
                <a:buFont typeface="Wingdings" panose="05000000000000000000" pitchFamily="2" charset="2"/>
                <a:buChar char="¡"/>
                <a:defRPr sz="2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000" dirty="0" smtClean="0">
                  <a:solidFill>
                    <a:srgbClr val="009900"/>
                  </a:solidFill>
                  <a:latin typeface="Arial" panose="020B0604020202020204" pitchFamily="34" charset="0"/>
                  <a:ea typeface="黑体" panose="02010609060101010101" pitchFamily="49" charset="-122"/>
                </a:rPr>
                <a:t>ATM</a:t>
              </a:r>
              <a:endParaRPr kumimoji="0" lang="en-US" altLang="zh-CN" sz="2000" dirty="0">
                <a:solidFill>
                  <a:srgbClr val="009900"/>
                </a:solidFill>
                <a:latin typeface="Arial" panose="020B0604020202020204" pitchFamily="34" charset="0"/>
                <a:ea typeface="黑体" panose="02010609060101010101" pitchFamily="49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40509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5"/>
          <p:cNvSpPr txBox="1">
            <a:spLocks noChangeArrowheads="1"/>
          </p:cNvSpPr>
          <p:nvPr/>
        </p:nvSpPr>
        <p:spPr bwMode="auto">
          <a:xfrm>
            <a:off x="624472" y="1159808"/>
            <a:ext cx="2142687" cy="315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 dirty="0">
                <a:latin typeface="+mn-ea"/>
                <a:ea typeface="+mn-ea"/>
                <a:cs typeface="Times New Roman" panose="02020603050405020304" pitchFamily="18" charset="0"/>
              </a:rPr>
              <a:t>构建</a:t>
            </a: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知识图谱目的</a:t>
            </a:r>
            <a:endParaRPr lang="zh-CN" altLang="en-US" sz="2000" dirty="0"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615236" y="1808568"/>
            <a:ext cx="5118128" cy="3151072"/>
          </a:xfrm>
        </p:spPr>
        <p:txBody>
          <a:bodyPr lIns="0" tIns="0" rIns="0" bIns="0">
            <a:noAutofit/>
          </a:bodyPr>
          <a:lstStyle/>
          <a:p>
            <a:pPr marL="0" indent="0">
              <a:lnSpc>
                <a:spcPts val="3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US" altLang="zh-CN" sz="2000" b="1" dirty="0" smtClean="0">
                <a:latin typeface="+mn-ea"/>
              </a:rPr>
              <a:t>1</a:t>
            </a:r>
            <a:r>
              <a:rPr lang="zh-CN" altLang="en-US" sz="2000" b="1" dirty="0" smtClean="0">
                <a:latin typeface="+mn-ea"/>
              </a:rPr>
              <a:t>、找到正确的内容</a:t>
            </a:r>
            <a:br>
              <a:rPr lang="zh-CN" altLang="en-US" sz="2000" b="1" dirty="0" smtClean="0">
                <a:latin typeface="+mn-ea"/>
              </a:rPr>
            </a:br>
            <a:r>
              <a:rPr lang="zh-CN" altLang="en-US" sz="2000" b="1" dirty="0" smtClean="0">
                <a:latin typeface="+mn-ea"/>
              </a:rPr>
              <a:t>    </a:t>
            </a:r>
            <a:r>
              <a:rPr lang="en-US" altLang="zh-CN" sz="2000" dirty="0" smtClean="0">
                <a:latin typeface="+mn-ea"/>
              </a:rPr>
              <a:t>---</a:t>
            </a:r>
            <a:r>
              <a:rPr lang="zh-CN" altLang="en-US" sz="2000" b="1" dirty="0" smtClean="0">
                <a:latin typeface="+mn-ea"/>
              </a:rPr>
              <a:t>搜索引擎经常会面临一词多义情况</a:t>
            </a:r>
            <a:endParaRPr lang="en-US" altLang="zh-CN" sz="2000" b="1" dirty="0" smtClean="0">
              <a:latin typeface="+mn-ea"/>
            </a:endParaRPr>
          </a:p>
          <a:p>
            <a:pPr marL="0" indent="0">
              <a:lnSpc>
                <a:spcPts val="3000"/>
              </a:lnSpc>
              <a:buNone/>
            </a:pPr>
            <a:r>
              <a:rPr lang="zh-CN" altLang="en-US" sz="2000" b="1" dirty="0" smtClean="0">
                <a:latin typeface="+mn-ea"/>
              </a:rPr>
              <a:t>    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如：</a:t>
            </a:r>
            <a:r>
              <a:rPr lang="zh-CN" altLang="en-US" sz="2000" b="1" dirty="0" smtClean="0">
                <a:latin typeface="+mn-ea"/>
              </a:rPr>
              <a:t>“笑傲江湖”，小说</a:t>
            </a:r>
            <a:r>
              <a:rPr lang="en-US" altLang="zh-CN" sz="2000" b="1" dirty="0" smtClean="0">
                <a:latin typeface="+mn-ea"/>
              </a:rPr>
              <a:t>/</a:t>
            </a:r>
            <a:r>
              <a:rPr lang="zh-CN" altLang="en-US" sz="2000" b="1" dirty="0" smtClean="0">
                <a:latin typeface="+mn-ea"/>
              </a:rPr>
              <a:t>电影</a:t>
            </a:r>
            <a:r>
              <a:rPr lang="en-US" altLang="zh-CN" sz="2000" b="1" dirty="0" smtClean="0">
                <a:latin typeface="+mn-ea"/>
              </a:rPr>
              <a:t>…</a:t>
            </a:r>
            <a:r>
              <a:rPr lang="zh-CN" altLang="en-US" sz="2000" b="1" dirty="0" smtClean="0">
                <a:latin typeface="+mn-ea"/>
              </a:rPr>
              <a:t>？</a:t>
            </a:r>
          </a:p>
          <a:p>
            <a:pPr marL="0" indent="0">
              <a:lnSpc>
                <a:spcPts val="3000"/>
              </a:lnSpc>
              <a:buNone/>
            </a:pPr>
            <a:r>
              <a:rPr lang="zh-CN" altLang="en-US" sz="2000" b="1" dirty="0" smtClean="0">
                <a:latin typeface="+mn-ea"/>
              </a:rPr>
              <a:t>        “李娜”</a:t>
            </a:r>
            <a:r>
              <a:rPr lang="en-US" altLang="zh-CN" sz="2000" b="1" dirty="0" smtClean="0">
                <a:latin typeface="+mn-ea"/>
              </a:rPr>
              <a:t>,</a:t>
            </a:r>
            <a:r>
              <a:rPr lang="zh-CN" altLang="en-US" sz="2000" b="1" dirty="0" smtClean="0">
                <a:latin typeface="+mn-ea"/>
              </a:rPr>
              <a:t> 运动员</a:t>
            </a:r>
            <a:r>
              <a:rPr lang="en-US" altLang="zh-CN" sz="2000" b="1" dirty="0" smtClean="0">
                <a:latin typeface="+mn-ea"/>
              </a:rPr>
              <a:t>/</a:t>
            </a:r>
            <a:r>
              <a:rPr lang="zh-CN" altLang="en-US" sz="2000" b="1" dirty="0" smtClean="0">
                <a:latin typeface="+mn-ea"/>
              </a:rPr>
              <a:t>歌手</a:t>
            </a:r>
            <a:r>
              <a:rPr lang="en-US" altLang="zh-CN" sz="2000" b="1" dirty="0" smtClean="0">
                <a:latin typeface="+mn-ea"/>
              </a:rPr>
              <a:t>…?</a:t>
            </a:r>
            <a:endParaRPr lang="zh-CN" altLang="en-US" sz="2000" b="1" dirty="0" smtClean="0">
              <a:latin typeface="+mn-ea"/>
            </a:endParaRPr>
          </a:p>
          <a:p>
            <a:pPr marL="0" indent="0">
              <a:lnSpc>
                <a:spcPts val="3000"/>
              </a:lnSpc>
              <a:buNone/>
            </a:pPr>
            <a:r>
              <a:rPr lang="zh-CN" altLang="en-US" sz="2000" b="1" dirty="0" smtClean="0">
                <a:latin typeface="+mn-ea"/>
              </a:rPr>
              <a:t>        “文章”</a:t>
            </a:r>
            <a:r>
              <a:rPr lang="en-US" altLang="zh-CN" sz="2000" b="1" dirty="0" smtClean="0">
                <a:latin typeface="+mn-ea"/>
              </a:rPr>
              <a:t>,</a:t>
            </a:r>
            <a:r>
              <a:rPr lang="zh-CN" altLang="en-US" sz="2000" b="1" dirty="0" smtClean="0">
                <a:latin typeface="+mn-ea"/>
              </a:rPr>
              <a:t> 人名</a:t>
            </a:r>
            <a:r>
              <a:rPr lang="en-US" altLang="zh-CN" sz="2000" b="1" dirty="0" smtClean="0">
                <a:latin typeface="+mn-ea"/>
              </a:rPr>
              <a:t>/article…</a:t>
            </a:r>
            <a:r>
              <a:rPr lang="zh-CN" altLang="en-US" sz="2000" b="1" dirty="0" smtClean="0">
                <a:latin typeface="+mn-ea"/>
              </a:rPr>
              <a:t>？</a:t>
            </a:r>
          </a:p>
          <a:p>
            <a:pPr marL="0" indent="0">
              <a:lnSpc>
                <a:spcPts val="3000"/>
              </a:lnSpc>
              <a:buNone/>
            </a:pPr>
            <a:r>
              <a:rPr lang="zh-CN" altLang="en-US" sz="2000" b="1" dirty="0" smtClean="0">
                <a:latin typeface="+mn-ea"/>
              </a:rPr>
              <a:t>        “小米”，公司</a:t>
            </a:r>
            <a:r>
              <a:rPr lang="en-US" altLang="zh-CN" sz="2000" b="1" dirty="0" smtClean="0">
                <a:latin typeface="+mn-ea"/>
              </a:rPr>
              <a:t>/</a:t>
            </a:r>
            <a:r>
              <a:rPr lang="zh-CN" altLang="en-US" sz="2000" b="1" dirty="0" smtClean="0">
                <a:latin typeface="+mn-ea"/>
              </a:rPr>
              <a:t>手机</a:t>
            </a:r>
            <a:r>
              <a:rPr lang="en-US" altLang="zh-CN" sz="2000" b="1" dirty="0" smtClean="0">
                <a:latin typeface="+mn-ea"/>
              </a:rPr>
              <a:t>/</a:t>
            </a:r>
            <a:r>
              <a:rPr lang="zh-CN" altLang="en-US" sz="2000" b="1" dirty="0" smtClean="0">
                <a:latin typeface="+mn-ea"/>
              </a:rPr>
              <a:t>农作物</a:t>
            </a:r>
            <a:r>
              <a:rPr lang="en-US" altLang="zh-CN" sz="2000" b="1" dirty="0" smtClean="0">
                <a:latin typeface="+mn-ea"/>
              </a:rPr>
              <a:t>…</a:t>
            </a:r>
            <a:r>
              <a:rPr lang="zh-CN" altLang="en-US" sz="2000" b="1" dirty="0" smtClean="0">
                <a:latin typeface="+mn-ea"/>
              </a:rPr>
              <a:t>？</a:t>
            </a:r>
          </a:p>
          <a:p>
            <a:pPr marL="0" indent="0">
              <a:lnSpc>
                <a:spcPts val="3000"/>
              </a:lnSpc>
              <a:buNone/>
            </a:pPr>
            <a:r>
              <a:rPr lang="zh-CN" altLang="en-US" sz="2000" b="1" dirty="0" smtClean="0">
                <a:latin typeface="+mn-ea"/>
              </a:rPr>
              <a:t>        “火箭”，太空运载工具</a:t>
            </a:r>
            <a:r>
              <a:rPr lang="en-US" altLang="zh-CN" sz="2000" b="1" dirty="0" smtClean="0">
                <a:latin typeface="+mn-ea"/>
              </a:rPr>
              <a:t>/</a:t>
            </a:r>
            <a:r>
              <a:rPr lang="zh-CN" altLang="en-US" sz="2000" b="1" dirty="0" smtClean="0">
                <a:latin typeface="+mn-ea"/>
              </a:rPr>
              <a:t>武器</a:t>
            </a:r>
            <a:r>
              <a:rPr lang="en-US" altLang="zh-CN" sz="2000" b="1" dirty="0" smtClean="0">
                <a:latin typeface="+mn-ea"/>
              </a:rPr>
              <a:t>…</a:t>
            </a:r>
            <a:r>
              <a:rPr lang="zh-CN" altLang="en-US" sz="2000" b="1" dirty="0" smtClean="0">
                <a:latin typeface="+mn-ea"/>
              </a:rPr>
              <a:t>？</a:t>
            </a:r>
          </a:p>
        </p:txBody>
      </p:sp>
    </p:spTree>
    <p:extLst>
      <p:ext uri="{BB962C8B-B14F-4D97-AF65-F5344CB8AC3E}">
        <p14:creationId xmlns:p14="http://schemas.microsoft.com/office/powerpoint/2010/main" val="818484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/>
          <p:cNvSpPr>
            <a:spLocks noGrp="1"/>
          </p:cNvSpPr>
          <p:nvPr>
            <p:ph idx="1"/>
          </p:nvPr>
        </p:nvSpPr>
        <p:spPr>
          <a:xfrm>
            <a:off x="530083" y="1836187"/>
            <a:ext cx="8236071" cy="3204148"/>
          </a:xfrm>
        </p:spPr>
        <p:txBody>
          <a:bodyPr lIns="0" tIns="0" rIns="0" bIns="0">
            <a:noAutofit/>
          </a:bodyPr>
          <a:lstStyle/>
          <a:p>
            <a:pPr marL="271463" indent="-271463">
              <a:lnSpc>
                <a:spcPts val="32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b="1" dirty="0" smtClean="0">
                <a:latin typeface="+mn-ea"/>
              </a:rPr>
              <a:t>用户搜索</a:t>
            </a:r>
            <a:r>
              <a:rPr lang="zh-CN" altLang="en-US" sz="2000" b="1" dirty="0" smtClean="0">
                <a:solidFill>
                  <a:srgbClr val="0000FF"/>
                </a:solidFill>
                <a:latin typeface="+mn-ea"/>
              </a:rPr>
              <a:t>某个</a:t>
            </a:r>
            <a:r>
              <a:rPr lang="zh-CN" altLang="en-US" sz="2000" b="1" dirty="0">
                <a:solidFill>
                  <a:srgbClr val="0000FF"/>
                </a:solidFill>
                <a:latin typeface="+mn-ea"/>
              </a:rPr>
              <a:t>目标</a:t>
            </a:r>
            <a:r>
              <a:rPr lang="zh-CN" altLang="en-US" sz="2000" b="1" dirty="0" smtClean="0">
                <a:latin typeface="+mn-ea"/>
              </a:rPr>
              <a:t>时</a:t>
            </a:r>
            <a:r>
              <a:rPr lang="en-US" altLang="zh-CN" sz="2000" b="1" dirty="0" smtClean="0">
                <a:latin typeface="+mn-ea"/>
              </a:rPr>
              <a:t>(</a:t>
            </a:r>
            <a:r>
              <a:rPr lang="zh-CN" altLang="en-US" sz="2000" b="1" dirty="0" smtClean="0">
                <a:latin typeface="+mn-ea"/>
              </a:rPr>
              <a:t>如居里夫人</a:t>
            </a:r>
            <a:r>
              <a:rPr lang="en-US" altLang="zh-CN" sz="2000" b="1" dirty="0" smtClean="0">
                <a:latin typeface="+mn-ea"/>
              </a:rPr>
              <a:t>)</a:t>
            </a:r>
            <a:r>
              <a:rPr lang="zh-CN" altLang="en-US" sz="2000" b="1" dirty="0" smtClean="0">
                <a:latin typeface="+mn-ea"/>
              </a:rPr>
              <a:t>，诸如她的简介、出生年代、籍贯，家庭、学术成就</a:t>
            </a:r>
            <a:r>
              <a:rPr lang="en-US" altLang="zh-CN" sz="2000" b="1" dirty="0" smtClean="0">
                <a:latin typeface="+mn-ea"/>
              </a:rPr>
              <a:t>…</a:t>
            </a:r>
            <a:r>
              <a:rPr lang="zh-CN" altLang="en-US" sz="2000" b="1" dirty="0" smtClean="0">
                <a:latin typeface="+mn-ea"/>
              </a:rPr>
              <a:t>都可能是感兴趣的内容。</a:t>
            </a:r>
            <a:endParaRPr lang="en-US" altLang="zh-CN" sz="2000" b="1" dirty="0" smtClean="0">
              <a:latin typeface="+mn-ea"/>
            </a:endParaRPr>
          </a:p>
          <a:p>
            <a:pPr marL="271463" indent="-271463">
              <a:lnSpc>
                <a:spcPts val="32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b="1" dirty="0" smtClean="0">
                <a:latin typeface="+mn-ea"/>
              </a:rPr>
              <a:t>借助知识图谱，可将这些信息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条理清晰</a:t>
            </a:r>
            <a:r>
              <a:rPr lang="zh-CN" altLang="en-US" sz="2000" b="1" dirty="0" smtClean="0">
                <a:latin typeface="+mn-ea"/>
              </a:rPr>
              <a:t>的进行展示，无需</a:t>
            </a:r>
            <a:r>
              <a:rPr lang="zh-CN" altLang="en-US" sz="2000" b="1" dirty="0" smtClean="0">
                <a:solidFill>
                  <a:srgbClr val="0000FF"/>
                </a:solidFill>
                <a:latin typeface="+mn-ea"/>
              </a:rPr>
              <a:t>再逐层</a:t>
            </a:r>
            <a:r>
              <a:rPr lang="zh-CN" altLang="en-US" sz="2000" b="1" dirty="0" smtClean="0">
                <a:latin typeface="+mn-ea"/>
              </a:rPr>
              <a:t>打开网页了解。</a:t>
            </a:r>
            <a:endParaRPr lang="en-US" altLang="zh-CN" sz="2000" b="1" dirty="0" smtClean="0">
              <a:latin typeface="+mn-ea"/>
            </a:endParaRPr>
          </a:p>
          <a:p>
            <a:pPr marL="271463" indent="-271463">
              <a:lnSpc>
                <a:spcPts val="32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b="1" dirty="0" smtClean="0">
                <a:latin typeface="+mn-ea"/>
              </a:rPr>
              <a:t>若一</a:t>
            </a:r>
            <a:r>
              <a:rPr lang="zh-CN" altLang="en-US" sz="2000" b="1" dirty="0">
                <a:latin typeface="+mn-ea"/>
              </a:rPr>
              <a:t>个</a:t>
            </a:r>
            <a:r>
              <a:rPr lang="zh-CN" altLang="en-US" sz="2000" b="1" dirty="0" smtClean="0">
                <a:latin typeface="+mn-ea"/>
              </a:rPr>
              <a:t>目标的属性特别多，且关注点各不相同，不可能将知识图谱中所有的内容都展示给用户。利用</a:t>
            </a:r>
            <a:r>
              <a:rPr lang="zh-CN" altLang="en-US" sz="2000" b="1" dirty="0" smtClean="0">
                <a:solidFill>
                  <a:srgbClr val="0000FF"/>
                </a:solidFill>
                <a:latin typeface="+mn-ea"/>
              </a:rPr>
              <a:t>特定算法</a:t>
            </a:r>
            <a:r>
              <a:rPr lang="zh-CN" altLang="en-US" sz="2000" b="1" dirty="0" smtClean="0">
                <a:latin typeface="+mn-ea"/>
              </a:rPr>
              <a:t>，计算出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哪些才是用户最关心的内容</a:t>
            </a:r>
            <a:r>
              <a:rPr lang="zh-CN" altLang="en-US" sz="2000" b="1" dirty="0" smtClean="0">
                <a:latin typeface="+mn-ea"/>
              </a:rPr>
              <a:t>，仅将这些最感兴趣的内容呈现出来。</a:t>
            </a:r>
          </a:p>
        </p:txBody>
      </p:sp>
      <p:sp>
        <p:nvSpPr>
          <p:cNvPr id="3" name="内容占位符 2"/>
          <p:cNvSpPr txBox="1">
            <a:spLocks/>
          </p:cNvSpPr>
          <p:nvPr/>
        </p:nvSpPr>
        <p:spPr bwMode="auto">
          <a:xfrm>
            <a:off x="655860" y="1170924"/>
            <a:ext cx="2592288" cy="2880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altLang="zh-CN" sz="2000" b="1" dirty="0" smtClean="0">
                <a:latin typeface="+mn-ea"/>
              </a:rPr>
              <a:t>2</a:t>
            </a:r>
            <a:r>
              <a:rPr lang="zh-CN" altLang="en-US" sz="2000" b="1" dirty="0" smtClean="0">
                <a:latin typeface="+mn-ea"/>
              </a:rPr>
              <a:t>、展示更恰当的摘要</a:t>
            </a:r>
            <a:endParaRPr lang="en-US" altLang="zh-CN" sz="2000" b="1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19985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/>
          <p:cNvSpPr>
            <a:spLocks noGrp="1"/>
          </p:cNvSpPr>
          <p:nvPr>
            <p:ph idx="1"/>
          </p:nvPr>
        </p:nvSpPr>
        <p:spPr>
          <a:xfrm>
            <a:off x="625345" y="1803052"/>
            <a:ext cx="7992888" cy="3426147"/>
          </a:xfrm>
        </p:spPr>
        <p:txBody>
          <a:bodyPr lIns="0" tIns="0" rIns="0" bIns="0">
            <a:noAutofit/>
          </a:bodyPr>
          <a:lstStyle/>
          <a:p>
            <a:pPr marL="271463" indent="-271463">
              <a:lnSpc>
                <a:spcPts val="29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b="1" dirty="0" smtClean="0">
                <a:latin typeface="+mn-ea"/>
              </a:rPr>
              <a:t>激发用户的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求知</a:t>
            </a:r>
            <a:r>
              <a:rPr lang="zh-CN" altLang="en-US" sz="2000" b="1" dirty="0" smtClean="0">
                <a:latin typeface="+mn-ea"/>
              </a:rPr>
              <a:t>和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探索欲</a:t>
            </a:r>
            <a:endParaRPr lang="en-US" altLang="zh-CN" sz="2000" b="1" dirty="0">
              <a:latin typeface="+mn-ea"/>
            </a:endParaRPr>
          </a:p>
          <a:p>
            <a:pPr marL="0" indent="0">
              <a:lnSpc>
                <a:spcPts val="2900"/>
              </a:lnSpc>
              <a:spcBef>
                <a:spcPts val="0"/>
              </a:spcBef>
              <a:spcAft>
                <a:spcPts val="1800"/>
              </a:spcAft>
              <a:buNone/>
            </a:pPr>
            <a:r>
              <a:rPr lang="zh-CN" altLang="en-US" sz="2000" b="1" dirty="0" smtClean="0">
                <a:latin typeface="+mn-ea"/>
              </a:rPr>
              <a:t>    通过知识图谱，可了解以前不知道的事物，以及这些不同事物之间的关联。</a:t>
            </a:r>
          </a:p>
          <a:p>
            <a:pPr marL="271463" indent="-271463">
              <a:lnSpc>
                <a:spcPts val="29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b="1" dirty="0" smtClean="0">
                <a:latin typeface="+mn-ea"/>
              </a:rPr>
              <a:t>根据事物的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相关度</a:t>
            </a:r>
            <a:r>
              <a:rPr lang="zh-CN" altLang="en-US" sz="2000" b="1" dirty="0" smtClean="0">
                <a:latin typeface="+mn-ea"/>
              </a:rPr>
              <a:t>做出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推荐</a:t>
            </a:r>
            <a:endParaRPr lang="en-US" altLang="zh-CN" sz="2000" b="1" dirty="0" smtClean="0">
              <a:solidFill>
                <a:srgbClr val="FF0000"/>
              </a:solidFill>
              <a:latin typeface="+mn-ea"/>
            </a:endParaRPr>
          </a:p>
          <a:p>
            <a:pPr marL="628650" indent="-266700">
              <a:lnSpc>
                <a:spcPts val="29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2000" b="1" dirty="0" smtClean="0">
                <a:latin typeface="+mn-ea"/>
              </a:rPr>
              <a:t>搜索一本书时，可通过该书获得</a:t>
            </a:r>
            <a:r>
              <a:rPr lang="zh-CN" altLang="en-US" sz="2000" b="1" dirty="0">
                <a:latin typeface="+mn-ea"/>
              </a:rPr>
              <a:t>的</a:t>
            </a:r>
            <a:r>
              <a:rPr lang="zh-CN" altLang="en-US" sz="2000" b="1" dirty="0" smtClean="0">
                <a:latin typeface="+mn-ea"/>
              </a:rPr>
              <a:t>奖项，将同样获得过这些奖的</a:t>
            </a:r>
            <a:r>
              <a:rPr lang="en-US" altLang="zh-CN" sz="1600" b="1" dirty="0" smtClean="0">
                <a:latin typeface="+mn-ea"/>
              </a:rPr>
              <a:t> </a:t>
            </a:r>
            <a:r>
              <a:rPr lang="en-US" altLang="zh-CN" sz="1800" b="1" dirty="0" smtClean="0">
                <a:latin typeface="+mn-ea"/>
              </a:rPr>
              <a:t>  </a:t>
            </a:r>
            <a:r>
              <a:rPr lang="zh-CN" altLang="en-US" sz="2000" b="1" dirty="0" smtClean="0">
                <a:solidFill>
                  <a:srgbClr val="0000FF"/>
                </a:solidFill>
                <a:latin typeface="+mn-ea"/>
              </a:rPr>
              <a:t>其它图书</a:t>
            </a:r>
            <a:r>
              <a:rPr lang="zh-CN" altLang="en-US" sz="2000" b="1" dirty="0" smtClean="0">
                <a:latin typeface="+mn-ea"/>
              </a:rPr>
              <a:t>也推荐给用户。</a:t>
            </a:r>
            <a:endParaRPr lang="en-US" altLang="zh-CN" sz="2000" b="1" dirty="0">
              <a:latin typeface="+mn-ea"/>
            </a:endParaRPr>
          </a:p>
          <a:p>
            <a:pPr marL="628650" indent="-266700">
              <a:lnSpc>
                <a:spcPts val="29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2000" b="1" dirty="0" smtClean="0">
                <a:latin typeface="+mn-ea"/>
              </a:rPr>
              <a:t>搜索某个学者时，可将与该学者同年代、同领域的</a:t>
            </a:r>
            <a:r>
              <a:rPr lang="zh-CN" altLang="en-US" sz="2000" b="1" dirty="0" smtClean="0">
                <a:solidFill>
                  <a:srgbClr val="0000FF"/>
                </a:solidFill>
                <a:latin typeface="+mn-ea"/>
              </a:rPr>
              <a:t>其他学者</a:t>
            </a:r>
            <a:r>
              <a:rPr lang="zh-CN" altLang="en-US" sz="2000" b="1" dirty="0" smtClean="0">
                <a:latin typeface="+mn-ea"/>
              </a:rPr>
              <a:t>也推</a:t>
            </a:r>
            <a:r>
              <a:rPr lang="en-US" altLang="zh-CN" sz="1600" b="1" dirty="0" smtClean="0">
                <a:latin typeface="+mn-ea"/>
              </a:rPr>
              <a:t>  </a:t>
            </a:r>
            <a:r>
              <a:rPr lang="en-US" altLang="zh-CN" sz="1800" b="1" dirty="0" smtClean="0">
                <a:latin typeface="+mn-ea"/>
              </a:rPr>
              <a:t> </a:t>
            </a:r>
            <a:r>
              <a:rPr lang="zh-CN" altLang="en-US" sz="2000" b="1" dirty="0" smtClean="0">
                <a:latin typeface="+mn-ea"/>
              </a:rPr>
              <a:t>荐给用户。</a:t>
            </a:r>
          </a:p>
        </p:txBody>
      </p:sp>
      <p:sp>
        <p:nvSpPr>
          <p:cNvPr id="3" name="内容占位符 2"/>
          <p:cNvSpPr txBox="1">
            <a:spLocks/>
          </p:cNvSpPr>
          <p:nvPr/>
        </p:nvSpPr>
        <p:spPr bwMode="auto">
          <a:xfrm>
            <a:off x="647356" y="1196752"/>
            <a:ext cx="1476372" cy="2880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altLang="zh-CN" sz="2000" dirty="0">
                <a:latin typeface="+mn-ea"/>
              </a:rPr>
              <a:t>3</a:t>
            </a:r>
            <a:r>
              <a:rPr lang="zh-CN" altLang="en-US" sz="2000" b="1" dirty="0" smtClean="0">
                <a:latin typeface="+mn-ea"/>
              </a:rPr>
              <a:t>、深度更广</a:t>
            </a:r>
            <a:endParaRPr lang="en-US" altLang="zh-CN" sz="2000" b="1" dirty="0" smtClean="0">
              <a:latin typeface="+mn-ea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2646256" y="539444"/>
            <a:ext cx="5886184" cy="945340"/>
            <a:chOff x="2646256" y="539444"/>
            <a:chExt cx="5886184" cy="945340"/>
          </a:xfrm>
        </p:grpSpPr>
        <p:sp>
          <p:nvSpPr>
            <p:cNvPr id="5" name="Text Box 5"/>
            <p:cNvSpPr txBox="1">
              <a:spLocks noChangeArrowheads="1"/>
            </p:cNvSpPr>
            <p:nvPr/>
          </p:nvSpPr>
          <p:spPr bwMode="auto">
            <a:xfrm>
              <a:off x="6664602" y="548680"/>
              <a:ext cx="1867838" cy="936104"/>
            </a:xfrm>
            <a:prstGeom prst="rect">
              <a:avLst/>
            </a:prstGeom>
            <a:noFill/>
            <a:ln w="9525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>
              <a:lvl1pPr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ts val="2500"/>
                </a:lnSpc>
              </a:pPr>
              <a:r>
                <a:rPr lang="zh-CN" altLang="en-US" dirty="0" smtClean="0">
                  <a:latin typeface="+mn-ea"/>
                  <a:ea typeface="+mn-ea"/>
                  <a:cs typeface="Times New Roman" panose="02020603050405020304" pitchFamily="18" charset="0"/>
                </a:rPr>
                <a:t>找到正确的内容</a:t>
              </a:r>
              <a:endParaRPr lang="en-US" altLang="zh-CN" dirty="0" smtClean="0">
                <a:latin typeface="+mn-ea"/>
                <a:ea typeface="+mn-ea"/>
                <a:cs typeface="Times New Roman" panose="02020603050405020304" pitchFamily="18" charset="0"/>
              </a:endParaRPr>
            </a:p>
            <a:p>
              <a:pPr eaLnBrk="1" hangingPunct="1">
                <a:lnSpc>
                  <a:spcPts val="2500"/>
                </a:lnSpc>
              </a:pPr>
              <a:r>
                <a:rPr lang="zh-CN" altLang="en-US" dirty="0" smtClean="0">
                  <a:latin typeface="+mn-ea"/>
                  <a:ea typeface="+mn-ea"/>
                  <a:cs typeface="Times New Roman" panose="02020603050405020304" pitchFamily="18" charset="0"/>
                </a:rPr>
                <a:t>展示更恰当的摘要</a:t>
              </a:r>
              <a:endParaRPr lang="en-US" altLang="zh-CN" dirty="0" smtClean="0">
                <a:latin typeface="+mn-ea"/>
                <a:ea typeface="+mn-ea"/>
                <a:cs typeface="Times New Roman" panose="02020603050405020304" pitchFamily="18" charset="0"/>
              </a:endParaRPr>
            </a:p>
            <a:p>
              <a:pPr eaLnBrk="1" hangingPunct="1">
                <a:lnSpc>
                  <a:spcPts val="2500"/>
                </a:lnSpc>
              </a:pPr>
              <a:r>
                <a:rPr lang="zh-CN" altLang="en-US" dirty="0" smtClean="0">
                  <a:latin typeface="+mn-ea"/>
                  <a:ea typeface="+mn-ea"/>
                  <a:cs typeface="Times New Roman" panose="02020603050405020304" pitchFamily="18" charset="0"/>
                </a:rPr>
                <a:t>深度更广</a:t>
              </a:r>
              <a:endParaRPr lang="zh-CN" altLang="en-US" dirty="0">
                <a:latin typeface="+mn-ea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6" name="内容占位符 2"/>
            <p:cNvSpPr txBox="1">
              <a:spLocks/>
            </p:cNvSpPr>
            <p:nvPr/>
          </p:nvSpPr>
          <p:spPr bwMode="auto">
            <a:xfrm>
              <a:off x="2646256" y="539444"/>
              <a:ext cx="3888432" cy="2880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noAutofit/>
            </a:bodyPr>
            <a:lstStyle>
              <a:lvl1pPr marL="469900" indent="-469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908050" indent="-436563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304925" indent="-395288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93863" indent="-3873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93913" indent="-398463" algn="l" rtl="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Bef>
                  <a:spcPts val="0"/>
                </a:spcBef>
                <a:spcAft>
                  <a:spcPts val="600"/>
                </a:spcAft>
                <a:buFont typeface="Wingdings" panose="05000000000000000000" pitchFamily="2" charset="2"/>
                <a:buNone/>
              </a:pPr>
              <a:r>
                <a:rPr lang="zh-CN" altLang="en-US" sz="2000" dirty="0" smtClean="0">
                  <a:latin typeface="+mn-ea"/>
                </a:rPr>
                <a:t>基于知识图谱的</a:t>
              </a:r>
              <a:r>
                <a:rPr lang="zh-CN" altLang="en-US" sz="2000" dirty="0" smtClean="0">
                  <a:solidFill>
                    <a:srgbClr val="FF0000"/>
                  </a:solidFill>
                  <a:latin typeface="+mn-ea"/>
                </a:rPr>
                <a:t>搜索</a:t>
              </a:r>
              <a:r>
                <a:rPr lang="zh-CN" altLang="en-US" sz="2000" dirty="0" smtClean="0">
                  <a:latin typeface="+mn-ea"/>
                </a:rPr>
                <a:t>、</a:t>
              </a:r>
              <a:r>
                <a:rPr lang="zh-CN" altLang="en-US" sz="2000" dirty="0" smtClean="0">
                  <a:solidFill>
                    <a:srgbClr val="FF0000"/>
                  </a:solidFill>
                  <a:latin typeface="+mn-ea"/>
                </a:rPr>
                <a:t>查询</a:t>
              </a:r>
              <a:r>
                <a:rPr lang="zh-CN" altLang="en-US" sz="2000" dirty="0" smtClean="0">
                  <a:latin typeface="+mn-ea"/>
                </a:rPr>
                <a:t>与</a:t>
              </a:r>
              <a:r>
                <a:rPr lang="zh-CN" altLang="en-US" sz="2000" dirty="0" smtClean="0">
                  <a:solidFill>
                    <a:srgbClr val="FF0000"/>
                  </a:solidFill>
                  <a:latin typeface="+mn-ea"/>
                </a:rPr>
                <a:t>推理</a:t>
              </a:r>
              <a:endParaRPr lang="en-US" altLang="zh-CN" sz="2000" b="1" dirty="0" smtClean="0">
                <a:solidFill>
                  <a:srgbClr val="FF0000"/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52832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/>
          <p:cNvSpPr>
            <a:spLocks noChangeArrowheads="1"/>
          </p:cNvSpPr>
          <p:nvPr/>
        </p:nvSpPr>
        <p:spPr bwMode="gray">
          <a:xfrm>
            <a:off x="611560" y="1159808"/>
            <a:ext cx="7920880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square" lIns="0" tIns="0" rIns="0" bIns="0" anchor="ctr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zh-CN" sz="2000" dirty="0">
                <a:latin typeface="+mn-ea"/>
                <a:ea typeface="+mn-ea"/>
              </a:rPr>
              <a:t>从</a:t>
            </a:r>
            <a:r>
              <a:rPr lang="zh-CN" altLang="zh-CN" sz="2000" dirty="0">
                <a:solidFill>
                  <a:srgbClr val="FF0000"/>
                </a:solidFill>
                <a:latin typeface="+mn-ea"/>
                <a:ea typeface="+mn-ea"/>
              </a:rPr>
              <a:t>语义网络</a:t>
            </a:r>
            <a:r>
              <a:rPr lang="zh-CN" altLang="zh-CN" sz="2000" dirty="0">
                <a:latin typeface="+mn-ea"/>
                <a:ea typeface="+mn-ea"/>
              </a:rPr>
              <a:t>到</a:t>
            </a:r>
            <a:r>
              <a:rPr lang="zh-CN" altLang="zh-CN" sz="2000" dirty="0">
                <a:solidFill>
                  <a:srgbClr val="FF0000"/>
                </a:solidFill>
                <a:latin typeface="+mn-ea"/>
                <a:ea typeface="+mn-ea"/>
              </a:rPr>
              <a:t>知识图谱</a:t>
            </a:r>
            <a:r>
              <a:rPr lang="en-US" altLang="zh-CN" sz="2000" dirty="0">
                <a:latin typeface="+mn-ea"/>
                <a:ea typeface="+mn-ea"/>
              </a:rPr>
              <a:t>,</a:t>
            </a:r>
            <a:r>
              <a:rPr lang="zh-CN" altLang="zh-CN" sz="2000" dirty="0">
                <a:latin typeface="+mn-ea"/>
                <a:ea typeface="+mn-ea"/>
              </a:rPr>
              <a:t>再到</a:t>
            </a:r>
            <a:r>
              <a:rPr lang="zh-CN" altLang="zh-CN" sz="2000" dirty="0">
                <a:solidFill>
                  <a:srgbClr val="FF0000"/>
                </a:solidFill>
                <a:latin typeface="+mn-ea"/>
                <a:ea typeface="+mn-ea"/>
              </a:rPr>
              <a:t>图</a:t>
            </a:r>
            <a:r>
              <a:rPr lang="zh-CN" altLang="zh-CN" sz="2000" dirty="0" smtClean="0">
                <a:solidFill>
                  <a:srgbClr val="FF0000"/>
                </a:solidFill>
                <a:latin typeface="+mn-ea"/>
                <a:ea typeface="+mn-ea"/>
              </a:rPr>
              <a:t>神经网络</a:t>
            </a:r>
            <a:r>
              <a:rPr lang="zh-CN" altLang="en-US" sz="2000" dirty="0" smtClean="0">
                <a:latin typeface="+mn-ea"/>
                <a:ea typeface="+mn-ea"/>
              </a:rPr>
              <a:t>→知识表示方法的演进与发展</a:t>
            </a:r>
            <a:endParaRPr lang="zh-CN" altLang="en-US" sz="2000" dirty="0">
              <a:solidFill>
                <a:schemeClr val="tx2"/>
              </a:solidFill>
              <a:latin typeface="+mn-ea"/>
              <a:ea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02323" y="1776031"/>
            <a:ext cx="7957825" cy="8309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68288" indent="-268288">
              <a:lnSpc>
                <a:spcPct val="150000"/>
              </a:lnSpc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zh-CN" dirty="0">
                <a:latin typeface="+mn-ea"/>
                <a:ea typeface="+mn-ea"/>
              </a:rPr>
              <a:t>大数据时代</a:t>
            </a:r>
            <a:r>
              <a:rPr lang="zh-CN" altLang="zh-CN" dirty="0" smtClean="0">
                <a:latin typeface="+mn-ea"/>
                <a:ea typeface="+mn-ea"/>
              </a:rPr>
              <a:t>，海量信息</a:t>
            </a:r>
            <a:r>
              <a:rPr lang="zh-CN" altLang="en-US" dirty="0" smtClean="0">
                <a:latin typeface="+mn-ea"/>
                <a:ea typeface="+mn-ea"/>
              </a:rPr>
              <a:t>需要</a:t>
            </a:r>
            <a:r>
              <a:rPr lang="zh-CN" altLang="zh-CN" dirty="0" smtClean="0">
                <a:latin typeface="+mn-ea"/>
                <a:ea typeface="+mn-ea"/>
              </a:rPr>
              <a:t>有效</a:t>
            </a:r>
            <a:r>
              <a:rPr lang="zh-CN" altLang="zh-CN" dirty="0">
                <a:latin typeface="+mn-ea"/>
                <a:ea typeface="+mn-ea"/>
              </a:rPr>
              <a:t>组织、管理和</a:t>
            </a:r>
            <a:r>
              <a:rPr lang="zh-CN" altLang="zh-CN" dirty="0" smtClean="0">
                <a:latin typeface="+mn-ea"/>
                <a:ea typeface="+mn-ea"/>
              </a:rPr>
              <a:t>理解</a:t>
            </a:r>
            <a:r>
              <a:rPr lang="zh-CN" altLang="en-US" dirty="0" smtClean="0">
                <a:latin typeface="+mn-ea"/>
                <a:ea typeface="+mn-ea"/>
              </a:rPr>
              <a:t>。而</a:t>
            </a:r>
            <a:r>
              <a:rPr lang="zh-CN" altLang="zh-CN" dirty="0" smtClean="0">
                <a:solidFill>
                  <a:srgbClr val="FF0000"/>
                </a:solidFill>
                <a:latin typeface="+mn-ea"/>
                <a:ea typeface="+mn-ea"/>
              </a:rPr>
              <a:t>语义网络</a:t>
            </a:r>
            <a:r>
              <a:rPr lang="zh-CN" altLang="zh-CN" dirty="0">
                <a:latin typeface="+mn-ea"/>
                <a:ea typeface="+mn-ea"/>
              </a:rPr>
              <a:t>、</a:t>
            </a:r>
            <a:r>
              <a:rPr lang="zh-CN" altLang="zh-CN" dirty="0">
                <a:solidFill>
                  <a:srgbClr val="FF0000"/>
                </a:solidFill>
                <a:latin typeface="+mn-ea"/>
                <a:ea typeface="+mn-ea"/>
              </a:rPr>
              <a:t>知识</a:t>
            </a:r>
            <a:r>
              <a:rPr lang="zh-CN" altLang="zh-CN" dirty="0" smtClean="0">
                <a:solidFill>
                  <a:srgbClr val="FF0000"/>
                </a:solidFill>
                <a:latin typeface="+mn-ea"/>
                <a:ea typeface="+mn-ea"/>
              </a:rPr>
              <a:t>图谱</a:t>
            </a:r>
            <a:r>
              <a:rPr lang="zh-CN" altLang="en-US" dirty="0" smtClean="0">
                <a:latin typeface="+mn-ea"/>
                <a:ea typeface="+mn-ea"/>
              </a:rPr>
              <a:t>以及</a:t>
            </a:r>
            <a:r>
              <a:rPr lang="zh-CN" altLang="zh-CN" dirty="0" smtClean="0">
                <a:solidFill>
                  <a:srgbClr val="FF0000"/>
                </a:solidFill>
                <a:latin typeface="+mn-ea"/>
                <a:ea typeface="+mn-ea"/>
              </a:rPr>
              <a:t>图</a:t>
            </a:r>
            <a:r>
              <a:rPr lang="zh-CN" altLang="zh-CN" dirty="0">
                <a:solidFill>
                  <a:srgbClr val="FF0000"/>
                </a:solidFill>
                <a:latin typeface="+mn-ea"/>
                <a:ea typeface="+mn-ea"/>
              </a:rPr>
              <a:t>神经网络</a:t>
            </a:r>
            <a:r>
              <a:rPr lang="zh-CN" altLang="zh-CN" dirty="0">
                <a:latin typeface="+mn-ea"/>
                <a:ea typeface="+mn-ea"/>
              </a:rPr>
              <a:t>，提供了</a:t>
            </a:r>
            <a:r>
              <a:rPr lang="zh-CN" altLang="zh-CN" dirty="0">
                <a:solidFill>
                  <a:srgbClr val="0000FF"/>
                </a:solidFill>
                <a:latin typeface="+mn-ea"/>
                <a:ea typeface="+mn-ea"/>
              </a:rPr>
              <a:t>处理复杂数据结构、关系</a:t>
            </a:r>
            <a:r>
              <a:rPr lang="zh-CN" altLang="zh-CN" dirty="0">
                <a:latin typeface="+mn-ea"/>
                <a:ea typeface="+mn-ea"/>
              </a:rPr>
              <a:t>的</a:t>
            </a:r>
            <a:r>
              <a:rPr lang="zh-CN" altLang="zh-CN" u="wavyDbl" dirty="0" smtClean="0">
                <a:latin typeface="+mn-ea"/>
                <a:ea typeface="+mn-ea"/>
              </a:rPr>
              <a:t>方法和工具</a:t>
            </a:r>
            <a:r>
              <a:rPr lang="zh-CN" altLang="zh-CN" dirty="0">
                <a:latin typeface="+mn-ea"/>
                <a:ea typeface="+mn-ea"/>
              </a:rPr>
              <a:t>。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06941" y="2780928"/>
            <a:ext cx="7948588" cy="8309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68288" indent="-268288">
              <a:lnSpc>
                <a:spcPct val="150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dirty="0" smtClean="0">
                <a:latin typeface="+mn-ea"/>
                <a:ea typeface="+mn-ea"/>
                <a:cs typeface="Times New Roman" panose="02020603050405020304" pitchFamily="18" charset="0"/>
              </a:rPr>
              <a:t>认识</a:t>
            </a:r>
            <a:r>
              <a:rPr lang="zh-CN" altLang="zh-CN" dirty="0" smtClean="0">
                <a:latin typeface="+mn-ea"/>
                <a:ea typeface="+mn-ea"/>
                <a:cs typeface="Times New Roman" panose="02020603050405020304" pitchFamily="18" charset="0"/>
              </a:rPr>
              <a:t>人工智能</a:t>
            </a:r>
            <a:r>
              <a:rPr lang="zh-CN" altLang="zh-CN" dirty="0">
                <a:latin typeface="+mn-ea"/>
                <a:ea typeface="+mn-ea"/>
                <a:cs typeface="Times New Roman" panose="02020603050405020304" pitchFamily="18" charset="0"/>
              </a:rPr>
              <a:t>领域中，</a:t>
            </a:r>
            <a:r>
              <a:rPr lang="zh-CN" altLang="zh-CN" dirty="0" smtClean="0">
                <a:latin typeface="+mn-ea"/>
                <a:ea typeface="+mn-ea"/>
                <a:cs typeface="Times New Roman" panose="02020603050405020304" pitchFamily="18" charset="0"/>
              </a:rPr>
              <a:t>知识表示</a:t>
            </a:r>
            <a:r>
              <a:rPr lang="zh-CN" altLang="en-US" dirty="0">
                <a:latin typeface="+mn-ea"/>
                <a:ea typeface="+mn-ea"/>
                <a:cs typeface="Times New Roman" panose="02020603050405020304" pitchFamily="18" charset="0"/>
              </a:rPr>
              <a:t>与</a:t>
            </a:r>
            <a:r>
              <a:rPr lang="zh-CN" altLang="zh-CN" dirty="0" smtClean="0">
                <a:latin typeface="+mn-ea"/>
                <a:ea typeface="+mn-ea"/>
                <a:cs typeface="Times New Roman" panose="02020603050405020304" pitchFamily="18" charset="0"/>
              </a:rPr>
              <a:t>处理</a:t>
            </a:r>
            <a:r>
              <a:rPr lang="zh-CN" altLang="en-US" dirty="0" smtClean="0">
                <a:latin typeface="+mn-ea"/>
                <a:ea typeface="+mn-ea"/>
                <a:cs typeface="Times New Roman" panose="02020603050405020304" pitchFamily="18" charset="0"/>
              </a:rPr>
              <a:t>方法</a:t>
            </a:r>
            <a:r>
              <a:rPr lang="zh-CN" altLang="zh-CN" dirty="0" smtClean="0">
                <a:latin typeface="+mn-ea"/>
                <a:ea typeface="+mn-ea"/>
                <a:cs typeface="Times New Roman" panose="02020603050405020304" pitchFamily="18" charset="0"/>
              </a:rPr>
              <a:t>的</a:t>
            </a:r>
            <a:r>
              <a:rPr lang="zh-CN" altLang="zh-CN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发展</a:t>
            </a:r>
            <a:r>
              <a:rPr lang="zh-CN" altLang="zh-CN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脉络</a:t>
            </a:r>
            <a:r>
              <a:rPr lang="zh-CN" altLang="en-US" dirty="0" smtClean="0">
                <a:latin typeface="+mn-ea"/>
                <a:ea typeface="+mn-ea"/>
                <a:cs typeface="Times New Roman" panose="02020603050405020304" pitchFamily="18" charset="0"/>
              </a:rPr>
              <a:t>、在</a:t>
            </a:r>
            <a:r>
              <a:rPr lang="zh-CN" altLang="zh-CN" dirty="0" smtClean="0">
                <a:latin typeface="+mn-ea"/>
                <a:ea typeface="+mn-ea"/>
                <a:cs typeface="Times New Roman" panose="02020603050405020304" pitchFamily="18" charset="0"/>
              </a:rPr>
              <a:t>概念</a:t>
            </a:r>
            <a:r>
              <a:rPr lang="zh-CN" altLang="zh-CN" dirty="0">
                <a:latin typeface="+mn-ea"/>
                <a:ea typeface="+mn-ea"/>
                <a:cs typeface="Times New Roman" panose="02020603050405020304" pitchFamily="18" charset="0"/>
              </a:rPr>
              <a:t>和</a:t>
            </a:r>
            <a:r>
              <a:rPr lang="zh-CN" altLang="zh-CN" dirty="0" smtClean="0">
                <a:latin typeface="+mn-ea"/>
                <a:ea typeface="+mn-ea"/>
                <a:cs typeface="Times New Roman" panose="02020603050405020304" pitchFamily="18" charset="0"/>
              </a:rPr>
              <a:t>技术</a:t>
            </a:r>
            <a:r>
              <a:rPr lang="zh-CN" altLang="en-US" dirty="0">
                <a:latin typeface="+mn-ea"/>
                <a:ea typeface="+mn-ea"/>
                <a:cs typeface="Times New Roman" panose="02020603050405020304" pitchFamily="18" charset="0"/>
              </a:rPr>
              <a:t>层面</a:t>
            </a:r>
            <a:r>
              <a:rPr lang="zh-CN" altLang="zh-CN" dirty="0" smtClean="0">
                <a:latin typeface="+mn-ea"/>
                <a:ea typeface="+mn-ea"/>
                <a:cs typeface="Times New Roman" panose="02020603050405020304" pitchFamily="18" charset="0"/>
              </a:rPr>
              <a:t>的</a:t>
            </a:r>
            <a:r>
              <a:rPr lang="zh-CN" altLang="zh-CN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关联与</a:t>
            </a:r>
            <a:r>
              <a:rPr lang="zh-CN" altLang="zh-CN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演进</a:t>
            </a:r>
            <a:r>
              <a:rPr lang="zh-CN" altLang="en-US" dirty="0" smtClean="0">
                <a:latin typeface="+mn-ea"/>
                <a:ea typeface="+mn-ea"/>
                <a:cs typeface="Times New Roman" panose="02020603050405020304" pitchFamily="18" charset="0"/>
              </a:rPr>
              <a:t>、</a:t>
            </a:r>
            <a:r>
              <a:rPr lang="zh-CN" altLang="zh-CN" dirty="0" smtClean="0">
                <a:latin typeface="+mn-ea"/>
                <a:ea typeface="+mn-ea"/>
                <a:cs typeface="Times New Roman" panose="02020603050405020304" pitchFamily="18" charset="0"/>
              </a:rPr>
              <a:t>从</a:t>
            </a:r>
            <a:r>
              <a:rPr lang="zh-CN" altLang="zh-CN" dirty="0">
                <a:latin typeface="+mn-ea"/>
                <a:ea typeface="+mn-ea"/>
                <a:cs typeface="Times New Roman" panose="02020603050405020304" pitchFamily="18" charset="0"/>
              </a:rPr>
              <a:t>基础概念到高级应用的</a:t>
            </a:r>
            <a:r>
              <a:rPr lang="zh-CN" altLang="zh-CN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逐步深入</a:t>
            </a:r>
            <a:r>
              <a:rPr lang="zh-CN" altLang="zh-CN" dirty="0">
                <a:latin typeface="+mn-ea"/>
                <a:ea typeface="+mn-ea"/>
                <a:cs typeface="Times New Roman" panose="02020603050405020304" pitchFamily="18" charset="0"/>
              </a:rPr>
              <a:t>。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11560" y="3785825"/>
            <a:ext cx="7992888" cy="12464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68288" indent="-268288">
              <a:lnSpc>
                <a:spcPct val="150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zh-CN" dirty="0" smtClean="0">
                <a:latin typeface="+mn-ea"/>
                <a:ea typeface="+mn-ea"/>
                <a:cs typeface="Times New Roman" panose="02020603050405020304" pitchFamily="18" charset="0"/>
              </a:rPr>
              <a:t>从简单</a:t>
            </a:r>
            <a:r>
              <a:rPr lang="zh-CN" altLang="zh-CN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知识表示</a:t>
            </a:r>
            <a:r>
              <a:rPr lang="en-US" altLang="zh-CN" dirty="0"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lang="zh-CN" altLang="zh-CN" dirty="0">
                <a:latin typeface="+mn-ea"/>
                <a:ea typeface="+mn-ea"/>
                <a:cs typeface="Times New Roman" panose="02020603050405020304" pitchFamily="18" charset="0"/>
              </a:rPr>
              <a:t>语义网络</a:t>
            </a:r>
            <a:r>
              <a:rPr lang="en-US" altLang="zh-CN" dirty="0" smtClean="0">
                <a:latin typeface="+mn-ea"/>
                <a:ea typeface="+mn-ea"/>
                <a:cs typeface="Times New Roman" panose="02020603050405020304" pitchFamily="18" charset="0"/>
              </a:rPr>
              <a:t>)</a:t>
            </a:r>
            <a:r>
              <a:rPr lang="zh-CN" altLang="en-US" dirty="0" smtClean="0">
                <a:latin typeface="+mn-ea"/>
                <a:ea typeface="+mn-ea"/>
                <a:cs typeface="Times New Roman" panose="02020603050405020304" pitchFamily="18" charset="0"/>
              </a:rPr>
              <a:t>，</a:t>
            </a:r>
            <a:r>
              <a:rPr lang="zh-CN" altLang="zh-CN" dirty="0" smtClean="0">
                <a:latin typeface="+mn-ea"/>
                <a:ea typeface="+mn-ea"/>
                <a:cs typeface="Times New Roman" panose="02020603050405020304" pitchFamily="18" charset="0"/>
              </a:rPr>
              <a:t>到</a:t>
            </a:r>
            <a:r>
              <a:rPr lang="zh-CN" altLang="zh-CN" dirty="0">
                <a:latin typeface="+mn-ea"/>
                <a:ea typeface="+mn-ea"/>
                <a:cs typeface="Times New Roman" panose="02020603050405020304" pitchFamily="18" charset="0"/>
              </a:rPr>
              <a:t>更复杂和系统的</a:t>
            </a:r>
            <a:r>
              <a:rPr lang="zh-CN" altLang="zh-CN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知识库</a:t>
            </a:r>
            <a:r>
              <a:rPr lang="en-US" altLang="zh-CN" dirty="0"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lang="zh-CN" altLang="zh-CN" dirty="0">
                <a:latin typeface="+mn-ea"/>
                <a:ea typeface="+mn-ea"/>
                <a:cs typeface="Times New Roman" panose="02020603050405020304" pitchFamily="18" charset="0"/>
              </a:rPr>
              <a:t>知识图谱</a:t>
            </a:r>
            <a:r>
              <a:rPr lang="en-US" altLang="zh-CN" dirty="0">
                <a:latin typeface="+mn-ea"/>
                <a:ea typeface="+mn-ea"/>
                <a:cs typeface="Times New Roman" panose="02020603050405020304" pitchFamily="18" charset="0"/>
              </a:rPr>
              <a:t>)</a:t>
            </a:r>
            <a:r>
              <a:rPr lang="zh-CN" altLang="zh-CN" dirty="0">
                <a:latin typeface="+mn-ea"/>
                <a:ea typeface="+mn-ea"/>
                <a:cs typeface="Times New Roman" panose="02020603050405020304" pitchFamily="18" charset="0"/>
              </a:rPr>
              <a:t>，再到能够学习图数据特征的</a:t>
            </a:r>
            <a:r>
              <a:rPr lang="zh-CN" altLang="zh-CN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深度学习模型</a:t>
            </a:r>
            <a:r>
              <a:rPr lang="en-US" altLang="zh-CN" dirty="0"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lang="zh-CN" altLang="zh-CN" dirty="0">
                <a:latin typeface="+mn-ea"/>
                <a:ea typeface="+mn-ea"/>
                <a:cs typeface="Times New Roman" panose="02020603050405020304" pitchFamily="18" charset="0"/>
              </a:rPr>
              <a:t>图神经网络</a:t>
            </a:r>
            <a:r>
              <a:rPr lang="en-US" altLang="zh-CN" dirty="0" smtClean="0">
                <a:latin typeface="+mn-ea"/>
                <a:ea typeface="+mn-ea"/>
                <a:cs typeface="Times New Roman" panose="02020603050405020304" pitchFamily="18" charset="0"/>
              </a:rPr>
              <a:t>)</a:t>
            </a:r>
            <a:r>
              <a:rPr lang="zh-CN" altLang="en-US" dirty="0" smtClean="0">
                <a:latin typeface="+mn-ea"/>
                <a:ea typeface="+mn-ea"/>
                <a:cs typeface="Times New Roman" panose="02020603050405020304" pitchFamily="18" charset="0"/>
              </a:rPr>
              <a:t>，通过这一演进</a:t>
            </a:r>
            <a:r>
              <a:rPr lang="zh-CN" altLang="zh-CN" dirty="0" smtClean="0">
                <a:latin typeface="+mn-ea"/>
                <a:ea typeface="+mn-ea"/>
                <a:cs typeface="Times New Roman" panose="02020603050405020304" pitchFamily="18" charset="0"/>
              </a:rPr>
              <a:t>过程</a:t>
            </a:r>
            <a:r>
              <a:rPr lang="zh-CN" altLang="en-US" dirty="0" smtClean="0">
                <a:latin typeface="+mn-ea"/>
                <a:ea typeface="+mn-ea"/>
                <a:cs typeface="Times New Roman" panose="02020603050405020304" pitchFamily="18" charset="0"/>
              </a:rPr>
              <a:t>，了解知识表示方法的</a:t>
            </a:r>
            <a:r>
              <a:rPr lang="zh-CN" altLang="zh-CN" dirty="0" smtClean="0">
                <a:latin typeface="+mn-ea"/>
                <a:ea typeface="+mn-ea"/>
                <a:cs typeface="Times New Roman" panose="02020603050405020304" pitchFamily="18" charset="0"/>
              </a:rPr>
              <a:t>知识体系</a:t>
            </a:r>
            <a:r>
              <a:rPr lang="zh-CN" altLang="en-US" dirty="0">
                <a:latin typeface="+mn-ea"/>
                <a:ea typeface="+mn-ea"/>
                <a:cs typeface="Times New Roman" panose="02020603050405020304" pitchFamily="18" charset="0"/>
              </a:rPr>
              <a:t>。</a:t>
            </a:r>
            <a:endParaRPr lang="zh-CN" altLang="en-US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16071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Text Box 4"/>
          <p:cNvSpPr txBox="1">
            <a:spLocks noChangeArrowheads="1"/>
          </p:cNvSpPr>
          <p:nvPr/>
        </p:nvSpPr>
        <p:spPr bwMode="auto">
          <a:xfrm>
            <a:off x="629347" y="1223187"/>
            <a:ext cx="602577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000" dirty="0" smtClean="0">
                <a:latin typeface="+mn-ea"/>
                <a:ea typeface="+mn-ea"/>
              </a:rPr>
              <a:t>说明</a:t>
            </a:r>
            <a:endParaRPr lang="zh-CN" altLang="en-US" sz="2000" dirty="0">
              <a:latin typeface="+mn-ea"/>
              <a:ea typeface="+mn-ea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4780552" y="208003"/>
            <a:ext cx="3823698" cy="1322347"/>
            <a:chOff x="4780552" y="208003"/>
            <a:chExt cx="3823698" cy="1322347"/>
          </a:xfrm>
        </p:grpSpPr>
        <p:pic>
          <p:nvPicPr>
            <p:cNvPr id="17413" name="图片 1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92725" y="288925"/>
              <a:ext cx="1348823" cy="12414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414" name="图片 1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55427" y="288925"/>
              <a:ext cx="1348823" cy="11760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矩形 1"/>
                <p:cNvSpPr/>
                <p:nvPr/>
              </p:nvSpPr>
              <p:spPr bwMode="auto">
                <a:xfrm>
                  <a:off x="4780552" y="208003"/>
                  <a:ext cx="432048" cy="436437"/>
                </a:xfrm>
                <a:prstGeom prst="rect">
                  <a:avLst/>
                </a:prstGeom>
                <a:no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altLang="zh-CN" sz="2400" b="1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</m:ctrlPr>
                          </m:sSubPr>
                          <m:e>
                            <m:r>
                              <a:rPr kumimoji="0" lang="en-US" altLang="zh-CN" sz="2400" b="1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𝑺</m:t>
                            </m:r>
                          </m:e>
                          <m:sub>
                            <m:r>
                              <a:rPr kumimoji="0" lang="en-US" altLang="zh-CN" sz="2400" b="1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𝟎</m:t>
                            </m:r>
                          </m:sub>
                        </m:sSub>
                      </m:oMath>
                    </m:oMathPara>
                  </a14:m>
                  <a:endParaRPr kumimoji="0" lang="zh-CN" altLang="en-US" sz="2400" b="1" i="0" u="none" strike="noStrike" cap="none" normalizeH="0" baseline="0" dirty="0" smtClean="0">
                    <a:ln>
                      <a:noFill/>
                    </a:ln>
                    <a:solidFill>
                      <a:srgbClr val="FF0000"/>
                    </a:solidFill>
                    <a:effectLst/>
                    <a:ea typeface="宋体" panose="02010600030101010101" pitchFamily="2" charset="-122"/>
                  </a:endParaRPr>
                </a:p>
              </p:txBody>
            </p:sp>
          </mc:Choice>
          <mc:Fallback xmlns="">
            <p:sp>
              <p:nvSpPr>
                <p:cNvPr id="2" name="矩形 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780552" y="208003"/>
                  <a:ext cx="432048" cy="436437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2817" r="-9859" b="-11111"/>
                  </a:stretch>
                </a:blip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矩形 8"/>
                <p:cNvSpPr/>
                <p:nvPr/>
              </p:nvSpPr>
              <p:spPr bwMode="auto">
                <a:xfrm>
                  <a:off x="6781524" y="217089"/>
                  <a:ext cx="432048" cy="436437"/>
                </a:xfrm>
                <a:prstGeom prst="rect">
                  <a:avLst/>
                </a:prstGeom>
                <a:no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altLang="zh-CN" sz="2400" b="1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</m:ctrlPr>
                          </m:sSubPr>
                          <m:e>
                            <m:r>
                              <a:rPr kumimoji="0" lang="en-US" altLang="zh-CN" sz="2400" b="1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𝑺</m:t>
                            </m:r>
                          </m:e>
                          <m:sub>
                            <m:r>
                              <a:rPr kumimoji="0" lang="en-US" altLang="zh-CN" sz="2400" b="1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𝒈</m:t>
                            </m:r>
                          </m:sub>
                        </m:sSub>
                      </m:oMath>
                    </m:oMathPara>
                  </a14:m>
                  <a:endParaRPr kumimoji="0" lang="zh-CN" altLang="en-US" sz="2400" b="1" i="0" u="none" strike="noStrike" cap="none" normalizeH="0" baseline="0" dirty="0" smtClean="0">
                    <a:ln>
                      <a:noFill/>
                    </a:ln>
                    <a:solidFill>
                      <a:srgbClr val="FF0000"/>
                    </a:solidFill>
                    <a:effectLst/>
                    <a:ea typeface="宋体" panose="02010600030101010101" pitchFamily="2" charset="-122"/>
                  </a:endParaRPr>
                </a:p>
              </p:txBody>
            </p:sp>
          </mc:Choice>
          <mc:Fallback xmlns="">
            <p:sp>
              <p:nvSpPr>
                <p:cNvPr id="9" name="矩形 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6781524" y="217089"/>
                  <a:ext cx="432048" cy="436437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2817" r="-15493" b="-22535"/>
                  </a:stretch>
                </a:blip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" name="虚尾箭头 4"/>
            <p:cNvSpPr/>
            <p:nvPr/>
          </p:nvSpPr>
          <p:spPr bwMode="auto">
            <a:xfrm>
              <a:off x="6803561" y="763390"/>
              <a:ext cx="330407" cy="247279"/>
            </a:xfrm>
            <a:prstGeom prst="stripedRightArrow">
              <a:avLst>
                <a:gd name="adj1" fmla="val 56686"/>
                <a:gd name="adj2" fmla="val 76741"/>
              </a:avLst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宋体" panose="02010600030101010101" pitchFamily="2" charset="-122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611560" y="1872532"/>
                <a:ext cx="8064896" cy="3308598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marL="268288" indent="-268288">
                  <a:lnSpc>
                    <a:spcPts val="3000"/>
                  </a:lnSpc>
                  <a:spcAft>
                    <a:spcPts val="120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  <a:defRPr/>
                </a:pPr>
                <a:r>
                  <a:rPr lang="en-US" altLang="zh-CN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8</a:t>
                </a:r>
                <a:r>
                  <a:rPr lang="zh-CN" altLang="en-US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个</a:t>
                </a:r>
                <a:r>
                  <a:rPr lang="zh-CN" altLang="zh-CN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数码的</a:t>
                </a:r>
                <a:r>
                  <a:rPr lang="zh-CN" altLang="en-US" sz="24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任意</a:t>
                </a:r>
                <a:r>
                  <a:rPr lang="zh-CN" altLang="zh-CN" sz="24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一</a:t>
                </a:r>
                <a:r>
                  <a:rPr lang="zh-CN" altLang="zh-CN" sz="240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种摆法</a:t>
                </a:r>
                <a:r>
                  <a:rPr lang="zh-CN" altLang="zh-CN" sz="20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就是</a:t>
                </a:r>
                <a:r>
                  <a:rPr lang="zh-CN" altLang="zh-CN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一个状态</a:t>
                </a:r>
                <a:r>
                  <a:rPr lang="zh-CN" altLang="en-US" sz="20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，</a:t>
                </a:r>
                <a:r>
                  <a:rPr lang="zh-CN" altLang="zh-CN" sz="200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所有摆法</a:t>
                </a:r>
                <a:r>
                  <a:rPr lang="zh-CN" altLang="zh-CN" sz="20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就是</a:t>
                </a:r>
                <a:r>
                  <a:rPr lang="zh-CN" altLang="zh-CN" sz="20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状态集</a:t>
                </a:r>
                <a:r>
                  <a:rPr lang="zh-CN" altLang="en-US" sz="20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合</a:t>
                </a:r>
                <a:r>
                  <a:rPr lang="en-US" altLang="zh-CN" sz="2000" i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S</a:t>
                </a:r>
                <a:r>
                  <a:rPr lang="zh-CN" altLang="zh-CN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，构成</a:t>
                </a:r>
                <a:r>
                  <a:rPr lang="zh-CN" altLang="zh-CN" sz="20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一个</a:t>
                </a:r>
                <a:r>
                  <a:rPr lang="zh-CN" altLang="zh-CN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状态空间</a:t>
                </a:r>
                <a:r>
                  <a:rPr lang="zh-CN" altLang="en-US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，</a:t>
                </a:r>
                <a:r>
                  <a:rPr lang="zh-CN" altLang="zh-CN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大小</a:t>
                </a:r>
                <a:r>
                  <a:rPr lang="zh-CN" altLang="zh-CN" sz="20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为</a:t>
                </a:r>
                <a:r>
                  <a:rPr lang="en-US" altLang="zh-CN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9!</a:t>
                </a:r>
              </a:p>
              <a:p>
                <a:pPr marL="268288" indent="-268288">
                  <a:lnSpc>
                    <a:spcPts val="3000"/>
                  </a:lnSpc>
                  <a:spcAft>
                    <a:spcPts val="120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𝑺</m:t>
                        </m:r>
                      </m:e>
                      <m:sub>
                        <m:r>
                          <a:rPr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𝒈</m:t>
                        </m:r>
                      </m:sub>
                    </m:sSub>
                  </m:oMath>
                </a14:m>
                <a:r>
                  <a:rPr lang="zh-CN" altLang="en-US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：</a:t>
                </a:r>
                <a:r>
                  <a:rPr lang="zh-CN" altLang="en-US" sz="2000" u="wavyDbl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要求实现的</a:t>
                </a:r>
                <a:r>
                  <a:rPr lang="zh-CN" altLang="en-US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某个</a:t>
                </a:r>
                <a:r>
                  <a:rPr lang="zh-CN" altLang="en-US" sz="20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目标</a:t>
                </a:r>
                <a:r>
                  <a:rPr lang="zh-CN" altLang="zh-CN" sz="20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状态</a:t>
                </a:r>
                <a:r>
                  <a:rPr lang="en-US" altLang="zh-CN" sz="20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lang="zh-CN" altLang="en-US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（</a:t>
                </a:r>
                <a:r>
                  <a:rPr lang="zh-CN" altLang="en-US" sz="20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如</a:t>
                </a:r>
                <a:r>
                  <a:rPr lang="zh-CN" altLang="en-US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：要求</a:t>
                </a:r>
                <a:r>
                  <a:rPr lang="zh-CN" altLang="en-US" sz="2000" u="wavyDbl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顺时针</a:t>
                </a:r>
                <a:r>
                  <a:rPr lang="zh-CN" altLang="en-US" sz="20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摆放</a:t>
                </a:r>
                <a:r>
                  <a:rPr lang="en-US" altLang="zh-CN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8</a:t>
                </a:r>
                <a:r>
                  <a:rPr lang="zh-CN" altLang="en-US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个数码）</a:t>
                </a:r>
                <a:endParaRPr lang="en-US" altLang="zh-CN" sz="2000" kern="1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 marL="268288" indent="-268288">
                  <a:lnSpc>
                    <a:spcPts val="3000"/>
                  </a:lnSpc>
                  <a:spcAft>
                    <a:spcPts val="120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  <a:defRPr/>
                </a:pPr>
                <a:r>
                  <a:rPr lang="zh-CN" altLang="zh-CN" sz="2000" kern="1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操作</a:t>
                </a:r>
                <a:r>
                  <a:rPr lang="zh-CN" altLang="en-US" sz="2000" kern="1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符</a:t>
                </a:r>
                <a:r>
                  <a:rPr lang="en-US" altLang="zh-CN" sz="2000" kern="1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F</a:t>
                </a:r>
                <a:r>
                  <a:rPr lang="zh-CN" altLang="en-US" sz="2000" kern="1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：</a:t>
                </a:r>
                <a:r>
                  <a:rPr lang="zh-CN" altLang="zh-CN" sz="2000" kern="1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移动</a:t>
                </a:r>
                <a:r>
                  <a:rPr lang="zh-CN" altLang="en-US" sz="2000" kern="10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数码</a:t>
                </a:r>
                <a:r>
                  <a:rPr lang="zh-CN" altLang="en-US" sz="2000" kern="1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，</a:t>
                </a:r>
                <a:r>
                  <a:rPr lang="zh-CN" altLang="zh-CN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共有</a:t>
                </a:r>
                <a:r>
                  <a:rPr lang="en-US" altLang="zh-CN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8</a:t>
                </a:r>
                <a:r>
                  <a:rPr lang="en-US" altLang="zh-CN" sz="20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(</a:t>
                </a:r>
                <a:r>
                  <a:rPr lang="zh-CN" altLang="zh-CN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数码</a:t>
                </a:r>
                <a:r>
                  <a:rPr lang="en-US" altLang="zh-CN" sz="20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)</a:t>
                </a:r>
                <a:r>
                  <a:rPr lang="zh-CN" altLang="zh-CN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×</a:t>
                </a:r>
                <a:r>
                  <a:rPr lang="en-US" altLang="zh-CN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</a:t>
                </a:r>
                <a:r>
                  <a:rPr lang="en-US" altLang="zh-CN" sz="2000" dirty="0">
                    <a:latin typeface="+mn-ea"/>
                    <a:cs typeface="Times New Roman" panose="02020603050405020304" pitchFamily="18" charset="0"/>
                  </a:rPr>
                  <a:t>(</a:t>
                </a:r>
                <a:r>
                  <a:rPr lang="zh-CN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方向</a:t>
                </a:r>
                <a:r>
                  <a:rPr lang="en-US" altLang="zh-CN" sz="2000" dirty="0" smtClean="0">
                    <a:latin typeface="+mn-ea"/>
                    <a:cs typeface="Times New Roman" panose="02020603050405020304" pitchFamily="18" charset="0"/>
                  </a:rPr>
                  <a:t>)</a:t>
                </a:r>
                <a:r>
                  <a:rPr lang="en-US" altLang="zh-CN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=</a:t>
                </a:r>
                <a:r>
                  <a:rPr lang="en-US" altLang="zh-CN" sz="20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32</a:t>
                </a:r>
                <a:r>
                  <a:rPr lang="zh-CN" altLang="zh-CN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个</a:t>
                </a:r>
                <a:r>
                  <a:rPr lang="zh-CN" altLang="en-US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。</a:t>
                </a:r>
                <a:endParaRPr lang="en-US" altLang="zh-CN" sz="20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 marL="268288" indent="-268288">
                  <a:lnSpc>
                    <a:spcPts val="3000"/>
                  </a:lnSpc>
                  <a:spcAft>
                    <a:spcPts val="120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  <a:defRPr/>
                </a:pPr>
                <a:r>
                  <a:rPr lang="zh-CN" altLang="zh-CN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若</a:t>
                </a:r>
                <a:r>
                  <a:rPr lang="zh-CN" altLang="zh-CN" sz="20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“</a:t>
                </a:r>
                <a:r>
                  <a:rPr lang="zh-CN" altLang="zh-CN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眼</a:t>
                </a:r>
                <a:r>
                  <a:rPr lang="zh-CN" altLang="zh-CN" sz="20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”在空格上，空格在方格盘上每个可能位置上</a:t>
                </a:r>
                <a:r>
                  <a:rPr lang="zh-CN" altLang="zh-CN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的移动</a:t>
                </a:r>
                <a:r>
                  <a:rPr lang="zh-CN" altLang="zh-CN" sz="20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，其</a:t>
                </a:r>
                <a:r>
                  <a:rPr lang="zh-CN" altLang="zh-CN" sz="20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操作</a:t>
                </a:r>
                <a:r>
                  <a:rPr lang="zh-CN" altLang="en-US" sz="20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符</a:t>
                </a:r>
                <a:r>
                  <a:rPr lang="zh-CN" altLang="en-US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有</a:t>
                </a:r>
                <a:r>
                  <a:rPr lang="en-US" altLang="zh-CN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3</a:t>
                </a:r>
                <a:r>
                  <a:rPr lang="zh-CN" altLang="zh-CN" sz="20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×</a:t>
                </a:r>
                <a:r>
                  <a:rPr lang="en-US" altLang="zh-CN" sz="20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8=24</a:t>
                </a:r>
                <a:r>
                  <a:rPr lang="zh-CN" altLang="en-US" sz="20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个。（</a:t>
                </a:r>
                <a:r>
                  <a:rPr lang="zh-CN" altLang="zh-CN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甚至</a:t>
                </a:r>
                <a:r>
                  <a:rPr lang="zh-CN" altLang="en-US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可</a:t>
                </a:r>
                <a:r>
                  <a:rPr lang="zh-CN" altLang="en-US" sz="20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仅</a:t>
                </a:r>
                <a:r>
                  <a:rPr lang="zh-CN" altLang="zh-CN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简化为</a:t>
                </a:r>
                <a:r>
                  <a:rPr lang="en-US" altLang="zh-CN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4</a:t>
                </a:r>
                <a:r>
                  <a:rPr lang="zh-CN" altLang="zh-CN" sz="20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个</a:t>
                </a:r>
                <a:r>
                  <a:rPr lang="zh-CN" altLang="en-US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：上</a:t>
                </a:r>
                <a:r>
                  <a:rPr lang="zh-CN" altLang="en-US" sz="20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、下、左、右</a:t>
                </a:r>
                <a:r>
                  <a:rPr lang="zh-CN" altLang="en-US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）</a:t>
                </a:r>
                <a:endParaRPr lang="en-US" altLang="zh-CN" sz="20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 marL="268288" indent="-268288">
                  <a:lnSpc>
                    <a:spcPts val="3000"/>
                  </a:lnSpc>
                  <a:spcAft>
                    <a:spcPts val="120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  <a:defRPr/>
                </a:pPr>
                <a:r>
                  <a:rPr lang="zh-CN" altLang="en-US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为</a:t>
                </a:r>
                <a:r>
                  <a:rPr lang="zh-CN" altLang="en-US" sz="20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保证</a:t>
                </a:r>
                <a:r>
                  <a:rPr lang="zh-CN" altLang="zh-CN" sz="20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空格</a:t>
                </a:r>
                <a:r>
                  <a:rPr lang="zh-CN" altLang="zh-CN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不会</a:t>
                </a:r>
                <a:r>
                  <a:rPr lang="zh-CN" altLang="en-US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超出</a:t>
                </a:r>
                <a:r>
                  <a:rPr lang="zh-CN" altLang="zh-CN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方格盘，并非任何</a:t>
                </a:r>
                <a:r>
                  <a:rPr lang="zh-CN" altLang="zh-CN" sz="20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状态下</a:t>
                </a:r>
                <a:r>
                  <a:rPr lang="zh-CN" altLang="zh-CN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均</a:t>
                </a:r>
                <a:r>
                  <a:rPr lang="zh-CN" altLang="en-US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可使</a:t>
                </a:r>
                <a:r>
                  <a:rPr lang="zh-CN" altLang="zh-CN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用</a:t>
                </a:r>
                <a:r>
                  <a:rPr lang="zh-CN" altLang="zh-CN" sz="20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这</a:t>
                </a:r>
                <a:r>
                  <a:rPr lang="en-US" altLang="zh-CN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4</a:t>
                </a:r>
                <a:r>
                  <a:rPr lang="zh-CN" altLang="en-US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个</a:t>
                </a:r>
                <a:r>
                  <a:rPr lang="zh-CN" altLang="zh-CN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操作</a:t>
                </a:r>
                <a:r>
                  <a:rPr lang="zh-CN" altLang="en-US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符</a:t>
                </a:r>
                <a:r>
                  <a:rPr lang="zh-CN" altLang="zh-CN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。</a:t>
                </a:r>
                <a:endParaRPr lang="zh-CN" altLang="en-US" sz="20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1872532"/>
                <a:ext cx="8064896" cy="3308598"/>
              </a:xfrm>
              <a:prstGeom prst="rect">
                <a:avLst/>
              </a:prstGeom>
              <a:blipFill>
                <a:blip r:embed="rId6"/>
                <a:stretch>
                  <a:fillRect l="-1436" t="-3683" r="-1965" b="-276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 txBox="1">
            <a:spLocks noChangeArrowheads="1"/>
          </p:cNvSpPr>
          <p:nvPr/>
        </p:nvSpPr>
        <p:spPr>
          <a:xfrm>
            <a:off x="618916" y="1186299"/>
            <a:ext cx="5112568" cy="307777"/>
          </a:xfrm>
          <a:prstGeom prst="rect">
            <a:avLst/>
          </a:prstGeom>
          <a:noFill/>
        </p:spPr>
        <p:txBody>
          <a:bodyPr vert="horz" wrap="square" lIns="0" tIns="0" rIns="0" bIns="0" numCol="1" rtlCol="0" anchor="b" anchorCtr="0" compatLnSpc="1">
            <a:prstTxWarp prst="textNoShape">
              <a:avLst/>
            </a:prstTxWarp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lnSpc>
                <a:spcPct val="100000"/>
              </a:lnSpc>
              <a:spcAft>
                <a:spcPts val="0"/>
              </a:spcAft>
              <a:buClr>
                <a:srgbClr val="FF0000"/>
              </a:buClr>
              <a:buSzPct val="80000"/>
            </a:pPr>
            <a:r>
              <a:rPr lang="zh-CN" altLang="en-US" sz="2000" dirty="0" smtClean="0">
                <a:latin typeface="+mn-ea"/>
                <a:ea typeface="+mn-ea"/>
              </a:rPr>
              <a:t>图神经网络（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GNN</a:t>
            </a:r>
            <a:r>
              <a:rPr lang="zh-CN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Graph Neural Network</a:t>
            </a:r>
            <a:r>
              <a:rPr lang="zh-CN" altLang="en-US" sz="2000" dirty="0" smtClean="0">
                <a:latin typeface="+mn-ea"/>
                <a:ea typeface="+mn-ea"/>
              </a:rPr>
              <a:t>）</a:t>
            </a:r>
            <a:endParaRPr lang="zh-CN" altLang="en-US" sz="2000" dirty="0">
              <a:latin typeface="+mn-ea"/>
              <a:ea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915" y="1844824"/>
            <a:ext cx="2467293" cy="1182358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3275856" y="1731038"/>
            <a:ext cx="5400600" cy="12961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rtlCol="0" anchor="t"/>
          <a:lstStyle/>
          <a:p>
            <a:pPr marL="268288" indent="-268288">
              <a:lnSpc>
                <a:spcPts val="2500"/>
              </a:lnSpc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dirty="0" smtClean="0">
                <a:solidFill>
                  <a:schemeClr val="tx1"/>
                </a:solidFill>
                <a:latin typeface="+mn-ea"/>
              </a:rPr>
              <a:t>神经网络</a:t>
            </a:r>
            <a:r>
              <a:rPr lang="en-US" altLang="zh-CN" dirty="0" smtClean="0">
                <a:solidFill>
                  <a:schemeClr val="tx1"/>
                </a:solidFill>
                <a:latin typeface="+mn-ea"/>
              </a:rPr>
              <a:t>(</a:t>
            </a:r>
            <a:r>
              <a:rPr lang="zh-CN" altLang="en-US" dirty="0" smtClean="0">
                <a:solidFill>
                  <a:schemeClr val="tx1"/>
                </a:solidFill>
                <a:latin typeface="+mn-ea"/>
              </a:rPr>
              <a:t>深层</a:t>
            </a:r>
            <a:r>
              <a:rPr lang="en-US" altLang="zh-CN" dirty="0" smtClean="0">
                <a:solidFill>
                  <a:schemeClr val="tx1"/>
                </a:solidFill>
                <a:latin typeface="+mn-ea"/>
              </a:rPr>
              <a:t>)</a:t>
            </a:r>
            <a:r>
              <a:rPr lang="zh-CN" altLang="en-US" dirty="0" smtClean="0">
                <a:solidFill>
                  <a:schemeClr val="tx1"/>
                </a:solidFill>
                <a:latin typeface="+mn-ea"/>
              </a:rPr>
              <a:t>，针对文本</a:t>
            </a:r>
            <a:r>
              <a:rPr lang="zh-CN" altLang="en-US" dirty="0">
                <a:solidFill>
                  <a:schemeClr val="tx1"/>
                </a:solidFill>
                <a:latin typeface="+mn-ea"/>
              </a:rPr>
              <a:t>、语音、图像、视频等</a:t>
            </a:r>
            <a:r>
              <a:rPr lang="zh-CN" altLang="en-US" dirty="0">
                <a:solidFill>
                  <a:srgbClr val="FF0000"/>
                </a:solidFill>
                <a:latin typeface="+mn-ea"/>
              </a:rPr>
              <a:t>欧氏</a:t>
            </a:r>
            <a:r>
              <a:rPr lang="zh-CN" altLang="en-US" dirty="0" smtClean="0">
                <a:solidFill>
                  <a:srgbClr val="FF0000"/>
                </a:solidFill>
                <a:latin typeface="+mn-ea"/>
              </a:rPr>
              <a:t>空间数据建模</a:t>
            </a:r>
            <a:r>
              <a:rPr lang="zh-CN" altLang="en-US" dirty="0" smtClean="0">
                <a:solidFill>
                  <a:schemeClr val="tx1"/>
                </a:solidFill>
                <a:latin typeface="+mn-ea"/>
              </a:rPr>
              <a:t>方面成效显著。</a:t>
            </a:r>
            <a:endParaRPr lang="en-US" altLang="zh-CN" dirty="0" smtClean="0">
              <a:solidFill>
                <a:schemeClr val="tx1"/>
              </a:solidFill>
              <a:latin typeface="+mn-ea"/>
            </a:endParaRPr>
          </a:p>
          <a:p>
            <a:pPr marL="268288" indent="-268288">
              <a:lnSpc>
                <a:spcPts val="2500"/>
              </a:lnSpc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dirty="0" smtClean="0">
                <a:solidFill>
                  <a:schemeClr val="tx1"/>
                </a:solidFill>
              </a:rPr>
              <a:t>但，以“</a:t>
            </a:r>
            <a:r>
              <a:rPr lang="zh-CN" altLang="en-US" dirty="0" smtClean="0">
                <a:solidFill>
                  <a:srgbClr val="FF0000"/>
                </a:solidFill>
              </a:rPr>
              <a:t>图形式</a:t>
            </a:r>
            <a:r>
              <a:rPr lang="zh-CN" altLang="en-US" dirty="0" smtClean="0">
                <a:solidFill>
                  <a:schemeClr val="tx1"/>
                </a:solidFill>
              </a:rPr>
              <a:t>”存在</a:t>
            </a:r>
            <a:r>
              <a:rPr lang="zh-CN" altLang="en-US" dirty="0">
                <a:solidFill>
                  <a:schemeClr val="tx1"/>
                </a:solidFill>
              </a:rPr>
              <a:t>的</a:t>
            </a:r>
            <a:r>
              <a:rPr lang="zh-CN" altLang="en-US" dirty="0">
                <a:solidFill>
                  <a:srgbClr val="FF0000"/>
                </a:solidFill>
              </a:rPr>
              <a:t>非欧</a:t>
            </a:r>
            <a:r>
              <a:rPr lang="zh-CN" altLang="en-US" dirty="0" smtClean="0">
                <a:solidFill>
                  <a:srgbClr val="FF0000"/>
                </a:solidFill>
              </a:rPr>
              <a:t>空间数据</a:t>
            </a:r>
            <a:r>
              <a:rPr lang="zh-CN" altLang="en-US" dirty="0" smtClean="0">
                <a:solidFill>
                  <a:schemeClr val="tx1"/>
                </a:solidFill>
              </a:rPr>
              <a:t>，也是常见</a:t>
            </a:r>
            <a:r>
              <a:rPr lang="zh-CN" altLang="en-US" dirty="0">
                <a:solidFill>
                  <a:schemeClr val="tx1"/>
                </a:solidFill>
              </a:rPr>
              <a:t>的数据表示</a:t>
            </a:r>
            <a:r>
              <a:rPr lang="zh-CN" altLang="en-US" dirty="0" smtClean="0">
                <a:solidFill>
                  <a:schemeClr val="tx1"/>
                </a:solidFill>
              </a:rPr>
              <a:t>形式。</a:t>
            </a:r>
            <a:endParaRPr lang="en-US" altLang="zh-CN" dirty="0" smtClean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18915" y="3140968"/>
            <a:ext cx="8129549" cy="10081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rtlCol="0" anchor="t"/>
          <a:lstStyle/>
          <a:p>
            <a:pPr marL="268288" indent="-268288">
              <a:lnSpc>
                <a:spcPts val="2700"/>
              </a:lnSpc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zh-CN" dirty="0" smtClean="0">
                <a:solidFill>
                  <a:schemeClr val="tx1"/>
                </a:solidFill>
                <a:latin typeface="+mn-ea"/>
              </a:rPr>
              <a:t>提出图神经网络</a:t>
            </a:r>
            <a:r>
              <a:rPr lang="zh-CN" altLang="en-US" dirty="0" smtClean="0">
                <a:solidFill>
                  <a:schemeClr val="tx1"/>
                </a:solidFill>
                <a:latin typeface="+mn-ea"/>
              </a:rPr>
              <a:t>，</a:t>
            </a:r>
            <a:r>
              <a:rPr lang="zh-CN" altLang="zh-CN" dirty="0" smtClean="0">
                <a:solidFill>
                  <a:schemeClr val="tx1"/>
                </a:solidFill>
                <a:latin typeface="+mn-ea"/>
              </a:rPr>
              <a:t>将神经网络模型</a:t>
            </a:r>
            <a:r>
              <a:rPr lang="zh-CN" altLang="zh-CN" dirty="0" smtClean="0">
                <a:solidFill>
                  <a:srgbClr val="FF0000"/>
                </a:solidFill>
                <a:latin typeface="+mn-ea"/>
              </a:rPr>
              <a:t>迁移到</a:t>
            </a:r>
            <a:r>
              <a:rPr lang="zh-CN" altLang="zh-CN" dirty="0" smtClean="0">
                <a:solidFill>
                  <a:schemeClr val="tx1"/>
                </a:solidFill>
                <a:latin typeface="+mn-ea"/>
              </a:rPr>
              <a:t>图数据上，通过</a:t>
            </a:r>
            <a:r>
              <a:rPr lang="zh-CN" altLang="zh-CN" dirty="0">
                <a:solidFill>
                  <a:srgbClr val="FF0000"/>
                </a:solidFill>
                <a:latin typeface="+mn-ea"/>
              </a:rPr>
              <a:t>端到端方式</a:t>
            </a:r>
            <a:r>
              <a:rPr lang="zh-CN" altLang="zh-CN" dirty="0">
                <a:solidFill>
                  <a:schemeClr val="tx1"/>
                </a:solidFill>
                <a:latin typeface="+mn-ea"/>
              </a:rPr>
              <a:t>自动学习和提取图数据的特征。在节点分类、图分类、</a:t>
            </a:r>
            <a:r>
              <a:rPr lang="zh-CN" altLang="zh-CN" dirty="0" smtClean="0">
                <a:solidFill>
                  <a:schemeClr val="tx1"/>
                </a:solidFill>
                <a:latin typeface="+mn-ea"/>
              </a:rPr>
              <a:t>推荐、</a:t>
            </a:r>
            <a:r>
              <a:rPr lang="zh-CN" altLang="en-US" dirty="0" smtClean="0">
                <a:solidFill>
                  <a:schemeClr val="tx1"/>
                </a:solidFill>
                <a:latin typeface="+mn-ea"/>
              </a:rPr>
              <a:t>自然语言处理</a:t>
            </a:r>
            <a:r>
              <a:rPr lang="zh-CN" altLang="en-US" dirty="0">
                <a:solidFill>
                  <a:schemeClr val="tx1"/>
                </a:solidFill>
                <a:latin typeface="+mn-ea"/>
              </a:rPr>
              <a:t>、</a:t>
            </a:r>
            <a:r>
              <a:rPr lang="zh-CN" altLang="en-US" dirty="0" smtClean="0">
                <a:solidFill>
                  <a:schemeClr val="tx1"/>
                </a:solidFill>
                <a:latin typeface="+mn-ea"/>
              </a:rPr>
              <a:t>计算机视觉、</a:t>
            </a:r>
            <a:r>
              <a:rPr lang="zh-CN" altLang="zh-CN" dirty="0" smtClean="0">
                <a:solidFill>
                  <a:schemeClr val="tx1"/>
                </a:solidFill>
                <a:latin typeface="+mn-ea"/>
              </a:rPr>
              <a:t>知识推理</a:t>
            </a:r>
            <a:r>
              <a:rPr lang="zh-CN" altLang="zh-CN" dirty="0">
                <a:solidFill>
                  <a:schemeClr val="tx1"/>
                </a:solidFill>
                <a:latin typeface="+mn-ea"/>
              </a:rPr>
              <a:t>等任务</a:t>
            </a:r>
            <a:r>
              <a:rPr lang="zh-CN" altLang="zh-CN" dirty="0" smtClean="0">
                <a:solidFill>
                  <a:schemeClr val="tx1"/>
                </a:solidFill>
                <a:latin typeface="+mn-ea"/>
              </a:rPr>
              <a:t>中应用</a:t>
            </a:r>
            <a:r>
              <a:rPr lang="zh-CN" altLang="en-US" dirty="0" smtClean="0">
                <a:solidFill>
                  <a:schemeClr val="tx1"/>
                </a:solidFill>
                <a:latin typeface="+mn-ea"/>
              </a:rPr>
              <a:t>广泛</a:t>
            </a:r>
            <a:r>
              <a:rPr lang="zh-CN" altLang="zh-CN" dirty="0" smtClean="0">
                <a:solidFill>
                  <a:schemeClr val="tx1"/>
                </a:solidFill>
                <a:latin typeface="+mn-ea"/>
              </a:rPr>
              <a:t>。</a:t>
            </a:r>
            <a:endParaRPr lang="en-US" altLang="zh-CN" dirty="0" smtClean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18915" y="4349703"/>
            <a:ext cx="7697501" cy="15995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rtlCol="0" anchor="t"/>
          <a:lstStyle/>
          <a:p>
            <a:pPr marL="263525" indent="-263525">
              <a:lnSpc>
                <a:spcPts val="2500"/>
              </a:lnSpc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dirty="0" smtClean="0">
                <a:solidFill>
                  <a:srgbClr val="FF0000"/>
                </a:solidFill>
                <a:latin typeface="+mn-ea"/>
              </a:rPr>
              <a:t>关注</a:t>
            </a:r>
            <a:r>
              <a:rPr lang="zh-CN" altLang="en-US" dirty="0" smtClean="0">
                <a:solidFill>
                  <a:schemeClr val="tx1"/>
                </a:solidFill>
                <a:latin typeface="+mn-ea"/>
              </a:rPr>
              <a:t>：图</a:t>
            </a:r>
            <a:r>
              <a:rPr lang="zh-CN" altLang="en-US" dirty="0">
                <a:solidFill>
                  <a:schemeClr val="tx1"/>
                </a:solidFill>
                <a:latin typeface="+mn-ea"/>
              </a:rPr>
              <a:t>神经网络的</a:t>
            </a:r>
            <a:r>
              <a:rPr lang="zh-CN" altLang="en-US" dirty="0">
                <a:solidFill>
                  <a:srgbClr val="FF0000"/>
                </a:solidFill>
                <a:latin typeface="+mn-ea"/>
              </a:rPr>
              <a:t>表达</a:t>
            </a:r>
            <a:r>
              <a:rPr lang="zh-CN" altLang="en-US" dirty="0" smtClean="0">
                <a:solidFill>
                  <a:schemeClr val="tx1"/>
                </a:solidFill>
                <a:latin typeface="+mn-ea"/>
              </a:rPr>
              <a:t>能力和</a:t>
            </a:r>
            <a:r>
              <a:rPr lang="zh-CN" altLang="en-US" dirty="0" smtClean="0">
                <a:solidFill>
                  <a:srgbClr val="FF0000"/>
                </a:solidFill>
                <a:latin typeface="+mn-ea"/>
              </a:rPr>
              <a:t>推理</a:t>
            </a:r>
            <a:r>
              <a:rPr lang="zh-CN" altLang="en-US" dirty="0" smtClean="0">
                <a:solidFill>
                  <a:schemeClr val="tx1"/>
                </a:solidFill>
                <a:latin typeface="+mn-ea"/>
              </a:rPr>
              <a:t>能力</a:t>
            </a:r>
            <a:endParaRPr lang="en-US" altLang="zh-CN" dirty="0" smtClean="0">
              <a:solidFill>
                <a:schemeClr val="tx1"/>
              </a:solidFill>
              <a:latin typeface="+mn-ea"/>
            </a:endParaRPr>
          </a:p>
          <a:p>
            <a:pPr marL="631825" indent="-271463">
              <a:lnSpc>
                <a:spcPts val="2500"/>
              </a:lnSpc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1600" dirty="0">
                <a:solidFill>
                  <a:schemeClr val="tx1"/>
                </a:solidFill>
                <a:latin typeface="+mn-ea"/>
              </a:rPr>
              <a:t>度量</a:t>
            </a:r>
            <a:r>
              <a:rPr lang="en-US" altLang="zh-CN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GNN</a:t>
            </a:r>
            <a:r>
              <a:rPr lang="zh-CN" altLang="zh-CN" sz="1600" dirty="0" smtClean="0">
                <a:solidFill>
                  <a:schemeClr val="tx1"/>
                </a:solidFill>
                <a:latin typeface="+mn-ea"/>
              </a:rPr>
              <a:t>表达能力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</a:rPr>
              <a:t>的理论支持</a:t>
            </a:r>
            <a:endParaRPr lang="en-US" altLang="zh-CN" sz="1600" dirty="0" smtClean="0">
              <a:solidFill>
                <a:schemeClr val="tx1"/>
              </a:solidFill>
              <a:latin typeface="+mn-ea"/>
            </a:endParaRPr>
          </a:p>
          <a:p>
            <a:pPr marL="631825" indent="-271463">
              <a:lnSpc>
                <a:spcPts val="2500"/>
              </a:lnSpc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en-US" altLang="zh-CN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GNN</a:t>
            </a:r>
            <a:r>
              <a:rPr lang="zh-CN" altLang="zh-CN" sz="1600" dirty="0" smtClean="0">
                <a:solidFill>
                  <a:schemeClr val="tx1"/>
                </a:solidFill>
                <a:latin typeface="+mn-ea"/>
              </a:rPr>
              <a:t>在刻画</a:t>
            </a:r>
            <a:r>
              <a:rPr lang="zh-CN" altLang="zh-CN" sz="1600" dirty="0">
                <a:solidFill>
                  <a:schemeClr val="tx1"/>
                </a:solidFill>
                <a:latin typeface="+mn-ea"/>
              </a:rPr>
              <a:t>复杂结构关联的同时</a:t>
            </a:r>
            <a:r>
              <a:rPr lang="zh-CN" altLang="zh-CN" sz="1600" dirty="0" smtClean="0">
                <a:solidFill>
                  <a:schemeClr val="tx1"/>
                </a:solidFill>
                <a:latin typeface="+mn-ea"/>
              </a:rPr>
              <a:t>，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</a:rPr>
              <a:t>具有何种</a:t>
            </a:r>
            <a:r>
              <a:rPr lang="zh-CN" altLang="zh-CN" sz="1600" dirty="0" smtClean="0">
                <a:solidFill>
                  <a:schemeClr val="tx1"/>
                </a:solidFill>
                <a:latin typeface="+mn-ea"/>
              </a:rPr>
              <a:t>推理能力</a:t>
            </a:r>
            <a:r>
              <a:rPr lang="zh-CN" altLang="en-US" sz="1600" dirty="0">
                <a:solidFill>
                  <a:schemeClr val="tx1"/>
                </a:solidFill>
                <a:latin typeface="+mn-ea"/>
              </a:rPr>
              <a:t>。</a:t>
            </a:r>
            <a:endParaRPr lang="en-US" altLang="zh-CN" sz="1600" dirty="0" smtClean="0">
              <a:solidFill>
                <a:schemeClr val="tx1"/>
              </a:solidFill>
              <a:latin typeface="+mn-ea"/>
            </a:endParaRPr>
          </a:p>
          <a:p>
            <a:pPr marL="631825" indent="-271463">
              <a:lnSpc>
                <a:spcPts val="2500"/>
              </a:lnSpc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</a:rPr>
              <a:t>作为</a:t>
            </a:r>
            <a:r>
              <a:rPr lang="zh-CN" altLang="zh-CN" sz="1600" dirty="0" smtClean="0">
                <a:solidFill>
                  <a:schemeClr val="tx1"/>
                </a:solidFill>
                <a:latin typeface="+mn-ea"/>
              </a:rPr>
              <a:t>知识表示</a:t>
            </a:r>
            <a:r>
              <a:rPr lang="zh-CN" altLang="zh-CN" sz="1600" dirty="0">
                <a:solidFill>
                  <a:schemeClr val="tx1"/>
                </a:solidFill>
                <a:latin typeface="+mn-ea"/>
              </a:rPr>
              <a:t>的一种形式，能否在知识</a:t>
            </a:r>
            <a:r>
              <a:rPr lang="zh-CN" altLang="zh-CN" sz="1600" dirty="0" smtClean="0">
                <a:solidFill>
                  <a:schemeClr val="tx1"/>
                </a:solidFill>
                <a:latin typeface="+mn-ea"/>
              </a:rPr>
              <a:t>图谱基础</a:t>
            </a:r>
            <a:r>
              <a:rPr lang="zh-CN" altLang="zh-CN" sz="1600" dirty="0">
                <a:solidFill>
                  <a:schemeClr val="tx1"/>
                </a:solidFill>
                <a:latin typeface="+mn-ea"/>
              </a:rPr>
              <a:t>上，利用</a:t>
            </a:r>
            <a:r>
              <a:rPr lang="en-US" altLang="zh-C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GNN</a:t>
            </a:r>
            <a:r>
              <a:rPr lang="zh-CN" altLang="zh-CN" sz="1600" dirty="0">
                <a:solidFill>
                  <a:schemeClr val="tx1"/>
                </a:solidFill>
                <a:latin typeface="+mn-ea"/>
              </a:rPr>
              <a:t>进行</a:t>
            </a:r>
            <a:r>
              <a:rPr lang="zh-CN" altLang="zh-CN" sz="1600" dirty="0" smtClean="0">
                <a:solidFill>
                  <a:schemeClr val="tx1"/>
                </a:solidFill>
                <a:latin typeface="+mn-ea"/>
              </a:rPr>
              <a:t>知识推理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</a:rPr>
              <a:t>。</a:t>
            </a:r>
            <a:endParaRPr lang="en-US" altLang="zh-CN" sz="1600" dirty="0" smtClean="0">
              <a:solidFill>
                <a:schemeClr val="tx1"/>
              </a:solidFill>
              <a:latin typeface="+mn-ea"/>
            </a:endParaRPr>
          </a:p>
          <a:p>
            <a:pPr marL="631825" indent="-271463">
              <a:lnSpc>
                <a:spcPts val="2500"/>
              </a:lnSpc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1600" dirty="0">
                <a:solidFill>
                  <a:schemeClr val="tx1"/>
                </a:solidFill>
                <a:latin typeface="+mn-ea"/>
              </a:rPr>
              <a:t>用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</a:rPr>
              <a:t>推理过程模拟思维，推动</a:t>
            </a:r>
            <a:r>
              <a:rPr lang="zh-CN" altLang="zh-CN" sz="1600" dirty="0" smtClean="0">
                <a:solidFill>
                  <a:schemeClr val="tx1"/>
                </a:solidFill>
                <a:latin typeface="+mn-ea"/>
              </a:rPr>
              <a:t>人工智能</a:t>
            </a:r>
            <a:r>
              <a:rPr lang="zh-CN" altLang="zh-CN" sz="1600" dirty="0">
                <a:solidFill>
                  <a:schemeClr val="tx1"/>
                </a:solidFill>
                <a:latin typeface="+mn-ea"/>
              </a:rPr>
              <a:t>技术从感知到认知的</a:t>
            </a:r>
            <a:r>
              <a:rPr lang="zh-CN" altLang="zh-CN" sz="1600" dirty="0" smtClean="0">
                <a:solidFill>
                  <a:schemeClr val="tx1"/>
                </a:solidFill>
                <a:latin typeface="+mn-ea"/>
              </a:rPr>
              <a:t>跨越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</a:rPr>
              <a:t>。</a:t>
            </a:r>
            <a:endParaRPr lang="zh-CN" altLang="en-US" sz="1600" dirty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65498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 txBox="1">
            <a:spLocks noChangeArrowheads="1"/>
          </p:cNvSpPr>
          <p:nvPr/>
        </p:nvSpPr>
        <p:spPr>
          <a:xfrm>
            <a:off x="664714" y="1180280"/>
            <a:ext cx="1296144" cy="307777"/>
          </a:xfrm>
          <a:prstGeom prst="rect">
            <a:avLst/>
          </a:prstGeom>
          <a:noFill/>
        </p:spPr>
        <p:txBody>
          <a:bodyPr vert="horz" wrap="square" lIns="0" tIns="0" rIns="0" bIns="0" numCol="1" rtlCol="0" anchor="b" anchorCtr="0" compatLnSpc="1">
            <a:prstTxWarp prst="textNoShape">
              <a:avLst/>
            </a:prstTxWarp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lnSpc>
                <a:spcPct val="100000"/>
              </a:lnSpc>
              <a:spcAft>
                <a:spcPts val="0"/>
              </a:spcAft>
              <a:buClr>
                <a:srgbClr val="FF0000"/>
              </a:buClr>
              <a:buSzPct val="80000"/>
            </a:pPr>
            <a:r>
              <a:rPr lang="zh-CN" altLang="en-US" sz="2000" dirty="0" smtClean="0">
                <a:latin typeface="+mn-ea"/>
                <a:ea typeface="+mn-ea"/>
              </a:rPr>
              <a:t>图</a:t>
            </a:r>
            <a:r>
              <a:rPr lang="en-US" altLang="zh-CN" sz="2000" dirty="0" smtClean="0">
                <a:latin typeface="+mn-ea"/>
                <a:ea typeface="+mn-ea"/>
              </a:rPr>
              <a:t>(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Graph</a:t>
            </a:r>
            <a:r>
              <a:rPr lang="en-US" altLang="zh-CN" sz="2000" dirty="0" smtClean="0">
                <a:latin typeface="+mn-ea"/>
                <a:ea typeface="+mn-ea"/>
              </a:rPr>
              <a:t>)</a:t>
            </a:r>
            <a:endParaRPr lang="zh-CN" altLang="en-US" sz="2000" dirty="0">
              <a:latin typeface="+mn-ea"/>
              <a:ea typeface="+mn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11560" y="1772816"/>
            <a:ext cx="7920879" cy="8309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63525" lvl="0" indent="-263525">
              <a:lnSpc>
                <a:spcPct val="150000"/>
              </a:lnSpc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  <a:tabLst>
                <a:tab pos="457200" algn="l"/>
              </a:tabLst>
            </a:pPr>
            <a:r>
              <a:rPr lang="zh-CN" altLang="en-US" dirty="0" smtClean="0">
                <a:latin typeface="+mn-ea"/>
                <a:ea typeface="+mn-ea"/>
              </a:rPr>
              <a:t>图论中：</a:t>
            </a:r>
            <a:r>
              <a:rPr lang="zh-CN" altLang="en-US" dirty="0" smtClean="0">
                <a:solidFill>
                  <a:srgbClr val="FF0000"/>
                </a:solidFill>
                <a:latin typeface="+mn-ea"/>
                <a:ea typeface="+mn-ea"/>
              </a:rPr>
              <a:t>图</a:t>
            </a:r>
            <a:r>
              <a:rPr lang="zh-CN" altLang="en-US" dirty="0" smtClean="0">
                <a:latin typeface="+mn-ea"/>
                <a:ea typeface="+mn-ea"/>
              </a:rPr>
              <a:t>是某类</a:t>
            </a:r>
            <a:r>
              <a:rPr lang="zh-CN" altLang="en-US" dirty="0" smtClean="0">
                <a:solidFill>
                  <a:srgbClr val="FF0000"/>
                </a:solidFill>
                <a:latin typeface="+mn-ea"/>
                <a:ea typeface="+mn-ea"/>
              </a:rPr>
              <a:t>离散事物</a:t>
            </a:r>
            <a:r>
              <a:rPr lang="zh-CN" altLang="en-US" dirty="0" smtClean="0">
                <a:latin typeface="+mn-ea"/>
                <a:ea typeface="+mn-ea"/>
              </a:rPr>
              <a:t>的集合，以及集合中“</a:t>
            </a:r>
            <a:r>
              <a:rPr lang="zh-CN" altLang="en-US" dirty="0" smtClean="0">
                <a:solidFill>
                  <a:srgbClr val="0000FF"/>
                </a:solidFill>
                <a:latin typeface="+mn-ea"/>
                <a:ea typeface="+mn-ea"/>
              </a:rPr>
              <a:t>每对事物</a:t>
            </a:r>
            <a:r>
              <a:rPr lang="zh-CN" altLang="en-US" dirty="0" smtClean="0">
                <a:latin typeface="+mn-ea"/>
                <a:ea typeface="+mn-ea"/>
              </a:rPr>
              <a:t>”之间，</a:t>
            </a:r>
            <a:r>
              <a:rPr lang="zh-CN" altLang="en-US" dirty="0" smtClean="0">
                <a:solidFill>
                  <a:srgbClr val="0000FF"/>
                </a:solidFill>
                <a:latin typeface="+mn-ea"/>
                <a:ea typeface="+mn-ea"/>
              </a:rPr>
              <a:t>以某种方式相联系</a:t>
            </a:r>
            <a:r>
              <a:rPr lang="zh-CN" altLang="en-US" dirty="0" smtClean="0">
                <a:latin typeface="+mn-ea"/>
                <a:ea typeface="+mn-ea"/>
              </a:rPr>
              <a:t>的</a:t>
            </a:r>
            <a:r>
              <a:rPr lang="zh-CN" altLang="en-US" dirty="0" smtClean="0">
                <a:solidFill>
                  <a:srgbClr val="FF0000"/>
                </a:solidFill>
                <a:latin typeface="+mn-ea"/>
                <a:ea typeface="+mn-ea"/>
              </a:rPr>
              <a:t>数学模型</a:t>
            </a:r>
            <a:r>
              <a:rPr lang="zh-CN" altLang="en-US" dirty="0" smtClean="0">
                <a:latin typeface="+mn-ea"/>
                <a:ea typeface="+mn-ea"/>
              </a:rPr>
              <a:t>。</a:t>
            </a:r>
            <a:endParaRPr lang="en-US" altLang="zh-CN" dirty="0" smtClean="0">
              <a:latin typeface="+mn-ea"/>
              <a:ea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144" y="167376"/>
            <a:ext cx="2739009" cy="157343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611560" y="2852936"/>
                <a:ext cx="6480719" cy="276999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marL="268288" lvl="0" indent="-268288">
                  <a:spcAft>
                    <a:spcPts val="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  <a:tabLst>
                    <a:tab pos="457200" algn="l"/>
                  </a:tabLst>
                </a:pPr>
                <a:r>
                  <a:rPr lang="zh-CN" altLang="en-US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定义</a:t>
                </a:r>
                <a:r>
                  <a:rPr lang="zh-CN" altLang="en-US" dirty="0" smtClean="0">
                    <a:latin typeface="+mn-ea"/>
                    <a:ea typeface="+mn-ea"/>
                  </a:rPr>
                  <a:t>：图是一个</a:t>
                </a:r>
                <a:r>
                  <a:rPr lang="zh-CN" altLang="en-US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序偶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&lt;</m:t>
                    </m:r>
                    <m:r>
                      <a:rPr lang="en-US" altLang="zh-CN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𝑽</m:t>
                    </m:r>
                    <m:r>
                      <a:rPr lang="en-US" altLang="zh-CN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,</m:t>
                    </m:r>
                    <m:r>
                      <a:rPr lang="en-US" altLang="zh-CN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𝑬</m:t>
                    </m:r>
                    <m:r>
                      <a:rPr lang="en-US" altLang="zh-CN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&gt;</m:t>
                    </m:r>
                  </m:oMath>
                </a14:m>
                <a:r>
                  <a:rPr lang="zh-CN" altLang="en-US" dirty="0" smtClean="0">
                    <a:latin typeface="+mn-ea"/>
                    <a:ea typeface="+mn-ea"/>
                  </a:rPr>
                  <a:t>，记为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  <a:ea typeface="+mn-ea"/>
                      </a:rPr>
                      <m:t>𝑮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+mn-ea"/>
                      </a:rPr>
                      <m:t>=&lt;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+mn-ea"/>
                      </a:rPr>
                      <m:t>𝑽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+mn-ea"/>
                      </a:rPr>
                      <m:t>,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+mn-ea"/>
                      </a:rPr>
                      <m:t>𝑬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+mn-ea"/>
                      </a:rPr>
                      <m:t>&gt;</m:t>
                    </m:r>
                  </m:oMath>
                </a14:m>
                <a:r>
                  <a:rPr lang="zh-CN" altLang="en-US" dirty="0" smtClean="0">
                    <a:latin typeface="+mn-ea"/>
                    <a:ea typeface="+mn-ea"/>
                  </a:rPr>
                  <a:t>或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  <a:ea typeface="+mn-ea"/>
                      </a:rPr>
                      <m:t>𝑮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ea typeface="+mn-ea"/>
                      </a:rPr>
                      <m:t>=(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ea typeface="+mn-ea"/>
                      </a:rPr>
                      <m:t>𝑽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ea typeface="+mn-ea"/>
                      </a:rPr>
                      <m:t>,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ea typeface="+mn-ea"/>
                      </a:rPr>
                      <m:t>𝑬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ea typeface="+mn-ea"/>
                      </a:rPr>
                      <m:t>)</m:t>
                    </m:r>
                  </m:oMath>
                </a14:m>
                <a:endParaRPr lang="en-US" altLang="zh-CN" dirty="0" smtClean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2852936"/>
                <a:ext cx="6480719" cy="276999"/>
              </a:xfrm>
              <a:prstGeom prst="rect">
                <a:avLst/>
              </a:prstGeom>
              <a:blipFill>
                <a:blip r:embed="rId3"/>
                <a:stretch>
                  <a:fillRect l="-1599" t="-33333" r="-659" b="-488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组合 7"/>
          <p:cNvGrpSpPr/>
          <p:nvPr/>
        </p:nvGrpSpPr>
        <p:grpSpPr>
          <a:xfrm>
            <a:off x="918063" y="3303456"/>
            <a:ext cx="7689090" cy="2118429"/>
            <a:chOff x="918063" y="3470811"/>
            <a:chExt cx="7689090" cy="211842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矩形 5"/>
                <p:cNvSpPr/>
                <p:nvPr/>
              </p:nvSpPr>
              <p:spPr>
                <a:xfrm>
                  <a:off x="918063" y="3470811"/>
                  <a:ext cx="6912769" cy="246221"/>
                </a:xfrm>
                <a:prstGeom prst="rect">
                  <a:avLst/>
                </a:prstGeom>
              </p:spPr>
              <p:txBody>
                <a:bodyPr wrap="square" lIns="0" tIns="0" rIns="0" bIns="0">
                  <a:spAutoFit/>
                </a:bodyPr>
                <a:lstStyle/>
                <a:p>
                  <a:pPr marL="268288" lvl="0" indent="-268288">
                    <a:spcAft>
                      <a:spcPts val="600"/>
                    </a:spcAft>
                    <a:buClr>
                      <a:srgbClr val="FF0000"/>
                    </a:buClr>
                    <a:buSzPct val="80000"/>
                    <a:buFont typeface="Wingdings" panose="05000000000000000000" pitchFamily="2" charset="2"/>
                    <a:buChar char="Ø"/>
                    <a:tabLst>
                      <a:tab pos="457200" algn="l"/>
                    </a:tabLst>
                  </a:pPr>
                  <a14:m>
                    <m:oMath xmlns:m="http://schemas.openxmlformats.org/officeDocument/2006/math">
                      <m:r>
                        <a:rPr lang="en-US" altLang="zh-CN" sz="1600" b="1" i="1" smtClean="0">
                          <a:latin typeface="Cambria Math" panose="02040503050406030204" pitchFamily="18" charset="0"/>
                          <a:ea typeface="+mn-ea"/>
                        </a:rPr>
                        <m:t>𝑽</m:t>
                      </m:r>
                      <m:r>
                        <a:rPr lang="en-US" altLang="zh-CN" sz="1600" b="1" i="1" smtClean="0">
                          <a:latin typeface="Cambria Math" panose="02040503050406030204" pitchFamily="18" charset="0"/>
                          <a:ea typeface="+mn-ea"/>
                        </a:rPr>
                        <m:t>={</m:t>
                      </m:r>
                      <m:sSub>
                        <m:sSubPr>
                          <m:ctrlPr>
                            <a:rPr lang="en-US" altLang="zh-CN" sz="1600" i="1" smtClean="0"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lang="en-US" altLang="zh-CN" sz="1600" b="1" i="1" smtClean="0">
                              <a:latin typeface="Cambria Math" panose="02040503050406030204" pitchFamily="18" charset="0"/>
                              <a:ea typeface="+mn-ea"/>
                            </a:rPr>
                            <m:t>𝒗</m:t>
                          </m:r>
                        </m:e>
                        <m:sub>
                          <m:r>
                            <a:rPr lang="en-US" altLang="zh-CN" sz="1600" b="1" i="1" smtClean="0">
                              <a:latin typeface="Cambria Math" panose="02040503050406030204" pitchFamily="18" charset="0"/>
                              <a:ea typeface="+mn-ea"/>
                            </a:rPr>
                            <m:t>𝟏</m:t>
                          </m:r>
                        </m:sub>
                      </m:sSub>
                      <m:r>
                        <a:rPr lang="en-US" altLang="zh-CN" sz="1600" b="1" i="1" smtClean="0">
                          <a:latin typeface="Cambria Math" panose="02040503050406030204" pitchFamily="18" charset="0"/>
                          <a:ea typeface="+mn-ea"/>
                        </a:rPr>
                        <m:t>,</m:t>
                      </m:r>
                      <m:sSub>
                        <m:sSubPr>
                          <m:ctrlPr>
                            <a:rPr lang="en-US" altLang="zh-CN" sz="1600" i="1" smtClean="0"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lang="en-US" altLang="zh-CN" sz="1600" b="1" i="1" smtClean="0">
                              <a:latin typeface="Cambria Math" panose="02040503050406030204" pitchFamily="18" charset="0"/>
                              <a:ea typeface="+mn-ea"/>
                            </a:rPr>
                            <m:t>𝒗</m:t>
                          </m:r>
                        </m:e>
                        <m:sub>
                          <m:r>
                            <a:rPr lang="en-US" altLang="zh-CN" sz="1600" b="1" i="1" smtClean="0">
                              <a:latin typeface="Cambria Math" panose="02040503050406030204" pitchFamily="18" charset="0"/>
                              <a:ea typeface="+mn-ea"/>
                            </a:rPr>
                            <m:t>𝟐</m:t>
                          </m:r>
                        </m:sub>
                      </m:sSub>
                      <m:r>
                        <a:rPr lang="en-US" altLang="zh-CN" sz="1600" b="1" i="1" smtClean="0">
                          <a:latin typeface="Cambria Math" panose="02040503050406030204" pitchFamily="18" charset="0"/>
                          <a:ea typeface="+mn-ea"/>
                        </a:rPr>
                        <m:t>,…,</m:t>
                      </m:r>
                      <m:sSub>
                        <m:sSubPr>
                          <m:ctrlPr>
                            <a:rPr lang="en-US" altLang="zh-CN" sz="1600" i="1" smtClean="0"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lang="en-US" altLang="zh-CN" sz="1600" b="1" i="1" smtClean="0">
                              <a:latin typeface="Cambria Math" panose="02040503050406030204" pitchFamily="18" charset="0"/>
                              <a:ea typeface="+mn-ea"/>
                            </a:rPr>
                            <m:t>𝒗</m:t>
                          </m:r>
                        </m:e>
                        <m:sub>
                          <m:r>
                            <a:rPr lang="en-US" altLang="zh-CN" sz="1600" b="1" i="1" smtClean="0">
                              <a:latin typeface="Cambria Math" panose="02040503050406030204" pitchFamily="18" charset="0"/>
                              <a:ea typeface="+mn-ea"/>
                            </a:rPr>
                            <m:t>𝒏</m:t>
                          </m:r>
                        </m:sub>
                      </m:sSub>
                      <m:r>
                        <a:rPr lang="en-US" altLang="zh-CN" sz="1600" b="1" i="1" smtClean="0">
                          <a:latin typeface="Cambria Math" panose="02040503050406030204" pitchFamily="18" charset="0"/>
                          <a:ea typeface="+mn-ea"/>
                        </a:rPr>
                        <m:t>}</m:t>
                      </m:r>
                    </m:oMath>
                  </a14:m>
                  <a:r>
                    <a:rPr lang="zh-CN" altLang="en-US" sz="1600" dirty="0" smtClean="0">
                      <a:latin typeface="+mn-ea"/>
                      <a:ea typeface="+mn-ea"/>
                    </a:rPr>
                    <a:t>是有限非空集合，</a:t>
                  </a:r>
                  <a:r>
                    <a:rPr lang="zh-CN" altLang="en-US" sz="1600" dirty="0" smtClean="0">
                      <a:latin typeface="+mn-ea"/>
                    </a:rPr>
                    <a:t>称“</a:t>
                  </a:r>
                  <a:r>
                    <a:rPr lang="zh-CN" altLang="en-US" sz="1600" dirty="0" smtClean="0">
                      <a:solidFill>
                        <a:srgbClr val="FF0000"/>
                      </a:solidFill>
                      <a:latin typeface="+mn-ea"/>
                    </a:rPr>
                    <a:t>节点集</a:t>
                  </a:r>
                  <a:r>
                    <a:rPr lang="zh-CN" altLang="en-US" sz="1600" dirty="0" smtClean="0">
                      <a:latin typeface="+mn-ea"/>
                    </a:rPr>
                    <a:t>”，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16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altLang="zh-CN" sz="1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</m:oMath>
                  </a14:m>
                  <a:r>
                    <a:rPr lang="zh-CN" altLang="en-US" sz="1600" dirty="0" smtClean="0">
                      <a:latin typeface="+mn-ea"/>
                      <a:ea typeface="+mn-ea"/>
                    </a:rPr>
                    <a:t>称“节点”</a:t>
                  </a:r>
                  <a:r>
                    <a:rPr lang="en-US" altLang="zh-CN" sz="1600" dirty="0" smtClean="0">
                      <a:latin typeface="+mn-ea"/>
                      <a:ea typeface="+mn-ea"/>
                    </a:rPr>
                    <a:t>(</a:t>
                  </a:r>
                  <a:r>
                    <a:rPr lang="en-US" altLang="zh-CN" sz="1600" dirty="0" smtClean="0"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rPr>
                    <a:t>node</a:t>
                  </a:r>
                  <a:r>
                    <a:rPr lang="en-US" altLang="zh-CN" sz="1600" dirty="0" smtClean="0">
                      <a:latin typeface="+mn-ea"/>
                      <a:ea typeface="+mn-ea"/>
                    </a:rPr>
                    <a:t>)</a:t>
                  </a:r>
                </a:p>
              </p:txBody>
            </p:sp>
          </mc:Choice>
          <mc:Fallback xmlns="">
            <p:sp>
              <p:nvSpPr>
                <p:cNvPr id="6" name="矩形 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8063" y="3470811"/>
                  <a:ext cx="6912769" cy="246221"/>
                </a:xfrm>
                <a:prstGeom prst="rect">
                  <a:avLst/>
                </a:prstGeom>
                <a:blipFill>
                  <a:blip r:embed="rId4"/>
                  <a:stretch>
                    <a:fillRect l="-1411" t="-30000" r="-529" b="-525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矩形 6"/>
                <p:cNvSpPr/>
                <p:nvPr/>
              </p:nvSpPr>
              <p:spPr>
                <a:xfrm>
                  <a:off x="918063" y="3781053"/>
                  <a:ext cx="7689090" cy="1808187"/>
                </a:xfrm>
                <a:prstGeom prst="rect">
                  <a:avLst/>
                </a:prstGeom>
              </p:spPr>
              <p:txBody>
                <a:bodyPr wrap="square" lIns="0" tIns="0" rIns="0" bIns="0">
                  <a:spAutoFit/>
                </a:bodyPr>
                <a:lstStyle/>
                <a:p>
                  <a:pPr marL="268288" lvl="0" indent="-268288">
                    <a:lnSpc>
                      <a:spcPts val="2700"/>
                    </a:lnSpc>
                    <a:spcAft>
                      <a:spcPts val="600"/>
                    </a:spcAft>
                    <a:buClr>
                      <a:srgbClr val="FF0000"/>
                    </a:buClr>
                    <a:buSzPct val="80000"/>
                    <a:buFont typeface="Wingdings" panose="05000000000000000000" pitchFamily="2" charset="2"/>
                    <a:buChar char="Ø"/>
                    <a:tabLst>
                      <a:tab pos="457200" algn="l"/>
                    </a:tabLst>
                  </a:pPr>
                  <a14:m>
                    <m:oMath xmlns:m="http://schemas.openxmlformats.org/officeDocument/2006/math">
                      <m:r>
                        <a:rPr lang="en-US" altLang="zh-CN" sz="1600" b="1" i="1" smtClean="0">
                          <a:latin typeface="Cambria Math" panose="02040503050406030204" pitchFamily="18" charset="0"/>
                          <a:ea typeface="+mn-ea"/>
                        </a:rPr>
                        <m:t>𝑬</m:t>
                      </m:r>
                      <m:r>
                        <a:rPr lang="en-US" altLang="zh-CN" sz="1600" b="1" i="1" smtClean="0">
                          <a:latin typeface="Cambria Math" panose="02040503050406030204" pitchFamily="18" charset="0"/>
                          <a:ea typeface="+mn-ea"/>
                        </a:rPr>
                        <m:t>={</m:t>
                      </m:r>
                      <m:sSub>
                        <m:sSubPr>
                          <m:ctrlPr>
                            <a:rPr lang="en-US" altLang="zh-CN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1" i="1" smtClean="0"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b>
                          <m:r>
                            <a:rPr lang="en-US" altLang="zh-CN" sz="16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zh-CN" sz="1600" b="1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1" i="1" smtClean="0"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b>
                          <m:r>
                            <a:rPr lang="en-US" altLang="zh-CN" sz="1600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altLang="zh-CN" sz="1600" b="1" i="1"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altLang="zh-CN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1" i="1" smtClean="0"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b>
                          <m:r>
                            <a:rPr lang="en-US" altLang="zh-CN" sz="1600" b="1" i="1"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r>
                        <a:rPr lang="en-US" altLang="zh-CN" sz="1600" b="1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a14:m>
                  <a:r>
                    <a:rPr lang="zh-CN" altLang="en-US" sz="1600" dirty="0" smtClean="0">
                      <a:latin typeface="+mn-ea"/>
                      <a:ea typeface="+mn-ea"/>
                    </a:rPr>
                    <a:t>是有限集合，称“</a:t>
                  </a:r>
                  <a:r>
                    <a:rPr lang="zh-CN" altLang="en-US" sz="1600" dirty="0" smtClean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边集</a:t>
                  </a:r>
                  <a:r>
                    <a:rPr lang="zh-CN" altLang="en-US" sz="1600" dirty="0" smtClean="0">
                      <a:latin typeface="+mn-ea"/>
                      <a:ea typeface="+mn-ea"/>
                    </a:rPr>
                    <a:t>”，</a:t>
                  </a:r>
                  <a14:m>
                    <m:oMath xmlns:m="http://schemas.openxmlformats.org/officeDocument/2006/math">
                      <m:r>
                        <a:rPr lang="en-US" altLang="zh-CN" sz="1600" b="1" i="1" smtClean="0">
                          <a:latin typeface="Cambria Math" panose="02040503050406030204" pitchFamily="18" charset="0"/>
                          <a:ea typeface="+mn-ea"/>
                        </a:rPr>
                        <m:t>𝑬</m:t>
                      </m:r>
                    </m:oMath>
                  </a14:m>
                  <a:r>
                    <a:rPr lang="zh-CN" altLang="en-US" sz="1600" dirty="0" smtClean="0">
                      <a:latin typeface="+mn-ea"/>
                      <a:ea typeface="+mn-ea"/>
                    </a:rPr>
                    <a:t>中的每个元素“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16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b>
                          <m:r>
                            <a:rPr lang="en-US" altLang="zh-CN" sz="1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</m:oMath>
                  </a14:m>
                  <a:r>
                    <a:rPr lang="zh-CN" altLang="en-US" sz="1600" dirty="0" smtClean="0">
                      <a:latin typeface="+mn-ea"/>
                      <a:ea typeface="+mn-ea"/>
                    </a:rPr>
                    <a:t>”都有</a:t>
                  </a:r>
                  <a14:m>
                    <m:oMath xmlns:m="http://schemas.openxmlformats.org/officeDocument/2006/math">
                      <m:r>
                        <a:rPr lang="en-US" altLang="zh-CN" sz="1600" b="1" i="1" smtClean="0">
                          <a:latin typeface="Cambria Math" panose="02040503050406030204" pitchFamily="18" charset="0"/>
                          <a:ea typeface="+mn-ea"/>
                        </a:rPr>
                        <m:t>𝑽</m:t>
                      </m:r>
                    </m:oMath>
                  </a14:m>
                  <a:r>
                    <a:rPr lang="zh-CN" altLang="en-US" sz="1600" dirty="0" smtClean="0">
                      <a:latin typeface="+mn-ea"/>
                      <a:ea typeface="+mn-ea"/>
                    </a:rPr>
                    <a:t>中的“</a:t>
                  </a:r>
                  <a:r>
                    <a:rPr lang="zh-CN" altLang="en-US" sz="1600" dirty="0" smtClean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节点对</a:t>
                  </a:r>
                  <a:r>
                    <a:rPr lang="zh-CN" altLang="en-US" sz="1600" dirty="0" smtClean="0">
                      <a:latin typeface="+mn-ea"/>
                      <a:ea typeface="+mn-ea"/>
                    </a:rPr>
                    <a:t>”与之对应，称为“边”</a:t>
                  </a:r>
                  <a:r>
                    <a:rPr lang="en-US" altLang="zh-CN" sz="1600" dirty="0" smtClean="0">
                      <a:latin typeface="+mn-ea"/>
                      <a:ea typeface="+mn-ea"/>
                    </a:rPr>
                    <a:t>(</a:t>
                  </a:r>
                  <a:r>
                    <a:rPr lang="en-US" altLang="zh-CN" sz="1600" dirty="0" smtClean="0"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rPr>
                    <a:t>edge</a:t>
                  </a:r>
                  <a:r>
                    <a:rPr lang="en-US" altLang="zh-CN" sz="1600" dirty="0" smtClean="0">
                      <a:latin typeface="+mn-ea"/>
                      <a:ea typeface="+mn-ea"/>
                    </a:rPr>
                    <a:t>)</a:t>
                  </a:r>
                  <a:r>
                    <a:rPr lang="zh-CN" altLang="en-US" sz="1600" dirty="0" smtClean="0">
                      <a:latin typeface="+mn-ea"/>
                      <a:ea typeface="+mn-ea"/>
                    </a:rPr>
                    <a:t>或“弧”。</a:t>
                  </a:r>
                  <a:endParaRPr lang="en-US" altLang="zh-CN" sz="1600" dirty="0" smtClean="0">
                    <a:latin typeface="+mn-ea"/>
                    <a:ea typeface="+mn-ea"/>
                  </a:endParaRPr>
                </a:p>
                <a:p>
                  <a:pPr marL="268288" lvl="0" indent="-268288">
                    <a:lnSpc>
                      <a:spcPts val="2700"/>
                    </a:lnSpc>
                    <a:spcAft>
                      <a:spcPts val="0"/>
                    </a:spcAft>
                    <a:buClr>
                      <a:srgbClr val="FF0000"/>
                    </a:buClr>
                    <a:buSzPct val="80000"/>
                    <a:buFont typeface="Wingdings" panose="05000000000000000000" pitchFamily="2" charset="2"/>
                    <a:buChar char="Ø"/>
                    <a:tabLst>
                      <a:tab pos="457200" algn="l"/>
                    </a:tabLst>
                  </a:pPr>
                  <a:r>
                    <a:rPr lang="zh-CN" altLang="en-US" sz="1600" dirty="0" smtClean="0">
                      <a:latin typeface="+mn-ea"/>
                      <a:ea typeface="+mn-ea"/>
                    </a:rPr>
                    <a:t>与“边”对应的“</a:t>
                  </a:r>
                  <a:r>
                    <a:rPr lang="zh-CN" altLang="en-US" sz="1600" dirty="0" smtClean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节点对</a:t>
                  </a:r>
                  <a:r>
                    <a:rPr lang="zh-CN" altLang="en-US" sz="1600" dirty="0" smtClean="0">
                      <a:latin typeface="+mn-ea"/>
                      <a:ea typeface="+mn-ea"/>
                    </a:rPr>
                    <a:t>”，可以是</a:t>
                  </a:r>
                  <a:r>
                    <a:rPr lang="zh-CN" altLang="en-US" sz="1600" dirty="0" smtClean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有序</a:t>
                  </a:r>
                  <a:r>
                    <a:rPr lang="zh-CN" altLang="en-US" sz="1600" dirty="0" smtClean="0">
                      <a:latin typeface="+mn-ea"/>
                      <a:ea typeface="+mn-ea"/>
                    </a:rPr>
                    <a:t>的，也可以是</a:t>
                  </a:r>
                  <a:r>
                    <a:rPr lang="zh-CN" altLang="en-US" sz="1600" dirty="0" smtClean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无序</a:t>
                  </a:r>
                  <a:r>
                    <a:rPr lang="zh-CN" altLang="en-US" sz="1600" dirty="0" smtClean="0">
                      <a:latin typeface="+mn-ea"/>
                      <a:ea typeface="+mn-ea"/>
                    </a:rPr>
                    <a:t>的。</a:t>
                  </a:r>
                  <a:endParaRPr lang="en-US" altLang="zh-CN" sz="1600" dirty="0" smtClean="0">
                    <a:latin typeface="+mn-ea"/>
                    <a:ea typeface="+mn-ea"/>
                  </a:endParaRPr>
                </a:p>
                <a:p>
                  <a:pPr marL="442913" lvl="0" indent="-82550">
                    <a:lnSpc>
                      <a:spcPts val="2700"/>
                    </a:lnSpc>
                    <a:spcAft>
                      <a:spcPts val="0"/>
                    </a:spcAft>
                    <a:buClr>
                      <a:srgbClr val="FF0000"/>
                    </a:buClr>
                    <a:buSzPct val="80000"/>
                    <a:buFont typeface="Arial" panose="020B0604020202020204" pitchFamily="34" charset="0"/>
                    <a:buChar char="•"/>
                    <a:tabLst>
                      <a:tab pos="457200" algn="l"/>
                    </a:tabLst>
                  </a:pPr>
                  <a:r>
                    <a:rPr lang="zh-CN" altLang="en-US" sz="1600" dirty="0" smtClean="0">
                      <a:latin typeface="+mn-ea"/>
                      <a:ea typeface="+mn-ea"/>
                    </a:rPr>
                    <a:t>若边</a:t>
                  </a:r>
                  <a14:m>
                    <m:oMath xmlns:m="http://schemas.openxmlformats.org/officeDocument/2006/math">
                      <m:r>
                        <a:rPr lang="en-US" altLang="zh-CN" sz="1600" b="1" i="1" smtClean="0">
                          <a:latin typeface="Cambria Math" panose="02040503050406030204" pitchFamily="18" charset="0"/>
                          <a:ea typeface="+mn-ea"/>
                        </a:rPr>
                        <m:t>𝒆</m:t>
                      </m:r>
                    </m:oMath>
                  </a14:m>
                  <a:r>
                    <a:rPr lang="zh-CN" altLang="en-US" sz="1600" dirty="0" smtClean="0">
                      <a:latin typeface="+mn-ea"/>
                      <a:ea typeface="+mn-ea"/>
                    </a:rPr>
                    <a:t>与无序节点对</a:t>
                  </a:r>
                  <a14:m>
                    <m:oMath xmlns:m="http://schemas.openxmlformats.org/officeDocument/2006/math">
                      <m:r>
                        <a:rPr lang="en-US" altLang="zh-CN" sz="1600" b="1" i="1" smtClean="0">
                          <a:latin typeface="Cambria Math" panose="02040503050406030204" pitchFamily="18" charset="0"/>
                          <a:ea typeface="+mn-ea"/>
                        </a:rPr>
                        <m:t>(</m:t>
                      </m:r>
                      <m:r>
                        <a:rPr lang="en-US" altLang="zh-CN" sz="1600" b="1" i="1" smtClean="0">
                          <a:latin typeface="Cambria Math" panose="02040503050406030204" pitchFamily="18" charset="0"/>
                          <a:ea typeface="+mn-ea"/>
                        </a:rPr>
                        <m:t>𝒖</m:t>
                      </m:r>
                      <m:r>
                        <a:rPr lang="en-US" altLang="zh-CN" sz="1600" b="1" i="1" smtClean="0">
                          <a:latin typeface="Cambria Math" panose="02040503050406030204" pitchFamily="18" charset="0"/>
                          <a:ea typeface="+mn-ea"/>
                        </a:rPr>
                        <m:t>,</m:t>
                      </m:r>
                      <m:r>
                        <a:rPr lang="en-US" altLang="zh-CN" sz="1600" b="1" i="1" smtClean="0">
                          <a:latin typeface="Cambria Math" panose="02040503050406030204" pitchFamily="18" charset="0"/>
                          <a:ea typeface="+mn-ea"/>
                        </a:rPr>
                        <m:t>𝒗</m:t>
                      </m:r>
                      <m:r>
                        <a:rPr lang="en-US" altLang="zh-CN" sz="1600" b="1" i="1" smtClean="0">
                          <a:latin typeface="Cambria Math" panose="02040503050406030204" pitchFamily="18" charset="0"/>
                          <a:ea typeface="+mn-ea"/>
                        </a:rPr>
                        <m:t>)</m:t>
                      </m:r>
                    </m:oMath>
                  </a14:m>
                  <a:r>
                    <a:rPr lang="zh-CN" altLang="en-US" sz="1600" dirty="0" smtClean="0">
                      <a:latin typeface="+mn-ea"/>
                      <a:ea typeface="+mn-ea"/>
                    </a:rPr>
                    <a:t>对应，称</a:t>
                  </a:r>
                  <a14:m>
                    <m:oMath xmlns:m="http://schemas.openxmlformats.org/officeDocument/2006/math">
                      <m:r>
                        <a:rPr lang="en-US" altLang="zh-CN" sz="1600" b="1" i="1">
                          <a:latin typeface="Cambria Math" panose="02040503050406030204" pitchFamily="18" charset="0"/>
                        </a:rPr>
                        <m:t>𝒆</m:t>
                      </m:r>
                    </m:oMath>
                  </a14:m>
                  <a:r>
                    <a:rPr lang="zh-CN" altLang="en-US" sz="1600" dirty="0" smtClean="0">
                      <a:latin typeface="+mn-ea"/>
                      <a:ea typeface="+mn-ea"/>
                    </a:rPr>
                    <a:t>为“</a:t>
                  </a:r>
                  <a:r>
                    <a:rPr lang="zh-CN" altLang="en-US" sz="1600" dirty="0" smtClean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无向边</a:t>
                  </a:r>
                  <a:r>
                    <a:rPr lang="zh-CN" altLang="en-US" sz="1600" dirty="0" smtClean="0">
                      <a:latin typeface="+mn-ea"/>
                      <a:ea typeface="+mn-ea"/>
                    </a:rPr>
                    <a:t>”，记</a:t>
                  </a:r>
                  <a14:m>
                    <m:oMath xmlns:m="http://schemas.openxmlformats.org/officeDocument/2006/math">
                      <m:r>
                        <a:rPr lang="en-US" altLang="zh-CN" sz="1600" b="1" i="1" smtClean="0">
                          <a:latin typeface="Cambria Math" panose="02040503050406030204" pitchFamily="18" charset="0"/>
                          <a:ea typeface="+mn-ea"/>
                        </a:rPr>
                        <m:t>𝒆</m:t>
                      </m:r>
                      <m:r>
                        <a:rPr lang="en-US" altLang="zh-CN" sz="1600" b="1" i="1" smtClean="0">
                          <a:latin typeface="Cambria Math" panose="02040503050406030204" pitchFamily="18" charset="0"/>
                          <a:ea typeface="+mn-ea"/>
                        </a:rPr>
                        <m:t>=</m:t>
                      </m:r>
                      <m:d>
                        <m:dPr>
                          <m:ctrlPr>
                            <a:rPr lang="en-US" altLang="zh-CN" sz="1600" i="1" smtClean="0"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dPr>
                        <m:e>
                          <m:r>
                            <a:rPr lang="en-US" altLang="zh-CN" sz="1600" b="1" i="1" smtClean="0">
                              <a:latin typeface="Cambria Math" panose="02040503050406030204" pitchFamily="18" charset="0"/>
                              <a:ea typeface="+mn-ea"/>
                            </a:rPr>
                            <m:t>𝒖</m:t>
                          </m:r>
                          <m:r>
                            <a:rPr lang="en-US" altLang="zh-CN" sz="1600" b="1" i="1" smtClean="0">
                              <a:latin typeface="Cambria Math" panose="02040503050406030204" pitchFamily="18" charset="0"/>
                              <a:ea typeface="+mn-ea"/>
                            </a:rPr>
                            <m:t>,</m:t>
                          </m:r>
                          <m:r>
                            <a:rPr lang="en-US" altLang="zh-CN" sz="1600" b="1" i="1" smtClean="0">
                              <a:latin typeface="Cambria Math" panose="02040503050406030204" pitchFamily="18" charset="0"/>
                              <a:ea typeface="+mn-ea"/>
                            </a:rPr>
                            <m:t>𝒗</m:t>
                          </m:r>
                        </m:e>
                      </m:d>
                      <m:r>
                        <a:rPr lang="en-US" altLang="zh-CN" sz="1600" b="1" i="1" smtClean="0">
                          <a:latin typeface="Cambria Math" panose="02040503050406030204" pitchFamily="18" charset="0"/>
                          <a:ea typeface="+mn-ea"/>
                        </a:rPr>
                        <m:t>=</m:t>
                      </m:r>
                      <m:d>
                        <m:dPr>
                          <m:ctrlPr>
                            <a:rPr lang="en-US" altLang="zh-CN" sz="1600" i="1" smtClean="0"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dPr>
                        <m:e>
                          <m:r>
                            <a:rPr lang="en-US" altLang="zh-CN" sz="1600" b="1" i="1" smtClean="0">
                              <a:latin typeface="Cambria Math" panose="02040503050406030204" pitchFamily="18" charset="0"/>
                              <a:ea typeface="+mn-ea"/>
                            </a:rPr>
                            <m:t>𝒗</m:t>
                          </m:r>
                          <m:r>
                            <a:rPr lang="en-US" altLang="zh-CN" sz="1600" b="1" i="1" smtClean="0">
                              <a:latin typeface="Cambria Math" panose="02040503050406030204" pitchFamily="18" charset="0"/>
                              <a:ea typeface="+mn-ea"/>
                            </a:rPr>
                            <m:t>,</m:t>
                          </m:r>
                          <m:r>
                            <a:rPr lang="en-US" altLang="zh-CN" sz="1600" b="1" i="1" smtClean="0">
                              <a:latin typeface="Cambria Math" panose="02040503050406030204" pitchFamily="18" charset="0"/>
                              <a:ea typeface="+mn-ea"/>
                            </a:rPr>
                            <m:t>𝒖</m:t>
                          </m:r>
                        </m:e>
                      </m:d>
                    </m:oMath>
                  </a14:m>
                  <a:endParaRPr lang="en-US" altLang="zh-CN" sz="1600" dirty="0">
                    <a:latin typeface="+mn-ea"/>
                    <a:ea typeface="+mn-ea"/>
                  </a:endParaRPr>
                </a:p>
                <a:p>
                  <a:pPr marL="442913" lvl="0" indent="-82550">
                    <a:lnSpc>
                      <a:spcPts val="2700"/>
                    </a:lnSpc>
                    <a:spcAft>
                      <a:spcPts val="0"/>
                    </a:spcAft>
                    <a:buClr>
                      <a:srgbClr val="FF0000"/>
                    </a:buClr>
                    <a:buSzPct val="80000"/>
                    <a:buFont typeface="Arial" panose="020B0604020202020204" pitchFamily="34" charset="0"/>
                    <a:buChar char="•"/>
                    <a:tabLst>
                      <a:tab pos="457200" algn="l"/>
                    </a:tabLst>
                  </a:pPr>
                  <a:r>
                    <a:rPr lang="zh-CN" altLang="en-US" sz="1600" dirty="0" smtClean="0">
                      <a:latin typeface="+mn-ea"/>
                    </a:rPr>
                    <a:t>若</a:t>
                  </a:r>
                  <a:r>
                    <a:rPr lang="zh-CN" altLang="en-US" sz="1600" dirty="0">
                      <a:latin typeface="+mn-ea"/>
                    </a:rPr>
                    <a:t>边</a:t>
                  </a:r>
                  <a14:m>
                    <m:oMath xmlns:m="http://schemas.openxmlformats.org/officeDocument/2006/math">
                      <m:r>
                        <a:rPr lang="en-US" altLang="zh-CN" sz="1600" b="1" i="1">
                          <a:latin typeface="Cambria Math" panose="02040503050406030204" pitchFamily="18" charset="0"/>
                        </a:rPr>
                        <m:t>𝒆</m:t>
                      </m:r>
                    </m:oMath>
                  </a14:m>
                  <a:r>
                    <a:rPr lang="zh-CN" altLang="en-US" sz="1600" dirty="0" smtClean="0">
                      <a:latin typeface="+mn-ea"/>
                    </a:rPr>
                    <a:t>与有序</a:t>
                  </a:r>
                  <a:r>
                    <a:rPr lang="zh-CN" altLang="en-US" sz="1600" dirty="0">
                      <a:latin typeface="+mn-ea"/>
                    </a:rPr>
                    <a:t>节点对</a:t>
                  </a:r>
                  <a14:m>
                    <m:oMath xmlns:m="http://schemas.openxmlformats.org/officeDocument/2006/math">
                      <m:r>
                        <a:rPr lang="en-US" altLang="zh-CN" sz="1600" b="1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1600" b="1" i="1">
                          <a:latin typeface="Cambria Math" panose="02040503050406030204" pitchFamily="18" charset="0"/>
                        </a:rPr>
                        <m:t>𝒖</m:t>
                      </m:r>
                      <m:r>
                        <a:rPr lang="en-US" altLang="zh-CN" sz="1600" b="1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1600" b="1" i="1">
                          <a:latin typeface="Cambria Math" panose="02040503050406030204" pitchFamily="18" charset="0"/>
                        </a:rPr>
                        <m:t>𝒗</m:t>
                      </m:r>
                      <m:r>
                        <a:rPr lang="en-US" altLang="zh-CN" sz="1600" b="1" i="1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zh-CN" altLang="en-US" sz="1600" dirty="0">
                      <a:latin typeface="+mn-ea"/>
                    </a:rPr>
                    <a:t>对应</a:t>
                  </a:r>
                  <a:r>
                    <a:rPr lang="zh-CN" altLang="en-US" sz="1600" dirty="0" smtClean="0">
                      <a:latin typeface="+mn-ea"/>
                    </a:rPr>
                    <a:t>，称</a:t>
                  </a:r>
                  <a14:m>
                    <m:oMath xmlns:m="http://schemas.openxmlformats.org/officeDocument/2006/math">
                      <m:r>
                        <a:rPr lang="en-US" altLang="zh-CN" sz="1600" b="1" i="1">
                          <a:latin typeface="Cambria Math" panose="02040503050406030204" pitchFamily="18" charset="0"/>
                        </a:rPr>
                        <m:t>𝒆</m:t>
                      </m:r>
                    </m:oMath>
                  </a14:m>
                  <a:r>
                    <a:rPr lang="zh-CN" altLang="en-US" sz="1600" dirty="0">
                      <a:latin typeface="+mn-ea"/>
                    </a:rPr>
                    <a:t>为</a:t>
                  </a:r>
                  <a:r>
                    <a:rPr lang="zh-CN" altLang="en-US" sz="1600" dirty="0" smtClean="0">
                      <a:latin typeface="+mn-ea"/>
                    </a:rPr>
                    <a:t>“</a:t>
                  </a:r>
                  <a:r>
                    <a:rPr lang="zh-CN" altLang="en-US" sz="1600" dirty="0" smtClean="0">
                      <a:solidFill>
                        <a:srgbClr val="FF0000"/>
                      </a:solidFill>
                      <a:latin typeface="+mn-ea"/>
                    </a:rPr>
                    <a:t>有向边</a:t>
                  </a:r>
                  <a:r>
                    <a:rPr lang="zh-CN" altLang="en-US" sz="1600" dirty="0" smtClean="0">
                      <a:latin typeface="+mn-ea"/>
                    </a:rPr>
                    <a:t>”</a:t>
                  </a:r>
                  <a:r>
                    <a:rPr lang="zh-CN" altLang="en-US" sz="1600" dirty="0">
                      <a:latin typeface="+mn-ea"/>
                    </a:rPr>
                    <a:t>，记为</a:t>
                  </a:r>
                  <a14:m>
                    <m:oMath xmlns:m="http://schemas.openxmlformats.org/officeDocument/2006/math">
                      <m:r>
                        <a:rPr lang="en-US" altLang="zh-CN" sz="1600" b="1" i="1">
                          <a:latin typeface="Cambria Math" panose="02040503050406030204" pitchFamily="18" charset="0"/>
                        </a:rPr>
                        <m:t>𝒆</m:t>
                      </m:r>
                      <m:r>
                        <a:rPr lang="en-US" altLang="zh-CN" sz="1600" b="1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600" b="1" i="1">
                              <a:latin typeface="Cambria Math" panose="02040503050406030204" pitchFamily="18" charset="0"/>
                            </a:rPr>
                            <m:t>𝒖</m:t>
                          </m:r>
                          <m:r>
                            <a:rPr lang="en-US" altLang="zh-CN" sz="16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1600" b="1" i="1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</m:d>
                    </m:oMath>
                  </a14:m>
                  <a:endParaRPr lang="en-US" altLang="zh-CN" sz="1600" dirty="0" smtClean="0">
                    <a:latin typeface="+mn-ea"/>
                    <a:ea typeface="+mn-ea"/>
                  </a:endParaRPr>
                </a:p>
              </p:txBody>
            </p:sp>
          </mc:Choice>
          <mc:Fallback xmlns="">
            <p:sp>
              <p:nvSpPr>
                <p:cNvPr id="7" name="矩形 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8063" y="3781053"/>
                  <a:ext cx="7689090" cy="1808187"/>
                </a:xfrm>
                <a:prstGeom prst="rect">
                  <a:avLst/>
                </a:prstGeom>
                <a:blipFill>
                  <a:blip r:embed="rId5"/>
                  <a:stretch>
                    <a:fillRect l="-1269" t="-1014" r="-1190" b="-337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30623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 txBox="1">
            <a:spLocks noChangeArrowheads="1"/>
          </p:cNvSpPr>
          <p:nvPr/>
        </p:nvSpPr>
        <p:spPr>
          <a:xfrm>
            <a:off x="639268" y="1195535"/>
            <a:ext cx="1152128" cy="307777"/>
          </a:xfrm>
          <a:prstGeom prst="rect">
            <a:avLst/>
          </a:prstGeom>
          <a:noFill/>
        </p:spPr>
        <p:txBody>
          <a:bodyPr vert="horz" wrap="square" lIns="0" tIns="0" rIns="0" bIns="0" numCol="1" rtlCol="0" anchor="b" anchorCtr="0" compatLnSpc="1">
            <a:prstTxWarp prst="textNoShape">
              <a:avLst/>
            </a:prstTxWarp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lnSpc>
                <a:spcPct val="100000"/>
              </a:lnSpc>
              <a:spcAft>
                <a:spcPts val="0"/>
              </a:spcAft>
              <a:buClr>
                <a:srgbClr val="FF0000"/>
              </a:buClr>
              <a:buSzPct val="80000"/>
            </a:pPr>
            <a:r>
              <a:rPr lang="zh-CN" altLang="en-US" sz="2000" dirty="0" smtClean="0">
                <a:latin typeface="+mn-ea"/>
                <a:ea typeface="+mn-ea"/>
              </a:rPr>
              <a:t>图的分类</a:t>
            </a:r>
            <a:endParaRPr lang="zh-CN" altLang="en-US" sz="2000" dirty="0">
              <a:latin typeface="+mn-ea"/>
              <a:ea typeface="+mn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14512" y="1782052"/>
            <a:ext cx="2013272" cy="1154162"/>
          </a:xfrm>
          <a:prstGeom prst="rect">
            <a:avLst/>
          </a:prstGeom>
          <a:ln>
            <a:solidFill>
              <a:srgbClr val="0000FF"/>
            </a:solidFill>
            <a:prstDash val="sysDash"/>
          </a:ln>
        </p:spPr>
        <p:txBody>
          <a:bodyPr wrap="square" lIns="0" tIns="0" rIns="0" bIns="0">
            <a:spAutoFit/>
          </a:bodyPr>
          <a:lstStyle/>
          <a:p>
            <a:pPr marL="268288" lvl="0" indent="-268288">
              <a:lnSpc>
                <a:spcPts val="21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  <a:tabLst>
                <a:tab pos="457200" algn="l"/>
              </a:tabLst>
            </a:pPr>
            <a:r>
              <a:rPr lang="en-US" altLang="zh-CN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GNN</a:t>
            </a:r>
            <a:r>
              <a:rPr lang="zh-CN" altLang="en-US" dirty="0" smtClean="0">
                <a:latin typeface="+mn-ea"/>
                <a:ea typeface="+mn-ea"/>
              </a:rPr>
              <a:t>常用的图</a:t>
            </a:r>
            <a:endParaRPr lang="en-US" altLang="zh-CN" dirty="0" smtClean="0">
              <a:latin typeface="+mn-ea"/>
              <a:ea typeface="+mn-ea"/>
            </a:endParaRPr>
          </a:p>
          <a:p>
            <a:pPr marL="534988" lvl="0" indent="-174625">
              <a:lnSpc>
                <a:spcPts val="2100"/>
              </a:lnSpc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  <a:tabLst>
                <a:tab pos="631825" algn="l"/>
              </a:tabLst>
            </a:pPr>
            <a:r>
              <a:rPr lang="zh-CN" altLang="en-US" sz="1600" dirty="0" smtClean="0">
                <a:latin typeface="+mn-ea"/>
                <a:ea typeface="+mn-ea"/>
              </a:rPr>
              <a:t>同质图、异质图</a:t>
            </a:r>
            <a:endParaRPr lang="en-US" altLang="zh-CN" sz="1600" dirty="0">
              <a:latin typeface="+mn-ea"/>
              <a:ea typeface="+mn-ea"/>
            </a:endParaRPr>
          </a:p>
          <a:p>
            <a:pPr marL="534988" lvl="0" indent="-174625">
              <a:lnSpc>
                <a:spcPts val="2100"/>
              </a:lnSpc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  <a:tabLst>
                <a:tab pos="631825" algn="l"/>
              </a:tabLst>
            </a:pPr>
            <a:r>
              <a:rPr lang="zh-CN" altLang="en-US" sz="1600" dirty="0" smtClean="0">
                <a:latin typeface="+mn-ea"/>
                <a:ea typeface="+mn-ea"/>
              </a:rPr>
              <a:t>无向图、有向图</a:t>
            </a:r>
            <a:endParaRPr lang="en-US" altLang="zh-CN" sz="1600" dirty="0">
              <a:latin typeface="+mn-ea"/>
              <a:ea typeface="+mn-ea"/>
            </a:endParaRPr>
          </a:p>
          <a:p>
            <a:pPr marL="534988" lvl="0" indent="-174625">
              <a:lnSpc>
                <a:spcPts val="2100"/>
              </a:lnSpc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  <a:tabLst>
                <a:tab pos="631825" algn="l"/>
              </a:tabLst>
            </a:pPr>
            <a:r>
              <a:rPr lang="zh-CN" altLang="en-US" sz="1600" dirty="0" smtClean="0">
                <a:latin typeface="+mn-ea"/>
                <a:ea typeface="+mn-ea"/>
              </a:rPr>
              <a:t>赋权图、无权图</a:t>
            </a:r>
            <a:endParaRPr lang="en-US" altLang="zh-CN" sz="1600" dirty="0" smtClean="0">
              <a:latin typeface="+mn-ea"/>
              <a:ea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3692" y="1812897"/>
            <a:ext cx="4752528" cy="1138105"/>
          </a:xfrm>
          <a:prstGeom prst="rect">
            <a:avLst/>
          </a:prstGeom>
        </p:spPr>
      </p:pic>
      <p:grpSp>
        <p:nvGrpSpPr>
          <p:cNvPr id="16" name="组合 15"/>
          <p:cNvGrpSpPr/>
          <p:nvPr/>
        </p:nvGrpSpPr>
        <p:grpSpPr>
          <a:xfrm>
            <a:off x="611103" y="4643867"/>
            <a:ext cx="8365216" cy="1329781"/>
            <a:chOff x="611103" y="4581128"/>
            <a:chExt cx="8365216" cy="1329781"/>
          </a:xfrm>
        </p:grpSpPr>
        <p:sp>
          <p:nvSpPr>
            <p:cNvPr id="14" name="矩形 13"/>
            <p:cNvSpPr/>
            <p:nvPr/>
          </p:nvSpPr>
          <p:spPr>
            <a:xfrm>
              <a:off x="614512" y="4581128"/>
              <a:ext cx="8361807" cy="692497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marL="268288" lvl="0" indent="-268288">
                <a:lnSpc>
                  <a:spcPts val="2700"/>
                </a:lnSpc>
                <a:spcAft>
                  <a:spcPts val="0"/>
                </a:spcAft>
                <a:buClr>
                  <a:srgbClr val="FF0000"/>
                </a:buClr>
                <a:buSzPct val="80000"/>
                <a:buFont typeface="Wingdings" panose="05000000000000000000" pitchFamily="2" charset="2"/>
                <a:buChar char="p"/>
                <a:tabLst>
                  <a:tab pos="457200" algn="l"/>
                </a:tabLst>
              </a:pPr>
              <a:r>
                <a:rPr lang="zh-CN" altLang="en-US" dirty="0" smtClean="0">
                  <a:solidFill>
                    <a:srgbClr val="FF0000"/>
                  </a:solidFill>
                  <a:latin typeface="+mn-ea"/>
                  <a:ea typeface="+mn-ea"/>
                </a:rPr>
                <a:t>同构图</a:t>
              </a:r>
              <a:r>
                <a:rPr lang="zh-CN" altLang="en-US" dirty="0" smtClean="0">
                  <a:latin typeface="+mn-ea"/>
                  <a:ea typeface="+mn-ea"/>
                </a:rPr>
                <a:t>：两个图可通过“重新标记节点”的方式变得相同，强调结构相似性。</a:t>
              </a:r>
              <a:endParaRPr lang="en-US" altLang="zh-CN" dirty="0" smtClean="0">
                <a:latin typeface="+mn-ea"/>
                <a:ea typeface="+mn-ea"/>
              </a:endParaRPr>
            </a:p>
            <a:p>
              <a:pPr marL="268288" lvl="0" indent="-268288">
                <a:lnSpc>
                  <a:spcPts val="2700"/>
                </a:lnSpc>
                <a:spcAft>
                  <a:spcPts val="0"/>
                </a:spcAft>
                <a:buClr>
                  <a:srgbClr val="FF0000"/>
                </a:buClr>
                <a:buSzPct val="80000"/>
                <a:buFont typeface="Wingdings" panose="05000000000000000000" pitchFamily="2" charset="2"/>
                <a:buChar char="p"/>
                <a:tabLst>
                  <a:tab pos="457200" algn="l"/>
                </a:tabLst>
              </a:pPr>
              <a:r>
                <a:rPr lang="zh-CN" altLang="en-US" dirty="0">
                  <a:solidFill>
                    <a:srgbClr val="FF0000"/>
                  </a:solidFill>
                  <a:latin typeface="+mn-ea"/>
                  <a:ea typeface="+mn-ea"/>
                </a:rPr>
                <a:t>同</a:t>
              </a:r>
              <a:r>
                <a:rPr lang="zh-CN" altLang="en-US" dirty="0" smtClean="0">
                  <a:solidFill>
                    <a:srgbClr val="FF0000"/>
                  </a:solidFill>
                  <a:latin typeface="+mn-ea"/>
                  <a:ea typeface="+mn-ea"/>
                </a:rPr>
                <a:t>质图</a:t>
              </a:r>
              <a:r>
                <a:rPr lang="zh-CN" altLang="en-US" dirty="0" smtClean="0">
                  <a:latin typeface="+mn-ea"/>
                  <a:ea typeface="+mn-ea"/>
                </a:rPr>
                <a:t>：图中所有节点和边均属于同一类型，即节点和边之间没有类型的区别。</a:t>
              </a:r>
              <a:endParaRPr lang="en-US" altLang="zh-CN" dirty="0" smtClean="0">
                <a:latin typeface="+mn-ea"/>
                <a:ea typeface="+mn-ea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611103" y="5266052"/>
              <a:ext cx="8205960" cy="644857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marL="268288" lvl="0" indent="-268288">
                <a:lnSpc>
                  <a:spcPts val="2700"/>
                </a:lnSpc>
                <a:spcAft>
                  <a:spcPts val="0"/>
                </a:spcAft>
                <a:buClr>
                  <a:srgbClr val="FF0000"/>
                </a:buClr>
                <a:buSzPct val="80000"/>
                <a:buFont typeface="Wingdings" panose="05000000000000000000" pitchFamily="2" charset="2"/>
                <a:buChar char="p"/>
                <a:tabLst>
                  <a:tab pos="457200" algn="l"/>
                </a:tabLst>
              </a:pPr>
              <a:r>
                <a:rPr lang="zh-CN" altLang="en-US" dirty="0" smtClean="0">
                  <a:solidFill>
                    <a:srgbClr val="FF0000"/>
                  </a:solidFill>
                  <a:latin typeface="+mn-ea"/>
                  <a:ea typeface="+mn-ea"/>
                </a:rPr>
                <a:t>异构图、</a:t>
              </a:r>
              <a:r>
                <a:rPr lang="zh-CN" altLang="en-US" dirty="0">
                  <a:solidFill>
                    <a:srgbClr val="FF0000"/>
                  </a:solidFill>
                  <a:latin typeface="+mn-ea"/>
                  <a:ea typeface="+mn-ea"/>
                </a:rPr>
                <a:t>异</a:t>
              </a:r>
              <a:r>
                <a:rPr lang="zh-CN" altLang="en-US" dirty="0" smtClean="0">
                  <a:solidFill>
                    <a:srgbClr val="FF0000"/>
                  </a:solidFill>
                  <a:latin typeface="+mn-ea"/>
                  <a:ea typeface="+mn-ea"/>
                </a:rPr>
                <a:t>质图</a:t>
              </a:r>
              <a:r>
                <a:rPr lang="zh-CN" altLang="en-US" dirty="0" smtClean="0">
                  <a:latin typeface="+mn-ea"/>
                  <a:ea typeface="+mn-ea"/>
                </a:rPr>
                <a:t>：图中存在不同类型的节点和边。这类图模型常用于表示复杂</a:t>
              </a:r>
              <a:endParaRPr lang="en-US" altLang="zh-CN" dirty="0" smtClean="0">
                <a:latin typeface="+mn-ea"/>
                <a:ea typeface="+mn-ea"/>
              </a:endParaRPr>
            </a:p>
            <a:p>
              <a:pPr lvl="0">
                <a:lnSpc>
                  <a:spcPts val="2700"/>
                </a:lnSpc>
                <a:spcAft>
                  <a:spcPts val="0"/>
                </a:spcAft>
                <a:buClr>
                  <a:srgbClr val="FF0000"/>
                </a:buClr>
                <a:buSzPct val="80000"/>
                <a:tabLst>
                  <a:tab pos="457200" algn="l"/>
                </a:tabLst>
              </a:pPr>
              <a:r>
                <a:rPr lang="en-US" altLang="zh-CN" dirty="0">
                  <a:latin typeface="+mn-ea"/>
                  <a:ea typeface="+mn-ea"/>
                </a:rPr>
                <a:t> </a:t>
              </a:r>
              <a:r>
                <a:rPr lang="en-US" altLang="zh-CN" dirty="0" smtClean="0">
                  <a:latin typeface="+mn-ea"/>
                  <a:ea typeface="+mn-ea"/>
                </a:rPr>
                <a:t>                 </a:t>
              </a:r>
              <a:r>
                <a:rPr lang="zh-CN" altLang="en-US" dirty="0" smtClean="0">
                  <a:latin typeface="+mn-ea"/>
                  <a:ea typeface="+mn-ea"/>
                </a:rPr>
                <a:t>系统中的多样性和关联，如社交网络、知识图谱</a:t>
              </a:r>
              <a:r>
                <a:rPr lang="en-US" altLang="zh-CN" dirty="0" smtClean="0">
                  <a:latin typeface="+mn-ea"/>
                  <a:ea typeface="+mn-ea"/>
                </a:rPr>
                <a:t>……</a:t>
              </a:r>
              <a:r>
                <a:rPr lang="zh-CN" altLang="en-US" dirty="0" smtClean="0">
                  <a:latin typeface="+mn-ea"/>
                  <a:ea typeface="+mn-ea"/>
                </a:rPr>
                <a:t>。</a:t>
              </a:r>
              <a:endParaRPr lang="en-US" altLang="zh-CN" dirty="0" smtClean="0">
                <a:latin typeface="+mn-ea"/>
                <a:ea typeface="+mn-ea"/>
              </a:endParaRPr>
            </a:p>
          </p:txBody>
        </p:sp>
      </p:grp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0856" y="3141337"/>
            <a:ext cx="7252472" cy="1295775"/>
          </a:xfrm>
          <a:prstGeom prst="rect">
            <a:avLst/>
          </a:prstGeom>
        </p:spPr>
      </p:pic>
      <p:pic>
        <p:nvPicPr>
          <p:cNvPr id="11" name="Picture 2" descr="C:\Users\xxx\Desktop\课件截图\截图44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152842"/>
            <a:ext cx="2808312" cy="1378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917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 txBox="1">
            <a:spLocks noChangeArrowheads="1"/>
          </p:cNvSpPr>
          <p:nvPr/>
        </p:nvSpPr>
        <p:spPr>
          <a:xfrm>
            <a:off x="630032" y="1178943"/>
            <a:ext cx="1080120" cy="307777"/>
          </a:xfrm>
          <a:prstGeom prst="rect">
            <a:avLst/>
          </a:prstGeom>
          <a:noFill/>
        </p:spPr>
        <p:txBody>
          <a:bodyPr vert="horz" wrap="square" lIns="0" tIns="0" rIns="0" bIns="0" numCol="1" rtlCol="0" anchor="b" anchorCtr="0" compatLnSpc="1">
            <a:prstTxWarp prst="textNoShape">
              <a:avLst/>
            </a:prstTxWarp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lnSpc>
                <a:spcPct val="100000"/>
              </a:lnSpc>
              <a:spcAft>
                <a:spcPts val="0"/>
              </a:spcAft>
              <a:buClr>
                <a:srgbClr val="FF0000"/>
              </a:buClr>
              <a:buSzPct val="80000"/>
            </a:pPr>
            <a:r>
              <a:rPr lang="zh-CN" altLang="en-US" sz="2000" dirty="0" smtClean="0">
                <a:latin typeface="+mn-ea"/>
                <a:ea typeface="+mn-ea"/>
              </a:rPr>
              <a:t>图的属性</a:t>
            </a:r>
            <a:endParaRPr lang="zh-CN" altLang="en-US" sz="2000" dirty="0">
              <a:latin typeface="+mn-ea"/>
              <a:ea typeface="+mn-ea"/>
            </a:endParaRPr>
          </a:p>
        </p:txBody>
      </p:sp>
      <p:sp>
        <p:nvSpPr>
          <p:cNvPr id="3" name="Rectangle 4"/>
          <p:cNvSpPr txBox="1">
            <a:spLocks noChangeArrowheads="1"/>
          </p:cNvSpPr>
          <p:nvPr/>
        </p:nvSpPr>
        <p:spPr>
          <a:xfrm>
            <a:off x="620796" y="1789408"/>
            <a:ext cx="2648521" cy="307777"/>
          </a:xfrm>
          <a:prstGeom prst="rect">
            <a:avLst/>
          </a:prstGeom>
          <a:noFill/>
        </p:spPr>
        <p:txBody>
          <a:bodyPr vert="horz" wrap="square" lIns="0" tIns="0" rIns="0" bIns="0" numCol="1" rtlCol="0" anchor="b" anchorCtr="0" compatLnSpc="1">
            <a:prstTxWarp prst="textNoShape">
              <a:avLst/>
            </a:prstTxWarp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68288" indent="-268288" fontAlgn="auto">
              <a:lnSpc>
                <a:spcPct val="100000"/>
              </a:lnSpc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dirty="0" smtClean="0">
                <a:latin typeface="+mn-ea"/>
                <a:ea typeface="+mn-ea"/>
              </a:rPr>
              <a:t>邻接矩阵</a:t>
            </a:r>
            <a:r>
              <a:rPr lang="zh-CN" altLang="en-US" sz="2000" dirty="0">
                <a:latin typeface="+mn-ea"/>
                <a:ea typeface="+mn-ea"/>
              </a:rPr>
              <a:t>、</a:t>
            </a:r>
            <a:r>
              <a:rPr lang="zh-CN" altLang="en-US" sz="2000" dirty="0" smtClean="0">
                <a:latin typeface="+mn-ea"/>
                <a:ea typeface="+mn-ea"/>
              </a:rPr>
              <a:t>关联矩阵</a:t>
            </a:r>
            <a:endParaRPr lang="zh-CN" altLang="en-US" sz="2000" dirty="0">
              <a:latin typeface="+mn-ea"/>
              <a:ea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6176" y="213865"/>
            <a:ext cx="2426993" cy="1265571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630033" y="2276873"/>
            <a:ext cx="2213776" cy="3858847"/>
            <a:chOff x="630033" y="2276873"/>
            <a:chExt cx="2213776" cy="3858847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0033" y="2276873"/>
              <a:ext cx="2213776" cy="1958878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0033" y="4293096"/>
              <a:ext cx="2213776" cy="1842624"/>
            </a:xfrm>
            <a:prstGeom prst="rect">
              <a:avLst/>
            </a:prstGeom>
          </p:spPr>
        </p:pic>
      </p:grpSp>
      <p:sp>
        <p:nvSpPr>
          <p:cNvPr id="8" name="矩形 7"/>
          <p:cNvSpPr/>
          <p:nvPr/>
        </p:nvSpPr>
        <p:spPr>
          <a:xfrm>
            <a:off x="3419872" y="2564904"/>
            <a:ext cx="4824536" cy="1246495"/>
          </a:xfrm>
          <a:prstGeom prst="rect">
            <a:avLst/>
          </a:prstGeom>
          <a:ln>
            <a:solidFill>
              <a:srgbClr val="0000FF"/>
            </a:solidFill>
            <a:prstDash val="dash"/>
          </a:ln>
        </p:spPr>
        <p:txBody>
          <a:bodyPr wrap="square" lIns="36000" tIns="0" rIns="0" bIns="0">
            <a:spAutoFit/>
          </a:bodyPr>
          <a:lstStyle/>
          <a:p>
            <a:pPr marL="176213" indent="-176213" algn="just">
              <a:lnSpc>
                <a:spcPct val="150000"/>
              </a:lnSpc>
              <a:spcAft>
                <a:spcPts val="0"/>
              </a:spcAft>
              <a:buClr>
                <a:srgbClr val="FF0000"/>
              </a:buClr>
              <a:buSzPct val="80000"/>
              <a:buFont typeface="Arial" panose="020B0604020202020204" pitchFamily="34" charset="0"/>
              <a:buChar char="•"/>
            </a:pPr>
            <a:r>
              <a:rPr lang="zh-CN" altLang="zh-CN" kern="100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用</a:t>
            </a:r>
            <a:r>
              <a:rPr lang="zh-CN" altLang="zh-CN" kern="100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邻接矩阵表示图结构</a:t>
            </a:r>
            <a:endParaRPr lang="en-US" altLang="zh-CN" kern="100" dirty="0">
              <a:solidFill>
                <a:srgbClr val="000000"/>
              </a:solidFill>
              <a:latin typeface="+mn-ea"/>
              <a:ea typeface="+mn-ea"/>
              <a:cs typeface="Times New Roman" panose="02020603050405020304" pitchFamily="18" charset="0"/>
            </a:endParaRPr>
          </a:p>
          <a:p>
            <a:pPr marL="176213" indent="-176213" algn="just">
              <a:lnSpc>
                <a:spcPct val="150000"/>
              </a:lnSpc>
              <a:spcAft>
                <a:spcPts val="0"/>
              </a:spcAft>
              <a:buClr>
                <a:srgbClr val="FF0000"/>
              </a:buClr>
              <a:buSzPct val="80000"/>
              <a:buFont typeface="Arial" panose="020B0604020202020204" pitchFamily="34" charset="0"/>
              <a:buChar char="•"/>
            </a:pPr>
            <a:r>
              <a:rPr lang="zh-CN" altLang="zh-CN" kern="100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用</a:t>
            </a:r>
            <a:r>
              <a:rPr lang="zh-CN" altLang="zh-CN" kern="100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邻接矩阵保存</a:t>
            </a:r>
            <a:r>
              <a:rPr lang="zh-CN" altLang="zh-CN" kern="100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了图中</a:t>
            </a:r>
            <a:r>
              <a:rPr lang="zh-CN" altLang="zh-CN" kern="1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节点</a:t>
            </a:r>
            <a:r>
              <a:rPr lang="zh-CN" altLang="en-US" kern="1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之间</a:t>
            </a:r>
            <a:r>
              <a:rPr lang="zh-CN" altLang="en-US" kern="100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的</a:t>
            </a:r>
            <a:r>
              <a:rPr lang="zh-CN" altLang="zh-CN" kern="100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关系结构。</a:t>
            </a:r>
            <a:endParaRPr lang="en-US" altLang="zh-CN" kern="100" dirty="0">
              <a:solidFill>
                <a:srgbClr val="000000"/>
              </a:solidFill>
              <a:latin typeface="+mn-ea"/>
              <a:ea typeface="+mn-ea"/>
              <a:cs typeface="Times New Roman" panose="02020603050405020304" pitchFamily="18" charset="0"/>
            </a:endParaRPr>
          </a:p>
          <a:p>
            <a:pPr marL="176213" indent="-176213" algn="just">
              <a:lnSpc>
                <a:spcPct val="150000"/>
              </a:lnSpc>
              <a:spcAft>
                <a:spcPts val="0"/>
              </a:spcAft>
              <a:buClr>
                <a:srgbClr val="FF0000"/>
              </a:buClr>
              <a:buSzPct val="80000"/>
              <a:buFont typeface="Arial" panose="020B0604020202020204" pitchFamily="34" charset="0"/>
              <a:buChar char="•"/>
            </a:pPr>
            <a:r>
              <a:rPr lang="zh-CN" altLang="en-US" kern="100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因</a:t>
            </a:r>
            <a:r>
              <a:rPr lang="zh-CN" altLang="zh-CN" kern="100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无向图连接</a:t>
            </a:r>
            <a:r>
              <a:rPr lang="zh-CN" altLang="en-US" kern="100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，</a:t>
            </a:r>
            <a:r>
              <a:rPr lang="zh-CN" altLang="zh-CN" kern="100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图</a:t>
            </a:r>
            <a:r>
              <a:rPr lang="zh-CN" altLang="zh-CN" kern="100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的邻接矩阵</a:t>
            </a:r>
            <a:r>
              <a:rPr lang="zh-CN" altLang="zh-CN" kern="100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是对称矩阵。</a:t>
            </a:r>
            <a:endParaRPr lang="zh-CN" altLang="zh-CN" kern="100" dirty="0"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3419694" y="4653136"/>
            <a:ext cx="4824714" cy="830997"/>
          </a:xfrm>
          <a:prstGeom prst="rect">
            <a:avLst/>
          </a:prstGeom>
          <a:ln>
            <a:solidFill>
              <a:srgbClr val="0000FF"/>
            </a:solidFill>
            <a:prstDash val="dash"/>
          </a:ln>
        </p:spPr>
        <p:txBody>
          <a:bodyPr wrap="square" lIns="36000" tIns="0" rIns="0" bIns="0">
            <a:spAutoFit/>
          </a:bodyPr>
          <a:lstStyle/>
          <a:p>
            <a:pPr marL="176213" indent="-176213" algn="just">
              <a:lnSpc>
                <a:spcPct val="150000"/>
              </a:lnSpc>
              <a:spcAft>
                <a:spcPts val="0"/>
              </a:spcAft>
              <a:buClr>
                <a:srgbClr val="FF0000"/>
              </a:buClr>
              <a:buSzPct val="80000"/>
              <a:buFont typeface="Arial" panose="020B0604020202020204" pitchFamily="34" charset="0"/>
              <a:buChar char="•"/>
            </a:pPr>
            <a:r>
              <a:rPr lang="zh-CN" altLang="zh-CN" kern="100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用</a:t>
            </a:r>
            <a:r>
              <a:rPr lang="zh-CN" altLang="en-US" kern="100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关联</a:t>
            </a:r>
            <a:r>
              <a:rPr lang="zh-CN" altLang="zh-CN" kern="100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矩阵表示图结构</a:t>
            </a:r>
            <a:endParaRPr lang="en-US" altLang="zh-CN" kern="100" dirty="0">
              <a:solidFill>
                <a:srgbClr val="000000"/>
              </a:solidFill>
              <a:latin typeface="+mn-ea"/>
              <a:ea typeface="+mn-ea"/>
              <a:cs typeface="Times New Roman" panose="02020603050405020304" pitchFamily="18" charset="0"/>
            </a:endParaRPr>
          </a:p>
          <a:p>
            <a:pPr marL="176213" indent="-176213" algn="just">
              <a:lnSpc>
                <a:spcPct val="1500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Arial" panose="020B0604020202020204" pitchFamily="34" charset="0"/>
              <a:buChar char="•"/>
            </a:pPr>
            <a:r>
              <a:rPr lang="zh-CN" altLang="en-US" kern="100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关联</a:t>
            </a:r>
            <a:r>
              <a:rPr lang="zh-CN" altLang="zh-CN" kern="100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矩阵保存图中</a:t>
            </a:r>
            <a:r>
              <a:rPr lang="zh-CN" altLang="zh-CN" kern="1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节点</a:t>
            </a:r>
            <a:r>
              <a:rPr lang="zh-CN" altLang="en-US" kern="1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与边</a:t>
            </a:r>
            <a:r>
              <a:rPr lang="zh-CN" altLang="en-US" kern="100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之间的</a:t>
            </a:r>
            <a:r>
              <a:rPr lang="zh-CN" altLang="zh-CN" kern="100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关系结构。</a:t>
            </a:r>
            <a:endParaRPr lang="zh-CN" altLang="zh-CN" kern="100" dirty="0"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cxnSp>
        <p:nvCxnSpPr>
          <p:cNvPr id="11" name="直接连接符 10"/>
          <p:cNvCxnSpPr/>
          <p:nvPr/>
        </p:nvCxnSpPr>
        <p:spPr bwMode="auto">
          <a:xfrm>
            <a:off x="990072" y="2555668"/>
            <a:ext cx="1728192" cy="1246495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296766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 txBox="1">
            <a:spLocks noChangeArrowheads="1"/>
          </p:cNvSpPr>
          <p:nvPr/>
        </p:nvSpPr>
        <p:spPr>
          <a:xfrm>
            <a:off x="630032" y="1169044"/>
            <a:ext cx="1368152" cy="307777"/>
          </a:xfrm>
          <a:prstGeom prst="rect">
            <a:avLst/>
          </a:prstGeom>
          <a:noFill/>
        </p:spPr>
        <p:txBody>
          <a:bodyPr vert="horz" wrap="square" lIns="0" tIns="0" rIns="0" bIns="0" numCol="1" rtlCol="0" anchor="b" anchorCtr="0" compatLnSpc="1">
            <a:prstTxWarp prst="textNoShape">
              <a:avLst/>
            </a:prstTxWarp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68288" indent="-268288" fontAlgn="auto">
              <a:lnSpc>
                <a:spcPct val="100000"/>
              </a:lnSpc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dirty="0" smtClean="0">
                <a:latin typeface="+mn-ea"/>
                <a:ea typeface="+mn-ea"/>
              </a:rPr>
              <a:t>邻居、度</a:t>
            </a:r>
            <a:endParaRPr lang="zh-CN" altLang="en-US" sz="2000" dirty="0">
              <a:latin typeface="+mn-ea"/>
              <a:ea typeface="+mn-ea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926857" y="1718906"/>
            <a:ext cx="7351934" cy="870431"/>
            <a:chOff x="948205" y="2123867"/>
            <a:chExt cx="7351934" cy="870431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20072" y="2664342"/>
              <a:ext cx="3080067" cy="294327"/>
            </a:xfrm>
            <a:prstGeom prst="rect">
              <a:avLst/>
            </a:prstGeom>
            <a:ln>
              <a:solidFill>
                <a:srgbClr val="0000FF"/>
              </a:solidFill>
              <a:prstDash val="sysDash"/>
            </a:ln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Rectangle 4"/>
                <p:cNvSpPr txBox="1">
                  <a:spLocks noChangeArrowheads="1"/>
                </p:cNvSpPr>
                <p:nvPr/>
              </p:nvSpPr>
              <p:spPr>
                <a:xfrm>
                  <a:off x="948205" y="2123867"/>
                  <a:ext cx="6336704" cy="870431"/>
                </a:xfrm>
                <a:prstGeom prst="rect">
                  <a:avLst/>
                </a:prstGeom>
                <a:noFill/>
              </p:spPr>
              <p:txBody>
                <a:bodyPr vert="horz" wrap="square" lIns="0" tIns="0" rIns="0" bIns="0" numCol="1" rtlCol="0" anchor="b" anchorCtr="0" compatLnSpc="1">
                  <a:prstTxWarp prst="textNoShape">
                    <a:avLst/>
                  </a:prstTxWarp>
                  <a:spAutoFit/>
                </a:bodyPr>
                <a:lstStyle>
                  <a:lvl1pPr algn="l" defTabSz="914400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44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pPr marL="179388" indent="-179388" fontAlgn="auto">
                    <a:lnSpc>
                      <a:spcPct val="150000"/>
                    </a:lnSpc>
                    <a:spcAft>
                      <a:spcPts val="0"/>
                    </a:spcAft>
                    <a:buClr>
                      <a:srgbClr val="FF0000"/>
                    </a:buClr>
                    <a:buSzPct val="80000"/>
                    <a:buFont typeface="Wingdings" panose="05000000000000000000" pitchFamily="2" charset="2"/>
                    <a:buChar char="Ø"/>
                  </a:pPr>
                  <a:r>
                    <a:rPr lang="zh-CN" altLang="en-US" sz="1800" dirty="0" smtClean="0">
                      <a:latin typeface="+mn-ea"/>
                      <a:ea typeface="+mn-ea"/>
                    </a:rPr>
                    <a:t>若节点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zh-CN" altLang="zh-CN" sz="1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lang="en-US" altLang="zh-CN" sz="1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𝒗</m:t>
                          </m:r>
                        </m:e>
                        <m:sub>
                          <m:r>
                            <a:rPr lang="en-US" altLang="zh-CN" sz="1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𝒊</m:t>
                          </m:r>
                        </m:sub>
                      </m:sSub>
                    </m:oMath>
                  </a14:m>
                  <a:r>
                    <a:rPr lang="zh-CN" altLang="zh-CN" sz="1800" dirty="0">
                      <a:latin typeface="+mn-ea"/>
                      <a:ea typeface="+mn-ea"/>
                    </a:rPr>
                    <a:t>和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zh-CN" altLang="zh-CN" sz="1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lang="en-US" altLang="zh-CN" sz="1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𝒗</m:t>
                          </m:r>
                        </m:e>
                        <m:sub>
                          <m:r>
                            <a:rPr lang="en-US" altLang="zh-CN" sz="1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𝒋</m:t>
                          </m:r>
                        </m:sub>
                      </m:sSub>
                    </m:oMath>
                  </a14:m>
                  <a:r>
                    <a:rPr lang="zh-CN" altLang="en-US" sz="1800" dirty="0" smtClean="0">
                      <a:latin typeface="+mn-ea"/>
                      <a:ea typeface="+mn-ea"/>
                    </a:rPr>
                    <a:t>之间</a:t>
                  </a:r>
                  <a:r>
                    <a:rPr lang="zh-CN" altLang="en-US" sz="1800" dirty="0" smtClean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有连接边</a:t>
                  </a:r>
                  <a:r>
                    <a:rPr lang="zh-CN" altLang="zh-CN" sz="1800" dirty="0" smtClean="0">
                      <a:latin typeface="+mn-ea"/>
                      <a:ea typeface="+mn-ea"/>
                    </a:rPr>
                    <a:t>，</a:t>
                  </a:r>
                  <a:r>
                    <a:rPr lang="zh-CN" altLang="en-US" sz="1800" dirty="0" smtClean="0">
                      <a:latin typeface="+mn-ea"/>
                      <a:ea typeface="+mn-ea"/>
                    </a:rPr>
                    <a:t>即</a:t>
                  </a:r>
                  <a:r>
                    <a:rPr lang="zh-CN" altLang="zh-CN" sz="1800" dirty="0" smtClean="0">
                      <a:latin typeface="+mn-ea"/>
                      <a:ea typeface="+mn-ea"/>
                    </a:rPr>
                    <a:t>称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zh-CN" altLang="zh-CN" sz="1800" i="1"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lang="en-US" altLang="zh-CN" sz="1800" b="1" i="1">
                              <a:latin typeface="Cambria Math" panose="02040503050406030204" pitchFamily="18" charset="0"/>
                              <a:ea typeface="+mn-ea"/>
                            </a:rPr>
                            <m:t>𝒗</m:t>
                          </m:r>
                        </m:e>
                        <m:sub>
                          <m:r>
                            <a:rPr lang="en-US" altLang="zh-CN" sz="1800" b="1" i="1">
                              <a:latin typeface="Cambria Math" panose="02040503050406030204" pitchFamily="18" charset="0"/>
                              <a:ea typeface="+mn-ea"/>
                            </a:rPr>
                            <m:t>𝒋</m:t>
                          </m:r>
                        </m:sub>
                      </m:sSub>
                    </m:oMath>
                  </a14:m>
                  <a:r>
                    <a:rPr lang="zh-CN" altLang="zh-CN" sz="1800" dirty="0">
                      <a:latin typeface="+mn-ea"/>
                      <a:ea typeface="+mn-ea"/>
                    </a:rPr>
                    <a:t>是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zh-CN" altLang="zh-CN" sz="1800" i="1"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lang="en-US" altLang="zh-CN" sz="1800" b="1" i="1">
                              <a:latin typeface="Cambria Math" panose="02040503050406030204" pitchFamily="18" charset="0"/>
                              <a:ea typeface="+mn-ea"/>
                            </a:rPr>
                            <m:t>𝒗</m:t>
                          </m:r>
                        </m:e>
                        <m:sub>
                          <m:r>
                            <a:rPr lang="en-US" altLang="zh-CN" sz="1800" b="1" i="1">
                              <a:latin typeface="Cambria Math" panose="02040503050406030204" pitchFamily="18" charset="0"/>
                              <a:ea typeface="+mn-ea"/>
                            </a:rPr>
                            <m:t>𝒊</m:t>
                          </m:r>
                        </m:sub>
                      </m:sSub>
                    </m:oMath>
                  </a14:m>
                  <a:r>
                    <a:rPr lang="zh-CN" altLang="zh-CN" sz="1800" dirty="0">
                      <a:latin typeface="+mn-ea"/>
                      <a:ea typeface="+mn-ea"/>
                    </a:rPr>
                    <a:t>的</a:t>
                  </a:r>
                  <a:r>
                    <a:rPr lang="zh-CN" altLang="zh-CN" sz="1800" dirty="0" smtClean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邻居</a:t>
                  </a:r>
                  <a:r>
                    <a:rPr lang="zh-CN" altLang="zh-CN" sz="1800" dirty="0" smtClean="0">
                      <a:latin typeface="+mn-ea"/>
                      <a:ea typeface="+mn-ea"/>
                    </a:rPr>
                    <a:t>，反之亦然</a:t>
                  </a:r>
                  <a:r>
                    <a:rPr lang="zh-CN" altLang="en-US" sz="1800" dirty="0" smtClean="0">
                      <a:latin typeface="+mn-ea"/>
                      <a:ea typeface="+mn-ea"/>
                    </a:rPr>
                    <a:t>。</a:t>
                  </a:r>
                  <a:endParaRPr lang="en-US" altLang="zh-CN" sz="1800" dirty="0" smtClean="0">
                    <a:latin typeface="+mn-ea"/>
                    <a:ea typeface="+mn-ea"/>
                  </a:endParaRPr>
                </a:p>
                <a:p>
                  <a:pPr marL="179388" indent="-179388" fontAlgn="auto">
                    <a:lnSpc>
                      <a:spcPct val="150000"/>
                    </a:lnSpc>
                    <a:spcAft>
                      <a:spcPts val="0"/>
                    </a:spcAft>
                    <a:buClr>
                      <a:srgbClr val="FF0000"/>
                    </a:buClr>
                    <a:buSzPct val="80000"/>
                    <a:buFont typeface="Wingdings" panose="05000000000000000000" pitchFamily="2" charset="2"/>
                    <a:buChar char="Ø"/>
                  </a:pPr>
                  <a:r>
                    <a:rPr lang="zh-CN" altLang="zh-CN" sz="1800" dirty="0" smtClean="0">
                      <a:latin typeface="+mn-ea"/>
                      <a:ea typeface="+mn-ea"/>
                    </a:rPr>
                    <a:t>记</a:t>
                  </a:r>
                  <a:r>
                    <a:rPr lang="zh-CN" altLang="en-US" sz="1800" dirty="0" smtClean="0">
                      <a:latin typeface="+mn-ea"/>
                      <a:ea typeface="+mn-ea"/>
                    </a:rPr>
                    <a:t>节点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zh-CN" altLang="zh-CN" sz="1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lang="en-US" altLang="zh-CN" sz="1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𝒗</m:t>
                          </m:r>
                        </m:e>
                        <m:sub>
                          <m:r>
                            <a:rPr lang="en-US" altLang="zh-CN" sz="1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𝒊</m:t>
                          </m:r>
                        </m:sub>
                      </m:sSub>
                    </m:oMath>
                  </a14:m>
                  <a:r>
                    <a:rPr lang="zh-CN" altLang="zh-CN" sz="1800" dirty="0">
                      <a:latin typeface="+mn-ea"/>
                      <a:ea typeface="+mn-ea"/>
                    </a:rPr>
                    <a:t>的</a:t>
                  </a:r>
                  <a:r>
                    <a:rPr lang="zh-CN" altLang="zh-CN" sz="1800" dirty="0">
                      <a:solidFill>
                        <a:srgbClr val="0000FF"/>
                      </a:solidFill>
                      <a:latin typeface="+mn-ea"/>
                      <a:ea typeface="+mn-ea"/>
                    </a:rPr>
                    <a:t>所有邻居</a:t>
                  </a:r>
                  <a:r>
                    <a:rPr lang="zh-CN" altLang="zh-CN" sz="1800" dirty="0" smtClean="0">
                      <a:latin typeface="+mn-ea"/>
                      <a:ea typeface="+mn-ea"/>
                    </a:rPr>
                    <a:t>为</a:t>
                  </a:r>
                  <a:r>
                    <a:rPr lang="zh-CN" altLang="en-US" sz="1800" dirty="0" smtClean="0">
                      <a:latin typeface="+mn-ea"/>
                      <a:ea typeface="+mn-ea"/>
                    </a:rPr>
                    <a:t>集合</a:t>
                  </a:r>
                  <a:r>
                    <a:rPr lang="en-US" altLang="zh-CN" sz="1800" dirty="0" smtClean="0">
                      <a:latin typeface="+mn-ea"/>
                      <a:ea typeface="+mn-ea"/>
                    </a:rPr>
                    <a:t>“</a:t>
                  </a:r>
                  <a14:m>
                    <m:oMath xmlns:m="http://schemas.openxmlformats.org/officeDocument/2006/math">
                      <m:r>
                        <a:rPr lang="en-US" altLang="zh-CN" sz="1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+mn-ea"/>
                        </a:rPr>
                        <m:t>𝑵</m:t>
                      </m:r>
                      <m:r>
                        <a:rPr lang="en-US" altLang="zh-CN" sz="1800" b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+mn-ea"/>
                        </a:rPr>
                        <m:t>(</m:t>
                      </m:r>
                      <m:sSub>
                        <m:sSubPr>
                          <m:ctrlPr>
                            <a:rPr lang="zh-CN" altLang="zh-CN" sz="1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lang="en-US" altLang="zh-CN" sz="1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𝒗</m:t>
                          </m:r>
                        </m:e>
                        <m:sub>
                          <m:r>
                            <a:rPr lang="en-US" altLang="zh-CN" sz="1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𝒊</m:t>
                          </m:r>
                        </m:sub>
                      </m:sSub>
                      <m:r>
                        <a:rPr lang="en-US" altLang="zh-CN" sz="18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+mn-ea"/>
                        </a:rPr>
                        <m:t>)</m:t>
                      </m:r>
                    </m:oMath>
                  </a14:m>
                  <a:r>
                    <a:rPr lang="en-US" altLang="zh-CN" sz="1800" dirty="0">
                      <a:latin typeface="+mn-ea"/>
                      <a:ea typeface="+mn-ea"/>
                    </a:rPr>
                    <a:t>”</a:t>
                  </a:r>
                  <a:endParaRPr lang="zh-CN" altLang="en-US" sz="1800" dirty="0">
                    <a:latin typeface="+mn-ea"/>
                    <a:ea typeface="+mn-ea"/>
                  </a:endParaRPr>
                </a:p>
              </p:txBody>
            </p:sp>
          </mc:Choice>
          <mc:Fallback xmlns="">
            <p:sp>
              <p:nvSpPr>
                <p:cNvPr id="5" name="Rectangle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8205" y="2123867"/>
                  <a:ext cx="6336704" cy="870431"/>
                </a:xfrm>
                <a:prstGeom prst="rect">
                  <a:avLst/>
                </a:prstGeom>
                <a:blipFill>
                  <a:blip r:embed="rId3"/>
                  <a:stretch>
                    <a:fillRect l="-1635" r="-2115" b="-909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6176" y="213865"/>
            <a:ext cx="2426993" cy="1265571"/>
          </a:xfrm>
          <a:prstGeom prst="rect">
            <a:avLst/>
          </a:prstGeom>
        </p:spPr>
      </p:pic>
      <p:grpSp>
        <p:nvGrpSpPr>
          <p:cNvPr id="11" name="组合 10"/>
          <p:cNvGrpSpPr/>
          <p:nvPr/>
        </p:nvGrpSpPr>
        <p:grpSpPr>
          <a:xfrm>
            <a:off x="925114" y="2736360"/>
            <a:ext cx="7774431" cy="728958"/>
            <a:chOff x="948205" y="3204098"/>
            <a:chExt cx="7774431" cy="72895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矩形 8"/>
                <p:cNvSpPr/>
                <p:nvPr/>
              </p:nvSpPr>
              <p:spPr>
                <a:xfrm>
                  <a:off x="948205" y="3204098"/>
                  <a:ext cx="7512227" cy="276999"/>
                </a:xfrm>
                <a:prstGeom prst="rect">
                  <a:avLst/>
                </a:prstGeom>
              </p:spPr>
              <p:txBody>
                <a:bodyPr wrap="square" lIns="0" tIns="0" rIns="0" bIns="0">
                  <a:spAutoFit/>
                </a:bodyPr>
                <a:lstStyle/>
                <a:p>
                  <a:pPr marL="176213" indent="-176213">
                    <a:buClr>
                      <a:srgbClr val="FF0000"/>
                    </a:buClr>
                    <a:buSzPct val="80000"/>
                    <a:buFont typeface="Wingdings" panose="05000000000000000000" pitchFamily="2" charset="2"/>
                    <a:buChar char="Ø"/>
                  </a:pPr>
                  <a:r>
                    <a:rPr lang="zh-CN" altLang="zh-CN" dirty="0" smtClean="0">
                      <a:latin typeface="+mn-ea"/>
                      <a:ea typeface="+mn-ea"/>
                      <a:cs typeface="Times New Roman" panose="02020603050405020304" pitchFamily="18" charset="0"/>
                    </a:rPr>
                    <a:t>以</a:t>
                  </a:r>
                  <a:r>
                    <a:rPr lang="zh-CN" altLang="en-US" dirty="0" smtClean="0">
                      <a:latin typeface="+mn-ea"/>
                      <a:ea typeface="+mn-ea"/>
                      <a:cs typeface="Times New Roman" panose="02020603050405020304" pitchFamily="18" charset="0"/>
                    </a:rPr>
                    <a:t>节点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zh-CN" altLang="zh-CN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altLang="zh-CN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m:t>𝒊</m:t>
                          </m:r>
                        </m:sub>
                      </m:sSub>
                    </m:oMath>
                  </a14:m>
                  <a:r>
                    <a:rPr lang="zh-CN" altLang="zh-CN" dirty="0">
                      <a:solidFill>
                        <a:srgbClr val="FF0000"/>
                      </a:solidFill>
                      <a:latin typeface="+mn-ea"/>
                      <a:ea typeface="+mn-ea"/>
                      <a:cs typeface="Times New Roman" panose="02020603050405020304" pitchFamily="18" charset="0"/>
                    </a:rPr>
                    <a:t>为端点</a:t>
                  </a:r>
                  <a:r>
                    <a:rPr lang="zh-CN" altLang="zh-CN" dirty="0">
                      <a:solidFill>
                        <a:srgbClr val="000000"/>
                      </a:solidFill>
                      <a:latin typeface="+mn-ea"/>
                      <a:ea typeface="+mn-ea"/>
                      <a:cs typeface="Times New Roman" panose="02020603050405020304" pitchFamily="18" charset="0"/>
                    </a:rPr>
                    <a:t>的</a:t>
                  </a:r>
                  <a:r>
                    <a:rPr lang="en-US" altLang="zh-CN" dirty="0">
                      <a:solidFill>
                        <a:srgbClr val="000000"/>
                      </a:solidFill>
                      <a:latin typeface="+mn-ea"/>
                      <a:ea typeface="+mn-ea"/>
                      <a:cs typeface="Times New Roman" panose="02020603050405020304" pitchFamily="18" charset="0"/>
                    </a:rPr>
                    <a:t>“</a:t>
                  </a:r>
                  <a:r>
                    <a:rPr lang="zh-CN" altLang="zh-CN" dirty="0">
                      <a:solidFill>
                        <a:srgbClr val="FF0000"/>
                      </a:solidFill>
                      <a:latin typeface="+mn-ea"/>
                      <a:ea typeface="+mn-ea"/>
                      <a:cs typeface="Times New Roman" panose="02020603050405020304" pitchFamily="18" charset="0"/>
                    </a:rPr>
                    <a:t>边的数目</a:t>
                  </a:r>
                  <a:r>
                    <a:rPr lang="en-US" altLang="zh-CN" dirty="0">
                      <a:solidFill>
                        <a:srgbClr val="000000"/>
                      </a:solidFill>
                      <a:latin typeface="+mn-ea"/>
                      <a:ea typeface="+mn-ea"/>
                      <a:cs typeface="Times New Roman" panose="02020603050405020304" pitchFamily="18" charset="0"/>
                    </a:rPr>
                    <a:t>”</a:t>
                  </a:r>
                  <a:r>
                    <a:rPr lang="zh-CN" altLang="zh-CN" dirty="0">
                      <a:solidFill>
                        <a:srgbClr val="000000"/>
                      </a:solidFill>
                      <a:latin typeface="+mn-ea"/>
                      <a:ea typeface="+mn-ea"/>
                      <a:cs typeface="Times New Roman" panose="02020603050405020304" pitchFamily="18" charset="0"/>
                    </a:rPr>
                    <a:t>称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zh-CN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altLang="zh-CN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m:t>𝒊</m:t>
                          </m:r>
                        </m:sub>
                      </m:sSub>
                    </m:oMath>
                  </a14:m>
                  <a:r>
                    <a:rPr lang="zh-CN" altLang="en-US" dirty="0" smtClean="0">
                      <a:solidFill>
                        <a:srgbClr val="000000"/>
                      </a:solidFill>
                      <a:latin typeface="+mn-ea"/>
                      <a:ea typeface="+mn-ea"/>
                      <a:cs typeface="Times New Roman" panose="02020603050405020304" pitchFamily="18" charset="0"/>
                    </a:rPr>
                    <a:t>的</a:t>
                  </a:r>
                  <a:r>
                    <a:rPr lang="en-US" altLang="zh-CN" dirty="0" smtClean="0">
                      <a:solidFill>
                        <a:srgbClr val="000000"/>
                      </a:solidFill>
                      <a:latin typeface="+mn-ea"/>
                      <a:ea typeface="+mn-ea"/>
                      <a:cs typeface="Times New Roman" panose="02020603050405020304" pitchFamily="18" charset="0"/>
                    </a:rPr>
                    <a:t>“</a:t>
                  </a:r>
                  <a:r>
                    <a:rPr lang="zh-CN" altLang="zh-CN" dirty="0">
                      <a:solidFill>
                        <a:srgbClr val="FF0000"/>
                      </a:solidFill>
                      <a:latin typeface="+mn-ea"/>
                      <a:ea typeface="+mn-ea"/>
                      <a:cs typeface="Times New Roman" panose="02020603050405020304" pitchFamily="18" charset="0"/>
                    </a:rPr>
                    <a:t>度</a:t>
                  </a:r>
                  <a:r>
                    <a:rPr lang="en-US" altLang="zh-CN" sz="1600" dirty="0">
                      <a:solidFill>
                        <a:srgbClr val="000000"/>
                      </a:solidFill>
                      <a:latin typeface="+mn-ea"/>
                      <a:ea typeface="+mn-ea"/>
                      <a:cs typeface="Times New Roman" panose="02020603050405020304" pitchFamily="18" charset="0"/>
                    </a:rPr>
                    <a:t>”(</a:t>
                  </a:r>
                  <a:r>
                    <a:rPr lang="en-US" altLang="zh-CN" sz="1600" dirty="0">
                      <a:solidFill>
                        <a:srgbClr val="000000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rPr>
                    <a:t>Degree</a:t>
                  </a:r>
                  <a:r>
                    <a:rPr lang="en-US" altLang="zh-CN" sz="1600" dirty="0">
                      <a:solidFill>
                        <a:srgbClr val="000000"/>
                      </a:solidFill>
                      <a:latin typeface="+mn-ea"/>
                      <a:ea typeface="+mn-ea"/>
                      <a:cs typeface="Times New Roman" panose="02020603050405020304" pitchFamily="18" charset="0"/>
                    </a:rPr>
                    <a:t>)</a:t>
                  </a:r>
                  <a:r>
                    <a:rPr lang="zh-CN" altLang="zh-CN" dirty="0">
                      <a:solidFill>
                        <a:srgbClr val="000000"/>
                      </a:solidFill>
                      <a:latin typeface="+mn-ea"/>
                      <a:ea typeface="+mn-ea"/>
                      <a:cs typeface="Times New Roman" panose="02020603050405020304" pitchFamily="18" charset="0"/>
                    </a:rPr>
                    <a:t>，记为：</a:t>
                  </a:r>
                  <a14:m>
                    <m:oMath xmlns:m="http://schemas.openxmlformats.org/officeDocument/2006/math">
                      <m:r>
                        <a:rPr lang="en-US" altLang="zh-CN" b="1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+mn-ea"/>
                        </a:rPr>
                        <m:t>𝐝𝐞𝐠</m:t>
                      </m:r>
                      <m:r>
                        <a:rPr lang="en-US" altLang="zh-CN" b="1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+mn-ea"/>
                        </a:rPr>
                        <m:t>(</m:t>
                      </m:r>
                      <m:sSub>
                        <m:sSubPr>
                          <m:ctrlPr>
                            <a:rPr lang="zh-CN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altLang="zh-CN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altLang="zh-CN" b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)</m:t>
                      </m:r>
                    </m:oMath>
                  </a14:m>
                  <a:r>
                    <a:rPr lang="zh-CN" altLang="zh-CN" dirty="0" smtClean="0">
                      <a:solidFill>
                        <a:srgbClr val="000000"/>
                      </a:solidFill>
                      <a:latin typeface="+mn-ea"/>
                      <a:ea typeface="+mn-ea"/>
                      <a:cs typeface="Times New Roman" panose="02020603050405020304" pitchFamily="18" charset="0"/>
                    </a:rPr>
                    <a:t>。</a:t>
                  </a:r>
                  <a:endParaRPr lang="zh-CN" altLang="en-US" dirty="0">
                    <a:latin typeface="+mn-ea"/>
                    <a:ea typeface="+mn-ea"/>
                  </a:endParaRPr>
                </a:p>
              </p:txBody>
            </p:sp>
          </mc:Choice>
          <mc:Fallback xmlns="">
            <p:sp>
              <p:nvSpPr>
                <p:cNvPr id="9" name="矩形 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8205" y="3204098"/>
                  <a:ext cx="7512227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1380" t="-33333" r="-1461" b="-46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850428" y="3601785"/>
              <a:ext cx="1872208" cy="331271"/>
            </a:xfrm>
            <a:prstGeom prst="rect">
              <a:avLst/>
            </a:prstGeom>
            <a:ln>
              <a:solidFill>
                <a:srgbClr val="0000FF"/>
              </a:solidFill>
              <a:prstDash val="sysDash"/>
            </a:ln>
          </p:spPr>
        </p:pic>
      </p:grpSp>
      <p:grpSp>
        <p:nvGrpSpPr>
          <p:cNvPr id="15" name="组合 14"/>
          <p:cNvGrpSpPr/>
          <p:nvPr/>
        </p:nvGrpSpPr>
        <p:grpSpPr>
          <a:xfrm>
            <a:off x="925114" y="3675333"/>
            <a:ext cx="6120593" cy="532986"/>
            <a:chOff x="948205" y="4151496"/>
            <a:chExt cx="6120593" cy="532986"/>
          </a:xfrm>
        </p:grpSpPr>
        <p:sp>
          <p:nvSpPr>
            <p:cNvPr id="13" name="矩形 12"/>
            <p:cNvSpPr/>
            <p:nvPr/>
          </p:nvSpPr>
          <p:spPr>
            <a:xfrm>
              <a:off x="948205" y="4278811"/>
              <a:ext cx="4559899" cy="276999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marL="176213" indent="-176213">
                <a:buClr>
                  <a:srgbClr val="FF0000"/>
                </a:buClr>
                <a:buSzPct val="80000"/>
                <a:buFont typeface="Wingdings" panose="05000000000000000000" pitchFamily="2" charset="2"/>
                <a:buChar char="Ø"/>
              </a:pPr>
              <a:r>
                <a:rPr lang="zh-CN" altLang="zh-CN" dirty="0" smtClean="0">
                  <a:latin typeface="+mn-ea"/>
                  <a:ea typeface="+mn-ea"/>
                  <a:cs typeface="Times New Roman" panose="02020603050405020304" pitchFamily="18" charset="0"/>
                </a:rPr>
                <a:t>所有</a:t>
              </a:r>
              <a:r>
                <a:rPr lang="zh-CN" altLang="zh-CN" dirty="0">
                  <a:latin typeface="+mn-ea"/>
                  <a:ea typeface="+mn-ea"/>
                  <a:cs typeface="Times New Roman" panose="02020603050405020304" pitchFamily="18" charset="0"/>
                </a:rPr>
                <a:t>节点的</a:t>
              </a:r>
              <a:r>
                <a:rPr lang="en-US" altLang="zh-CN" dirty="0">
                  <a:latin typeface="+mn-ea"/>
                  <a:ea typeface="+mn-ea"/>
                  <a:cs typeface="Times New Roman" panose="02020603050405020304" pitchFamily="18" charset="0"/>
                </a:rPr>
                <a:t>“</a:t>
              </a:r>
              <a:r>
                <a:rPr lang="zh-CN" altLang="zh-CN" dirty="0">
                  <a:solidFill>
                    <a:srgbClr val="FF0000"/>
                  </a:solidFill>
                  <a:latin typeface="+mn-ea"/>
                  <a:ea typeface="+mn-ea"/>
                  <a:cs typeface="Times New Roman" panose="02020603050405020304" pitchFamily="18" charset="0"/>
                </a:rPr>
                <a:t>度之和</a:t>
              </a:r>
              <a:r>
                <a:rPr lang="en-US" altLang="zh-CN" dirty="0">
                  <a:latin typeface="+mn-ea"/>
                  <a:ea typeface="+mn-ea"/>
                  <a:cs typeface="Times New Roman" panose="02020603050405020304" pitchFamily="18" charset="0"/>
                </a:rPr>
                <a:t>”</a:t>
              </a:r>
              <a:r>
                <a:rPr lang="zh-CN" altLang="zh-CN" dirty="0">
                  <a:latin typeface="+mn-ea"/>
                  <a:ea typeface="+mn-ea"/>
                  <a:cs typeface="Times New Roman" panose="02020603050405020304" pitchFamily="18" charset="0"/>
                </a:rPr>
                <a:t>与</a:t>
              </a:r>
              <a:r>
                <a:rPr lang="en-US" altLang="zh-CN" dirty="0">
                  <a:latin typeface="+mn-ea"/>
                  <a:ea typeface="+mn-ea"/>
                  <a:cs typeface="Times New Roman" panose="02020603050405020304" pitchFamily="18" charset="0"/>
                </a:rPr>
                <a:t>“</a:t>
              </a:r>
              <a:r>
                <a:rPr lang="zh-CN" altLang="zh-CN" dirty="0">
                  <a:solidFill>
                    <a:srgbClr val="FF0000"/>
                  </a:solidFill>
                  <a:latin typeface="+mn-ea"/>
                  <a:ea typeface="+mn-ea"/>
                  <a:cs typeface="Times New Roman" panose="02020603050405020304" pitchFamily="18" charset="0"/>
                </a:rPr>
                <a:t>边数</a:t>
              </a:r>
              <a:r>
                <a:rPr lang="en-US" altLang="zh-CN" dirty="0" smtClean="0">
                  <a:latin typeface="+mn-ea"/>
                  <a:ea typeface="+mn-ea"/>
                  <a:cs typeface="Times New Roman" panose="02020603050405020304" pitchFamily="18" charset="0"/>
                </a:rPr>
                <a:t>”</a:t>
              </a:r>
              <a:r>
                <a:rPr lang="zh-CN" altLang="en-US" dirty="0" smtClean="0">
                  <a:latin typeface="+mn-ea"/>
                  <a:ea typeface="+mn-ea"/>
                  <a:cs typeface="Times New Roman" panose="02020603050405020304" pitchFamily="18" charset="0"/>
                </a:rPr>
                <a:t>的</a:t>
              </a:r>
              <a:r>
                <a:rPr lang="zh-CN" altLang="zh-CN" dirty="0" smtClean="0">
                  <a:latin typeface="+mn-ea"/>
                  <a:ea typeface="+mn-ea"/>
                  <a:cs typeface="Times New Roman" panose="02020603050405020304" pitchFamily="18" charset="0"/>
                </a:rPr>
                <a:t>关系</a:t>
              </a:r>
              <a:r>
                <a:rPr lang="zh-CN" altLang="zh-CN" dirty="0">
                  <a:latin typeface="+mn-ea"/>
                  <a:ea typeface="+mn-ea"/>
                  <a:cs typeface="Times New Roman" panose="02020603050405020304" pitchFamily="18" charset="0"/>
                </a:rPr>
                <a:t>：</a:t>
              </a:r>
              <a:endParaRPr lang="zh-CN" altLang="en-US" dirty="0">
                <a:latin typeface="+mn-ea"/>
                <a:ea typeface="+mn-ea"/>
              </a:endParaRPr>
            </a:p>
          </p:txBody>
        </p:sp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580112" y="4151496"/>
              <a:ext cx="1488686" cy="532986"/>
            </a:xfrm>
            <a:prstGeom prst="rect">
              <a:avLst/>
            </a:prstGeom>
            <a:ln>
              <a:solidFill>
                <a:srgbClr val="0000FF"/>
              </a:solidFill>
              <a:prstDash val="sysDash"/>
            </a:ln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/>
              <p:cNvSpPr/>
              <p:nvPr/>
            </p:nvSpPr>
            <p:spPr>
              <a:xfrm>
                <a:off x="925114" y="4432548"/>
                <a:ext cx="7895358" cy="1384995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marL="176213" indent="-176213">
                  <a:lnSpc>
                    <a:spcPts val="2700"/>
                  </a:lnSpc>
                  <a:spcAft>
                    <a:spcPts val="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</a:pPr>
                <a:r>
                  <a:rPr lang="zh-CN" altLang="zh-CN" u="wavyDbl" dirty="0" smtClean="0">
                    <a:cs typeface="Times New Roman" panose="02020603050405020304" pitchFamily="18" charset="0"/>
                  </a:rPr>
                  <a:t>有向图</a:t>
                </a:r>
                <a:r>
                  <a:rPr lang="zh-CN" altLang="zh-CN" dirty="0">
                    <a:cs typeface="Times New Roman" panose="02020603050405020304" pitchFamily="18" charset="0"/>
                  </a:rPr>
                  <a:t>中</a:t>
                </a:r>
                <a:r>
                  <a:rPr lang="zh-CN" altLang="zh-CN" dirty="0" smtClean="0">
                    <a:cs typeface="Times New Roman" panose="02020603050405020304" pitchFamily="18" charset="0"/>
                  </a:rPr>
                  <a:t>，</a:t>
                </a:r>
                <a:r>
                  <a:rPr lang="zh-CN" altLang="en-US" dirty="0" smtClean="0">
                    <a:cs typeface="Times New Roman" panose="02020603050405020304" pitchFamily="18" charset="0"/>
                  </a:rPr>
                  <a:t>应</a:t>
                </a:r>
                <a:r>
                  <a:rPr lang="zh-CN" altLang="zh-CN" dirty="0" smtClean="0">
                    <a:solidFill>
                      <a:srgbClr val="FF0000"/>
                    </a:solidFill>
                    <a:cs typeface="Times New Roman" panose="02020603050405020304" pitchFamily="18" charset="0"/>
                  </a:rPr>
                  <a:t>同时</a:t>
                </a:r>
                <a:r>
                  <a:rPr lang="zh-CN" altLang="zh-CN" dirty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定义</a:t>
                </a:r>
                <a:r>
                  <a:rPr lang="en-US" altLang="zh-CN" dirty="0"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“</a:t>
                </a:r>
                <a:r>
                  <a:rPr lang="zh-CN" altLang="zh-CN" dirty="0">
                    <a:solidFill>
                      <a:srgbClr val="0000FF"/>
                    </a:solidFill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出</a:t>
                </a:r>
                <a:r>
                  <a:rPr lang="zh-CN" altLang="zh-CN" dirty="0" smtClean="0">
                    <a:solidFill>
                      <a:srgbClr val="0000FF"/>
                    </a:solidFill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度</a:t>
                </a:r>
                <a:r>
                  <a:rPr lang="zh-CN" altLang="en-US" dirty="0" smtClean="0"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”</a:t>
                </a:r>
                <a:r>
                  <a:rPr lang="en-US" altLang="zh-CN" sz="1600" dirty="0" smtClean="0"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(</a:t>
                </a:r>
                <a:r>
                  <a:rPr lang="en-US" altLang="zh-CN" sz="1600" dirty="0" err="1">
                    <a:effectLst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outdegree</a:t>
                </a:r>
                <a:r>
                  <a:rPr lang="en-US" altLang="zh-CN" sz="1600" dirty="0" smtClean="0"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)</a:t>
                </a:r>
                <a:r>
                  <a:rPr lang="zh-CN" altLang="zh-CN" dirty="0" smtClean="0"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和</a:t>
                </a:r>
                <a:r>
                  <a:rPr lang="en-US" altLang="zh-CN" dirty="0"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“</a:t>
                </a:r>
                <a:r>
                  <a:rPr lang="zh-CN" altLang="zh-CN" dirty="0">
                    <a:solidFill>
                      <a:srgbClr val="0000FF"/>
                    </a:solidFill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入</a:t>
                </a:r>
                <a:r>
                  <a:rPr lang="zh-CN" altLang="zh-CN" dirty="0" smtClean="0">
                    <a:solidFill>
                      <a:srgbClr val="0000FF"/>
                    </a:solidFill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度</a:t>
                </a:r>
                <a:r>
                  <a:rPr lang="zh-CN" altLang="en-US" dirty="0" smtClean="0"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”</a:t>
                </a:r>
                <a:r>
                  <a:rPr lang="en-US" altLang="zh-CN" sz="1600" dirty="0" smtClean="0">
                    <a:effectLst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(</a:t>
                </a:r>
                <a:r>
                  <a:rPr lang="en-US" altLang="zh-CN" sz="1600" dirty="0" err="1">
                    <a:effectLst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indegree</a:t>
                </a:r>
                <a:r>
                  <a:rPr lang="en-US" altLang="zh-CN" sz="1600" dirty="0" smtClean="0">
                    <a:effectLst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)</a:t>
                </a:r>
                <a:r>
                  <a:rPr lang="zh-CN" altLang="zh-CN" dirty="0" smtClean="0"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，</a:t>
                </a:r>
                <a:r>
                  <a:rPr lang="zh-CN" altLang="zh-CN" dirty="0">
                    <a:solidFill>
                      <a:srgbClr val="FF0000"/>
                    </a:solidFill>
                    <a:effectLst/>
                    <a:cs typeface="Times New Roman" panose="02020603050405020304" pitchFamily="18" charset="0"/>
                  </a:rPr>
                  <a:t>节点的</a:t>
                </a:r>
                <a:r>
                  <a:rPr lang="zh-CN" altLang="zh-CN" dirty="0" smtClean="0">
                    <a:solidFill>
                      <a:srgbClr val="FF0000"/>
                    </a:solidFill>
                    <a:effectLst/>
                    <a:cs typeface="Times New Roman" panose="02020603050405020304" pitchFamily="18" charset="0"/>
                  </a:rPr>
                  <a:t>度数</a:t>
                </a:r>
                <a:r>
                  <a:rPr lang="zh-CN" altLang="en-US" dirty="0">
                    <a:cs typeface="Times New Roman" panose="02020603050405020304" pitchFamily="18" charset="0"/>
                  </a:rPr>
                  <a:t>即</a:t>
                </a:r>
                <a:r>
                  <a:rPr lang="zh-CN" altLang="zh-CN" dirty="0" smtClean="0">
                    <a:effectLst/>
                    <a:cs typeface="Times New Roman" panose="02020603050405020304" pitchFamily="18" charset="0"/>
                  </a:rPr>
                  <a:t>等于</a:t>
                </a:r>
                <a:r>
                  <a:rPr lang="zh-CN" altLang="zh-CN" dirty="0" smtClean="0">
                    <a:solidFill>
                      <a:srgbClr val="0000FF"/>
                    </a:solidFill>
                    <a:effectLst/>
                    <a:cs typeface="Times New Roman" panose="02020603050405020304" pitchFamily="18" charset="0"/>
                  </a:rPr>
                  <a:t>该节点</a:t>
                </a:r>
                <a:r>
                  <a:rPr lang="zh-CN" altLang="zh-CN" dirty="0" smtClean="0">
                    <a:effectLst/>
                    <a:cs typeface="Times New Roman" panose="02020603050405020304" pitchFamily="18" charset="0"/>
                  </a:rPr>
                  <a:t>的</a:t>
                </a:r>
                <a:r>
                  <a:rPr lang="zh-CN" altLang="zh-CN" dirty="0" smtClean="0">
                    <a:solidFill>
                      <a:srgbClr val="FF0000"/>
                    </a:solidFill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出度与入度之和</a:t>
                </a:r>
                <a:r>
                  <a:rPr lang="zh-CN" altLang="en-US" dirty="0" smtClean="0">
                    <a:cs typeface="Times New Roman" panose="02020603050405020304" pitchFamily="18" charset="0"/>
                  </a:rPr>
                  <a:t>。</a:t>
                </a:r>
                <a:r>
                  <a:rPr lang="zh-CN" altLang="zh-CN" dirty="0" smtClean="0"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其中</a:t>
                </a:r>
                <a:r>
                  <a:rPr lang="zh-CN" altLang="en-US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：</a:t>
                </a:r>
                <a:endParaRPr lang="en-US" altLang="zh-CN" dirty="0" smtClean="0">
                  <a:latin typeface="+mn-ea"/>
                  <a:ea typeface="+mn-ea"/>
                  <a:cs typeface="Times New Roman" panose="02020603050405020304" pitchFamily="18" charset="0"/>
                </a:endParaRPr>
              </a:p>
              <a:p>
                <a:pPr marL="442913" indent="-174625">
                  <a:lnSpc>
                    <a:spcPts val="2700"/>
                  </a:lnSpc>
                  <a:spcAft>
                    <a:spcPts val="0"/>
                  </a:spcAft>
                  <a:buClr>
                    <a:srgbClr val="FF0000"/>
                  </a:buClr>
                  <a:buSzPct val="80000"/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𝒗</m:t>
                        </m:r>
                      </m:e>
                      <m:sub>
                        <m:r>
                          <a:rPr lang="en-US" altLang="zh-CN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zh-CN" altLang="zh-CN" dirty="0"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的</a:t>
                </a:r>
                <a:r>
                  <a:rPr lang="zh-CN" altLang="zh-CN" dirty="0">
                    <a:solidFill>
                      <a:srgbClr val="FF0000"/>
                    </a:solidFill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出</a:t>
                </a:r>
                <a:r>
                  <a:rPr lang="zh-CN" altLang="zh-CN" dirty="0" smtClean="0">
                    <a:solidFill>
                      <a:srgbClr val="FF0000"/>
                    </a:solidFill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度</a:t>
                </a:r>
                <a:r>
                  <a:rPr lang="en-US" altLang="zh-CN" dirty="0" smtClean="0"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---</a:t>
                </a:r>
                <a:r>
                  <a:rPr lang="zh-CN" altLang="zh-CN" dirty="0" smtClean="0"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以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𝒗</m:t>
                        </m:r>
                      </m:e>
                      <m:sub>
                        <m:r>
                          <a:rPr lang="en-US" altLang="zh-CN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zh-CN" altLang="zh-CN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为</a:t>
                </a:r>
                <a:r>
                  <a:rPr lang="zh-CN" altLang="en-US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“</a:t>
                </a:r>
                <a:r>
                  <a:rPr lang="zh-CN" altLang="zh-CN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起点</a:t>
                </a:r>
                <a:r>
                  <a:rPr lang="zh-CN" altLang="en-US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”</a:t>
                </a:r>
                <a:r>
                  <a:rPr lang="zh-CN" altLang="zh-CN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的所有</a:t>
                </a:r>
                <a:r>
                  <a:rPr lang="zh-CN" altLang="zh-CN" dirty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有向边的</a:t>
                </a:r>
                <a:r>
                  <a:rPr lang="zh-CN" altLang="zh-CN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数目</a:t>
                </a:r>
                <a:r>
                  <a:rPr lang="zh-CN" altLang="en-US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（发散）</a:t>
                </a:r>
                <a:endParaRPr lang="en-US" altLang="zh-CN" dirty="0">
                  <a:solidFill>
                    <a:srgbClr val="000000"/>
                  </a:solidFill>
                  <a:latin typeface="+mn-ea"/>
                  <a:ea typeface="+mn-ea"/>
                  <a:cs typeface="Times New Roman" panose="02020603050405020304" pitchFamily="18" charset="0"/>
                </a:endParaRPr>
              </a:p>
              <a:p>
                <a:pPr marL="442913" indent="-174625">
                  <a:lnSpc>
                    <a:spcPts val="2700"/>
                  </a:lnSpc>
                  <a:spcAft>
                    <a:spcPts val="0"/>
                  </a:spcAft>
                  <a:buClr>
                    <a:srgbClr val="FF0000"/>
                  </a:buClr>
                  <a:buSzPct val="80000"/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𝒗</m:t>
                        </m:r>
                      </m:e>
                      <m:sub>
                        <m:r>
                          <a:rPr lang="en-US" altLang="zh-CN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zh-CN" altLang="zh-CN" dirty="0">
                    <a:latin typeface="+mn-ea"/>
                    <a:cs typeface="Times New Roman" panose="02020603050405020304" pitchFamily="18" charset="0"/>
                  </a:rPr>
                  <a:t>的</a:t>
                </a:r>
                <a:r>
                  <a:rPr lang="zh-CN" altLang="zh-CN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入度</a:t>
                </a:r>
                <a:r>
                  <a:rPr lang="en-US" altLang="zh-CN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---</a:t>
                </a:r>
                <a:r>
                  <a:rPr lang="zh-CN" altLang="zh-CN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以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𝒗</m:t>
                        </m:r>
                      </m:e>
                      <m:sub>
                        <m:r>
                          <a:rPr lang="en-US" altLang="zh-CN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zh-CN" altLang="zh-CN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为</a:t>
                </a:r>
                <a:r>
                  <a:rPr lang="zh-CN" altLang="en-US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“</a:t>
                </a:r>
                <a:r>
                  <a:rPr lang="zh-CN" altLang="zh-CN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终点</a:t>
                </a:r>
                <a:r>
                  <a:rPr lang="zh-CN" altLang="en-US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”</a:t>
                </a:r>
                <a:r>
                  <a:rPr lang="zh-CN" altLang="zh-CN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的所有</a:t>
                </a:r>
                <a:r>
                  <a:rPr lang="zh-CN" altLang="zh-CN" dirty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有向边的</a:t>
                </a:r>
                <a:r>
                  <a:rPr lang="zh-CN" altLang="zh-CN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数目</a:t>
                </a:r>
                <a:r>
                  <a:rPr lang="zh-CN" altLang="en-US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（汇集）</a:t>
                </a:r>
                <a:endParaRPr lang="zh-CN" altLang="en-US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16" name="矩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114" y="4432548"/>
                <a:ext cx="7895358" cy="1384995"/>
              </a:xfrm>
              <a:prstGeom prst="rect">
                <a:avLst/>
              </a:prstGeom>
              <a:blipFill>
                <a:blip r:embed="rId8"/>
                <a:stretch>
                  <a:fillRect l="-1313" t="-4405" r="-1699" b="-61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组合 21"/>
          <p:cNvGrpSpPr/>
          <p:nvPr/>
        </p:nvGrpSpPr>
        <p:grpSpPr>
          <a:xfrm>
            <a:off x="6301364" y="439728"/>
            <a:ext cx="853688" cy="757024"/>
            <a:chOff x="6301364" y="439728"/>
            <a:chExt cx="853688" cy="757024"/>
          </a:xfrm>
        </p:grpSpPr>
        <p:cxnSp>
          <p:nvCxnSpPr>
            <p:cNvPr id="19" name="直接箭头连接符 18"/>
            <p:cNvCxnSpPr/>
            <p:nvPr/>
          </p:nvCxnSpPr>
          <p:spPr bwMode="auto">
            <a:xfrm>
              <a:off x="6434972" y="439728"/>
              <a:ext cx="72008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直接箭头连接符 20"/>
            <p:cNvCxnSpPr/>
            <p:nvPr/>
          </p:nvCxnSpPr>
          <p:spPr bwMode="auto">
            <a:xfrm flipH="1" flipV="1">
              <a:off x="6301364" y="548680"/>
              <a:ext cx="286860" cy="648072"/>
            </a:xfrm>
            <a:prstGeom prst="straightConnector1">
              <a:avLst/>
            </a:prstGeom>
            <a:ln>
              <a:headEnd type="none" w="med" len="med"/>
              <a:tailEnd type="triangle"/>
            </a:ln>
            <a:extLst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71696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 txBox="1">
            <a:spLocks noChangeArrowheads="1"/>
          </p:cNvSpPr>
          <p:nvPr/>
        </p:nvSpPr>
        <p:spPr>
          <a:xfrm>
            <a:off x="639268" y="1204771"/>
            <a:ext cx="1080120" cy="307777"/>
          </a:xfrm>
          <a:prstGeom prst="rect">
            <a:avLst/>
          </a:prstGeom>
          <a:noFill/>
        </p:spPr>
        <p:txBody>
          <a:bodyPr vert="horz" wrap="square" lIns="0" tIns="0" rIns="0" bIns="0" numCol="1" rtlCol="0" anchor="b" anchorCtr="0" compatLnSpc="1">
            <a:prstTxWarp prst="textNoShape">
              <a:avLst/>
            </a:prstTxWarp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lnSpc>
                <a:spcPct val="100000"/>
              </a:lnSpc>
              <a:spcAft>
                <a:spcPts val="0"/>
              </a:spcAft>
              <a:buClr>
                <a:srgbClr val="FF0000"/>
              </a:buClr>
              <a:buSzPct val="80000"/>
            </a:pP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GNN</a:t>
            </a:r>
            <a:r>
              <a:rPr lang="zh-CN" altLang="en-US" sz="2000" dirty="0" smtClean="0">
                <a:latin typeface="+mn-ea"/>
                <a:ea typeface="+mn-ea"/>
              </a:rPr>
              <a:t>定义</a:t>
            </a:r>
            <a:endParaRPr lang="zh-CN" altLang="en-US" sz="2000" dirty="0">
              <a:latin typeface="+mn-ea"/>
              <a:ea typeface="+mn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02324" y="1756224"/>
            <a:ext cx="8074132" cy="28083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rtlCol="0" anchor="t"/>
          <a:lstStyle/>
          <a:p>
            <a:pPr marL="268288" indent="-268288">
              <a:lnSpc>
                <a:spcPts val="30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dirty="0">
                <a:solidFill>
                  <a:schemeClr val="tx1"/>
                </a:solidFill>
                <a:latin typeface="+mn-ea"/>
              </a:rPr>
              <a:t>一种直接作用于</a:t>
            </a:r>
            <a:r>
              <a:rPr lang="zh-CN" altLang="en-US" sz="2000" dirty="0">
                <a:solidFill>
                  <a:srgbClr val="FF0000"/>
                </a:solidFill>
                <a:latin typeface="+mn-ea"/>
              </a:rPr>
              <a:t>图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</a:rPr>
              <a:t>结构</a:t>
            </a:r>
            <a:r>
              <a:rPr lang="zh-CN" altLang="en-US" sz="2000" dirty="0" smtClean="0">
                <a:solidFill>
                  <a:schemeClr val="tx1"/>
                </a:solidFill>
                <a:latin typeface="+mn-ea"/>
              </a:rPr>
              <a:t>的</a:t>
            </a:r>
            <a:r>
              <a:rPr lang="zh-CN" altLang="en-US" sz="2000" dirty="0" smtClean="0">
                <a:solidFill>
                  <a:srgbClr val="0000FF"/>
                </a:solidFill>
                <a:latin typeface="+mn-ea"/>
              </a:rPr>
              <a:t>神经网络</a:t>
            </a:r>
            <a:r>
              <a:rPr lang="zh-CN" altLang="en-US" sz="2000" dirty="0">
                <a:solidFill>
                  <a:srgbClr val="0000FF"/>
                </a:solidFill>
                <a:latin typeface="+mn-ea"/>
              </a:rPr>
              <a:t>模型</a:t>
            </a:r>
            <a:r>
              <a:rPr lang="zh-CN" altLang="en-US" sz="2000" dirty="0" smtClean="0">
                <a:solidFill>
                  <a:schemeClr val="tx1"/>
                </a:solidFill>
                <a:latin typeface="+mn-ea"/>
              </a:rPr>
              <a:t>，用于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</a:rPr>
              <a:t>处理图结构数据</a:t>
            </a:r>
            <a:r>
              <a:rPr lang="zh-CN" altLang="en-US" sz="2000" dirty="0" smtClean="0">
                <a:solidFill>
                  <a:schemeClr val="tx1"/>
                </a:solidFill>
                <a:latin typeface="+mn-ea"/>
              </a:rPr>
              <a:t>的</a:t>
            </a:r>
            <a:r>
              <a:rPr lang="zh-CN" altLang="en-US" sz="2000" dirty="0" smtClean="0">
                <a:solidFill>
                  <a:srgbClr val="0000FF"/>
                </a:solidFill>
                <a:latin typeface="+mn-ea"/>
              </a:rPr>
              <a:t>深度学习模型</a:t>
            </a:r>
            <a:r>
              <a:rPr lang="zh-CN" altLang="en-US" sz="2000" dirty="0" smtClean="0">
                <a:solidFill>
                  <a:schemeClr val="tx1"/>
                </a:solidFill>
                <a:latin typeface="+mn-ea"/>
              </a:rPr>
              <a:t>。</a:t>
            </a:r>
            <a:endParaRPr lang="en-US" altLang="zh-CN" sz="2000" dirty="0" smtClean="0">
              <a:solidFill>
                <a:schemeClr val="tx1"/>
              </a:solidFill>
              <a:latin typeface="+mn-ea"/>
            </a:endParaRPr>
          </a:p>
          <a:p>
            <a:pPr marL="342900" indent="-342900">
              <a:lnSpc>
                <a:spcPts val="3000"/>
              </a:lnSpc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dirty="0" smtClean="0">
                <a:solidFill>
                  <a:schemeClr val="tx1"/>
                </a:solidFill>
                <a:latin typeface="+mn-ea"/>
              </a:rPr>
              <a:t>运用神经网络模型学习</a:t>
            </a:r>
            <a:r>
              <a:rPr lang="zh-CN" altLang="en-US" sz="2000" dirty="0">
                <a:solidFill>
                  <a:schemeClr val="tx1"/>
                </a:solidFill>
                <a:latin typeface="+mn-ea"/>
              </a:rPr>
              <a:t>图结构</a:t>
            </a:r>
            <a:r>
              <a:rPr lang="zh-CN" altLang="en-US" sz="2000" dirty="0" smtClean="0">
                <a:solidFill>
                  <a:schemeClr val="tx1"/>
                </a:solidFill>
                <a:latin typeface="+mn-ea"/>
              </a:rPr>
              <a:t>数据</a:t>
            </a:r>
            <a:endParaRPr lang="en-US" altLang="zh-CN" sz="2000" dirty="0" smtClean="0">
              <a:solidFill>
                <a:schemeClr val="tx1"/>
              </a:solidFill>
              <a:latin typeface="+mn-ea"/>
            </a:endParaRPr>
          </a:p>
          <a:p>
            <a:pPr marL="631825" indent="-271463">
              <a:lnSpc>
                <a:spcPts val="30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zh-CN" sz="2000" dirty="0" smtClean="0">
                <a:solidFill>
                  <a:schemeClr val="tx1"/>
                </a:solidFill>
                <a:latin typeface="+mn-ea"/>
              </a:rPr>
              <a:t>端到端方式自动学习和提取</a:t>
            </a:r>
            <a:r>
              <a:rPr lang="zh-CN" altLang="zh-CN" sz="2000" dirty="0">
                <a:solidFill>
                  <a:schemeClr val="tx1"/>
                </a:solidFill>
                <a:latin typeface="+mn-ea"/>
              </a:rPr>
              <a:t>图数据的</a:t>
            </a:r>
            <a:r>
              <a:rPr lang="zh-CN" altLang="zh-CN" sz="2000" dirty="0" smtClean="0">
                <a:solidFill>
                  <a:schemeClr val="tx1"/>
                </a:solidFill>
                <a:latin typeface="+mn-ea"/>
              </a:rPr>
              <a:t>特征</a:t>
            </a:r>
            <a:r>
              <a:rPr lang="zh-CN" altLang="en-US" sz="2000" dirty="0" smtClean="0">
                <a:solidFill>
                  <a:schemeClr val="tx1"/>
                </a:solidFill>
                <a:latin typeface="+mn-ea"/>
              </a:rPr>
              <a:t>和</a:t>
            </a:r>
            <a:r>
              <a:rPr lang="zh-CN" altLang="en-US" sz="2000" dirty="0">
                <a:solidFill>
                  <a:schemeClr val="tx1"/>
                </a:solidFill>
                <a:latin typeface="+mn-ea"/>
              </a:rPr>
              <a:t>模式</a:t>
            </a:r>
            <a:r>
              <a:rPr lang="zh-CN" altLang="en-US" sz="2000" dirty="0" smtClean="0">
                <a:solidFill>
                  <a:schemeClr val="tx1"/>
                </a:solidFill>
                <a:latin typeface="+mn-ea"/>
              </a:rPr>
              <a:t>，</a:t>
            </a:r>
            <a:r>
              <a:rPr lang="zh-CN" altLang="en-US" sz="2000" dirty="0">
                <a:solidFill>
                  <a:schemeClr val="tx1"/>
                </a:solidFill>
                <a:latin typeface="+mn-ea"/>
              </a:rPr>
              <a:t>学习节点间的关系、节点自身的特征</a:t>
            </a:r>
            <a:r>
              <a:rPr lang="zh-CN" altLang="en-US" sz="2000" dirty="0" smtClean="0">
                <a:solidFill>
                  <a:schemeClr val="tx1"/>
                </a:solidFill>
                <a:latin typeface="+mn-ea"/>
              </a:rPr>
              <a:t>表示。</a:t>
            </a:r>
            <a:endParaRPr lang="en-US" altLang="zh-CN" sz="2000" dirty="0" smtClean="0">
              <a:solidFill>
                <a:schemeClr val="tx1"/>
              </a:solidFill>
              <a:latin typeface="+mn-ea"/>
            </a:endParaRPr>
          </a:p>
          <a:p>
            <a:pPr marL="631825" indent="-271463">
              <a:lnSpc>
                <a:spcPts val="3000"/>
              </a:lnSpc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2000" dirty="0" smtClean="0">
                <a:solidFill>
                  <a:schemeClr val="tx1"/>
                </a:solidFill>
                <a:latin typeface="+mn-ea"/>
              </a:rPr>
              <a:t>对</a:t>
            </a:r>
            <a:r>
              <a:rPr lang="zh-CN" altLang="en-US" sz="2000" dirty="0">
                <a:solidFill>
                  <a:schemeClr val="tx1"/>
                </a:solidFill>
                <a:latin typeface="+mn-ea"/>
              </a:rPr>
              <a:t>复杂</a:t>
            </a:r>
            <a:r>
              <a:rPr lang="zh-CN" altLang="en-US" sz="2000" dirty="0" smtClean="0">
                <a:solidFill>
                  <a:schemeClr val="tx1"/>
                </a:solidFill>
                <a:latin typeface="+mn-ea"/>
              </a:rPr>
              <a:t>数据处理</a:t>
            </a:r>
            <a:r>
              <a:rPr lang="zh-CN" altLang="en-US" sz="2000" dirty="0">
                <a:solidFill>
                  <a:schemeClr val="tx1"/>
                </a:solidFill>
                <a:latin typeface="+mn-ea"/>
              </a:rPr>
              <a:t>，提高任务</a:t>
            </a:r>
            <a:r>
              <a:rPr lang="zh-CN" altLang="en-US" sz="2000" dirty="0" smtClean="0">
                <a:solidFill>
                  <a:schemeClr val="tx1"/>
                </a:solidFill>
                <a:latin typeface="+mn-ea"/>
              </a:rPr>
              <a:t>完成精度，满足分类、聚类、预测</a:t>
            </a:r>
            <a:r>
              <a:rPr lang="zh-CN" altLang="en-US" sz="2000" dirty="0">
                <a:solidFill>
                  <a:schemeClr val="tx1"/>
                </a:solidFill>
                <a:latin typeface="+mn-ea"/>
              </a:rPr>
              <a:t>、分割、</a:t>
            </a:r>
            <a:r>
              <a:rPr lang="zh-CN" altLang="en-US" sz="2000" dirty="0" smtClean="0">
                <a:solidFill>
                  <a:schemeClr val="tx1"/>
                </a:solidFill>
                <a:latin typeface="+mn-ea"/>
              </a:rPr>
              <a:t>生成</a:t>
            </a:r>
            <a:r>
              <a:rPr lang="en-US" altLang="zh-CN" sz="2000" dirty="0" smtClean="0">
                <a:solidFill>
                  <a:schemeClr val="tx1"/>
                </a:solidFill>
                <a:latin typeface="+mn-ea"/>
              </a:rPr>
              <a:t>……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</a:rPr>
              <a:t>图</a:t>
            </a:r>
            <a:r>
              <a:rPr lang="zh-CN" altLang="en-US" sz="2000" dirty="0">
                <a:solidFill>
                  <a:srgbClr val="FF0000"/>
                </a:solidFill>
                <a:latin typeface="+mn-ea"/>
              </a:rPr>
              <a:t>学习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</a:rPr>
              <a:t>任务</a:t>
            </a:r>
            <a:r>
              <a:rPr lang="zh-CN" altLang="en-US" sz="2000" dirty="0" smtClean="0">
                <a:solidFill>
                  <a:schemeClr val="tx1"/>
                </a:solidFill>
                <a:latin typeface="+mn-ea"/>
              </a:rPr>
              <a:t>的</a:t>
            </a:r>
            <a:r>
              <a:rPr lang="zh-CN" altLang="en-US" sz="2000" dirty="0">
                <a:solidFill>
                  <a:srgbClr val="FF0000"/>
                </a:solidFill>
                <a:latin typeface="+mn-ea"/>
              </a:rPr>
              <a:t>算法总称</a:t>
            </a:r>
            <a:r>
              <a:rPr lang="zh-CN" altLang="en-US" sz="2000" dirty="0" smtClean="0">
                <a:solidFill>
                  <a:schemeClr val="tx1"/>
                </a:solidFill>
                <a:latin typeface="+mn-ea"/>
              </a:rPr>
              <a:t>。</a:t>
            </a:r>
            <a:endParaRPr lang="en-US" altLang="zh-CN" sz="2000" dirty="0" smtClean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0548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 txBox="1">
            <a:spLocks noChangeArrowheads="1"/>
          </p:cNvSpPr>
          <p:nvPr/>
        </p:nvSpPr>
        <p:spPr>
          <a:xfrm>
            <a:off x="630032" y="1186299"/>
            <a:ext cx="1368152" cy="307777"/>
          </a:xfrm>
          <a:prstGeom prst="rect">
            <a:avLst/>
          </a:prstGeom>
          <a:noFill/>
        </p:spPr>
        <p:txBody>
          <a:bodyPr vert="horz" wrap="square" lIns="0" tIns="0" rIns="0" bIns="0" numCol="1" rtlCol="0" anchor="b" anchorCtr="0" compatLnSpc="1">
            <a:prstTxWarp prst="textNoShape">
              <a:avLst/>
            </a:prstTxWarp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lnSpc>
                <a:spcPct val="100000"/>
              </a:lnSpc>
              <a:spcAft>
                <a:spcPts val="0"/>
              </a:spcAft>
              <a:buClr>
                <a:srgbClr val="FF0000"/>
              </a:buClr>
              <a:buSzPct val="80000"/>
            </a:pPr>
            <a:r>
              <a:rPr lang="zh-CN" altLang="en-US" sz="2000" dirty="0" smtClean="0">
                <a:latin typeface="+mn-ea"/>
                <a:ea typeface="+mn-ea"/>
              </a:rPr>
              <a:t>图结构数据</a:t>
            </a:r>
            <a:endParaRPr lang="zh-CN" altLang="en-US" sz="2000" dirty="0">
              <a:latin typeface="+mn-ea"/>
              <a:ea typeface="+mn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02324" y="1766010"/>
            <a:ext cx="8046424" cy="350095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68288" indent="-268288">
              <a:lnSpc>
                <a:spcPts val="2700"/>
              </a:lnSpc>
              <a:spcAft>
                <a:spcPts val="12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dirty="0" smtClean="0">
                <a:latin typeface="+mn-ea"/>
                <a:ea typeface="+mn-ea"/>
              </a:rPr>
              <a:t>基本构成：节点、边</a:t>
            </a:r>
            <a:endParaRPr lang="en-US" altLang="zh-CN" dirty="0" smtClean="0">
              <a:latin typeface="+mn-ea"/>
              <a:ea typeface="+mn-ea"/>
            </a:endParaRPr>
          </a:p>
          <a:p>
            <a:pPr marL="268288" indent="-268288">
              <a:lnSpc>
                <a:spcPts val="27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dirty="0" smtClean="0">
                <a:latin typeface="+mn-ea"/>
                <a:ea typeface="+mn-ea"/>
              </a:rPr>
              <a:t>特性</a:t>
            </a:r>
            <a:endParaRPr lang="en-US" altLang="zh-CN" dirty="0">
              <a:latin typeface="+mn-ea"/>
              <a:ea typeface="+mn-ea"/>
            </a:endParaRPr>
          </a:p>
          <a:p>
            <a:pPr marL="442913" indent="-174625">
              <a:lnSpc>
                <a:spcPts val="2700"/>
              </a:lnSpc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1600" dirty="0">
                <a:solidFill>
                  <a:srgbClr val="FF0000"/>
                </a:solidFill>
                <a:latin typeface="+mn-ea"/>
                <a:ea typeface="+mn-ea"/>
              </a:rPr>
              <a:t>复杂性</a:t>
            </a:r>
            <a:r>
              <a:rPr lang="zh-CN" altLang="en-US" sz="1600" dirty="0" smtClean="0">
                <a:latin typeface="+mn-ea"/>
                <a:ea typeface="+mn-ea"/>
              </a:rPr>
              <a:t>：比</a:t>
            </a:r>
            <a:r>
              <a:rPr lang="zh-CN" altLang="en-US" sz="1600" dirty="0">
                <a:solidFill>
                  <a:srgbClr val="0000FF"/>
                </a:solidFill>
                <a:latin typeface="+mn-ea"/>
                <a:ea typeface="+mn-ea"/>
              </a:rPr>
              <a:t>线性表</a:t>
            </a:r>
            <a:r>
              <a:rPr lang="zh-CN" altLang="en-US" sz="1600" dirty="0">
                <a:latin typeface="+mn-ea"/>
                <a:ea typeface="+mn-ea"/>
              </a:rPr>
              <a:t>或</a:t>
            </a:r>
            <a:r>
              <a:rPr lang="zh-CN" altLang="en-US" sz="1600" dirty="0">
                <a:solidFill>
                  <a:srgbClr val="0000FF"/>
                </a:solidFill>
                <a:latin typeface="+mn-ea"/>
                <a:ea typeface="+mn-ea"/>
              </a:rPr>
              <a:t>树形结构</a:t>
            </a:r>
            <a:r>
              <a:rPr lang="zh-CN" altLang="en-US" sz="1600" dirty="0" smtClean="0">
                <a:latin typeface="+mn-ea"/>
                <a:ea typeface="+mn-ea"/>
              </a:rPr>
              <a:t>更复杂，</a:t>
            </a:r>
            <a:r>
              <a:rPr lang="zh-CN" altLang="en-US" sz="1600" u="wavyDbl" dirty="0" smtClean="0">
                <a:latin typeface="+mn-ea"/>
                <a:ea typeface="+mn-ea"/>
              </a:rPr>
              <a:t>任意</a:t>
            </a:r>
            <a:r>
              <a:rPr lang="zh-CN" altLang="en-US" sz="1600" u="wavyDbl" dirty="0">
                <a:latin typeface="+mn-ea"/>
                <a:ea typeface="+mn-ea"/>
              </a:rPr>
              <a:t>两个</a:t>
            </a:r>
            <a:r>
              <a:rPr lang="zh-CN" altLang="en-US" sz="1600" u="wavyDbl" dirty="0" smtClean="0">
                <a:latin typeface="+mn-ea"/>
                <a:ea typeface="+mn-ea"/>
              </a:rPr>
              <a:t>节点间</a:t>
            </a:r>
            <a:r>
              <a:rPr lang="zh-CN" altLang="en-US" sz="1600" dirty="0">
                <a:latin typeface="+mn-ea"/>
                <a:ea typeface="+mn-ea"/>
              </a:rPr>
              <a:t>都可能存在连接</a:t>
            </a:r>
            <a:r>
              <a:rPr lang="zh-CN" altLang="en-US" sz="1600" dirty="0" smtClean="0">
                <a:latin typeface="+mn-ea"/>
                <a:ea typeface="+mn-ea"/>
              </a:rPr>
              <a:t>，形成多</a:t>
            </a:r>
            <a:r>
              <a:rPr lang="zh-CN" altLang="en-US" sz="1600" dirty="0">
                <a:latin typeface="+mn-ea"/>
                <a:ea typeface="+mn-ea"/>
              </a:rPr>
              <a:t>对</a:t>
            </a:r>
            <a:r>
              <a:rPr lang="zh-CN" altLang="en-US" sz="1600" dirty="0" smtClean="0">
                <a:latin typeface="+mn-ea"/>
                <a:ea typeface="+mn-ea"/>
              </a:rPr>
              <a:t>多</a:t>
            </a:r>
            <a:endParaRPr lang="en-US" altLang="zh-CN" sz="1600" dirty="0" smtClean="0">
              <a:latin typeface="+mn-ea"/>
              <a:ea typeface="+mn-ea"/>
            </a:endParaRPr>
          </a:p>
          <a:p>
            <a:pPr marL="268288">
              <a:lnSpc>
                <a:spcPts val="2700"/>
              </a:lnSpc>
              <a:spcAft>
                <a:spcPts val="600"/>
              </a:spcAft>
              <a:buClr>
                <a:srgbClr val="FF0000"/>
              </a:buClr>
              <a:buSzPct val="80000"/>
            </a:pPr>
            <a:r>
              <a:rPr lang="en-US" altLang="zh-CN" sz="1600" dirty="0">
                <a:latin typeface="+mn-ea"/>
                <a:ea typeface="+mn-ea"/>
              </a:rPr>
              <a:t> </a:t>
            </a:r>
            <a:r>
              <a:rPr lang="en-US" altLang="zh-CN" sz="1600" dirty="0" smtClean="0">
                <a:latin typeface="+mn-ea"/>
                <a:ea typeface="+mn-ea"/>
              </a:rPr>
              <a:t>      </a:t>
            </a:r>
            <a:r>
              <a:rPr lang="en-US" altLang="zh-CN" sz="1400" dirty="0" smtClean="0">
                <a:latin typeface="+mn-ea"/>
                <a:ea typeface="+mn-ea"/>
              </a:rPr>
              <a:t>   </a:t>
            </a:r>
            <a:r>
              <a:rPr lang="zh-CN" altLang="en-US" sz="1600" dirty="0" smtClean="0">
                <a:latin typeface="+mn-ea"/>
                <a:ea typeface="+mn-ea"/>
              </a:rPr>
              <a:t>关系。</a:t>
            </a:r>
            <a:endParaRPr lang="en-US" altLang="zh-CN" sz="1600" dirty="0" smtClean="0">
              <a:latin typeface="+mn-ea"/>
              <a:ea typeface="+mn-ea"/>
            </a:endParaRPr>
          </a:p>
          <a:p>
            <a:pPr marL="442913" indent="-174625">
              <a:lnSpc>
                <a:spcPts val="2700"/>
              </a:lnSpc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</a:rPr>
              <a:t>无</a:t>
            </a:r>
            <a:r>
              <a:rPr lang="zh-CN" altLang="en-US" sz="1600" dirty="0">
                <a:solidFill>
                  <a:srgbClr val="FF0000"/>
                </a:solidFill>
                <a:latin typeface="+mn-ea"/>
                <a:ea typeface="+mn-ea"/>
              </a:rPr>
              <a:t>固定形式</a:t>
            </a:r>
            <a:r>
              <a:rPr lang="zh-CN" altLang="en-US" sz="1600" dirty="0" smtClean="0">
                <a:latin typeface="+mn-ea"/>
                <a:ea typeface="+mn-ea"/>
              </a:rPr>
              <a:t>：“</a:t>
            </a: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</a:rPr>
              <a:t>图</a:t>
            </a:r>
            <a:r>
              <a:rPr lang="zh-CN" altLang="en-US" sz="1600" dirty="0" smtClean="0">
                <a:latin typeface="+mn-ea"/>
                <a:ea typeface="+mn-ea"/>
              </a:rPr>
              <a:t>”</a:t>
            </a:r>
            <a:r>
              <a:rPr lang="zh-CN" altLang="en-US" sz="1600" dirty="0" smtClean="0">
                <a:solidFill>
                  <a:srgbClr val="0000FF"/>
                </a:solidFill>
                <a:latin typeface="+mn-ea"/>
                <a:ea typeface="+mn-ea"/>
              </a:rPr>
              <a:t>没有固定形式</a:t>
            </a:r>
            <a:r>
              <a:rPr lang="zh-CN" altLang="en-US" sz="1600" dirty="0">
                <a:latin typeface="+mn-ea"/>
                <a:ea typeface="+mn-ea"/>
              </a:rPr>
              <a:t>，不同的</a:t>
            </a:r>
            <a:r>
              <a:rPr lang="zh-CN" altLang="en-US" sz="1600" dirty="0" smtClean="0">
                <a:latin typeface="+mn-ea"/>
                <a:ea typeface="+mn-ea"/>
              </a:rPr>
              <a:t>图具有</a:t>
            </a:r>
            <a:r>
              <a:rPr lang="zh-CN" altLang="en-US" sz="1600" dirty="0">
                <a:latin typeface="+mn-ea"/>
                <a:ea typeface="+mn-ea"/>
              </a:rPr>
              <a:t>完全不同的结构和外观。</a:t>
            </a:r>
            <a:r>
              <a:rPr lang="zh-CN" altLang="en-US" sz="1600" dirty="0" smtClean="0">
                <a:latin typeface="+mn-ea"/>
                <a:ea typeface="+mn-ea"/>
              </a:rPr>
              <a:t>但转换为          </a:t>
            </a:r>
            <a:endParaRPr lang="en-US" altLang="zh-CN" sz="1600" dirty="0" smtClean="0">
              <a:latin typeface="+mn-ea"/>
              <a:ea typeface="+mn-ea"/>
            </a:endParaRPr>
          </a:p>
          <a:p>
            <a:pPr marL="268288">
              <a:lnSpc>
                <a:spcPts val="2700"/>
              </a:lnSpc>
              <a:spcAft>
                <a:spcPts val="0"/>
              </a:spcAft>
              <a:buClr>
                <a:srgbClr val="FF0000"/>
              </a:buClr>
              <a:buSzPct val="80000"/>
            </a:pPr>
            <a:r>
              <a:rPr lang="en-US" altLang="zh-CN" sz="1600" dirty="0">
                <a:latin typeface="+mn-ea"/>
                <a:ea typeface="+mn-ea"/>
              </a:rPr>
              <a:t> </a:t>
            </a:r>
            <a:r>
              <a:rPr lang="en-US" altLang="zh-CN" sz="1600" dirty="0" smtClean="0">
                <a:latin typeface="+mn-ea"/>
                <a:ea typeface="+mn-ea"/>
              </a:rPr>
              <a:t>             </a:t>
            </a:r>
            <a:r>
              <a:rPr lang="zh-CN" altLang="en-US" sz="1600" dirty="0" smtClean="0">
                <a:latin typeface="+mn-ea"/>
                <a:ea typeface="+mn-ea"/>
              </a:rPr>
              <a:t>邻接矩阵时，即可能</a:t>
            </a:r>
            <a:r>
              <a:rPr lang="zh-CN" altLang="en-US" sz="1600" dirty="0">
                <a:latin typeface="+mn-ea"/>
                <a:ea typeface="+mn-ea"/>
              </a:rPr>
              <a:t>具有相同的数学</a:t>
            </a:r>
            <a:r>
              <a:rPr lang="zh-CN" altLang="en-US" sz="1600" dirty="0" smtClean="0">
                <a:latin typeface="+mn-ea"/>
                <a:ea typeface="+mn-ea"/>
              </a:rPr>
              <a:t>表示</a:t>
            </a:r>
            <a:r>
              <a:rPr lang="en-US" altLang="zh-CN" sz="1600" dirty="0" smtClean="0">
                <a:latin typeface="+mn-ea"/>
                <a:ea typeface="+mn-ea"/>
              </a:rPr>
              <a:t>(</a:t>
            </a:r>
            <a:r>
              <a:rPr lang="zh-CN" altLang="en-US" sz="1600" dirty="0" smtClean="0">
                <a:latin typeface="+mn-ea"/>
                <a:ea typeface="+mn-ea"/>
              </a:rPr>
              <a:t>不</a:t>
            </a:r>
            <a:r>
              <a:rPr lang="zh-CN" altLang="en-US" sz="1600" dirty="0">
                <a:latin typeface="+mn-ea"/>
                <a:ea typeface="+mn-ea"/>
              </a:rPr>
              <a:t>考虑边的权重和</a:t>
            </a:r>
            <a:r>
              <a:rPr lang="zh-CN" altLang="en-US" sz="1600" dirty="0" smtClean="0">
                <a:latin typeface="+mn-ea"/>
                <a:ea typeface="+mn-ea"/>
              </a:rPr>
              <a:t>方向</a:t>
            </a:r>
            <a:r>
              <a:rPr lang="en-US" altLang="zh-CN" sz="1600" dirty="0" smtClean="0">
                <a:latin typeface="+mn-ea"/>
                <a:ea typeface="+mn-ea"/>
              </a:rPr>
              <a:t>)</a:t>
            </a:r>
            <a:r>
              <a:rPr lang="zh-CN" altLang="en-US" sz="1600" dirty="0" smtClean="0">
                <a:latin typeface="+mn-ea"/>
                <a:ea typeface="+mn-ea"/>
              </a:rPr>
              <a:t>。</a:t>
            </a:r>
            <a:endParaRPr lang="zh-CN" altLang="en-US" sz="1600" dirty="0">
              <a:latin typeface="+mn-ea"/>
              <a:ea typeface="+mn-ea"/>
            </a:endParaRPr>
          </a:p>
          <a:p>
            <a:pPr marL="442913" indent="-174625">
              <a:lnSpc>
                <a:spcPts val="2700"/>
              </a:lnSpc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</a:rPr>
              <a:t>难直观</a:t>
            </a:r>
            <a:r>
              <a:rPr lang="zh-CN" altLang="en-US" sz="1600" dirty="0">
                <a:solidFill>
                  <a:srgbClr val="FF0000"/>
                </a:solidFill>
                <a:latin typeface="+mn-ea"/>
                <a:ea typeface="+mn-ea"/>
              </a:rPr>
              <a:t>显示</a:t>
            </a:r>
            <a:r>
              <a:rPr lang="zh-CN" altLang="en-US" sz="1600" dirty="0" smtClean="0">
                <a:latin typeface="+mn-ea"/>
                <a:ea typeface="+mn-ea"/>
              </a:rPr>
              <a:t>：图</a:t>
            </a:r>
            <a:r>
              <a:rPr lang="zh-CN" altLang="en-US" sz="1600" dirty="0">
                <a:latin typeface="+mn-ea"/>
                <a:ea typeface="+mn-ea"/>
              </a:rPr>
              <a:t>无法</a:t>
            </a:r>
            <a:r>
              <a:rPr lang="zh-CN" altLang="en-US" sz="1600" dirty="0" smtClean="0">
                <a:latin typeface="+mn-ea"/>
                <a:ea typeface="+mn-ea"/>
              </a:rPr>
              <a:t>在欧式空间中直</a:t>
            </a:r>
            <a:r>
              <a:rPr lang="zh-CN" altLang="en-US" sz="1600" dirty="0">
                <a:latin typeface="+mn-ea"/>
                <a:ea typeface="+mn-ea"/>
              </a:rPr>
              <a:t>接用坐标系表示，因此很难</a:t>
            </a:r>
            <a:r>
              <a:rPr lang="zh-CN" altLang="en-US" sz="1600" dirty="0" smtClean="0">
                <a:latin typeface="+mn-ea"/>
                <a:ea typeface="+mn-ea"/>
              </a:rPr>
              <a:t>直观显示并解释，导</a:t>
            </a:r>
            <a:endParaRPr lang="en-US" altLang="zh-CN" sz="1600" dirty="0" smtClean="0">
              <a:latin typeface="+mn-ea"/>
              <a:ea typeface="+mn-ea"/>
            </a:endParaRPr>
          </a:p>
          <a:p>
            <a:pPr marL="268288">
              <a:lnSpc>
                <a:spcPts val="2700"/>
              </a:lnSpc>
              <a:spcAft>
                <a:spcPts val="600"/>
              </a:spcAft>
              <a:buClr>
                <a:srgbClr val="FF0000"/>
              </a:buClr>
              <a:buSzPct val="80000"/>
            </a:pPr>
            <a:r>
              <a:rPr lang="en-US" altLang="zh-CN" sz="1600" dirty="0">
                <a:latin typeface="+mn-ea"/>
                <a:ea typeface="+mn-ea"/>
              </a:rPr>
              <a:t> </a:t>
            </a:r>
            <a:r>
              <a:rPr lang="en-US" altLang="zh-CN" sz="1600" dirty="0" smtClean="0">
                <a:latin typeface="+mn-ea"/>
                <a:ea typeface="+mn-ea"/>
              </a:rPr>
              <a:t>           </a:t>
            </a:r>
            <a:r>
              <a:rPr lang="en-US" altLang="zh-CN" sz="1400" dirty="0" smtClean="0">
                <a:latin typeface="+mn-ea"/>
                <a:ea typeface="+mn-ea"/>
              </a:rPr>
              <a:t>  </a:t>
            </a:r>
            <a:r>
              <a:rPr lang="zh-CN" altLang="en-US" sz="1600" dirty="0" smtClean="0">
                <a:latin typeface="+mn-ea"/>
                <a:ea typeface="+mn-ea"/>
              </a:rPr>
              <a:t>致</a:t>
            </a: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</a:rPr>
              <a:t>对图数据</a:t>
            </a:r>
            <a:r>
              <a:rPr lang="zh-CN" altLang="en-US" sz="1600" dirty="0">
                <a:solidFill>
                  <a:srgbClr val="FF0000"/>
                </a:solidFill>
                <a:latin typeface="+mn-ea"/>
                <a:ea typeface="+mn-ea"/>
              </a:rPr>
              <a:t>的</a:t>
            </a: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</a:rPr>
              <a:t>解析</a:t>
            </a:r>
            <a:r>
              <a:rPr lang="zh-CN" altLang="en-US" sz="1600" dirty="0" smtClean="0">
                <a:latin typeface="+mn-ea"/>
                <a:ea typeface="+mn-ea"/>
              </a:rPr>
              <a:t>比较困难。</a:t>
            </a:r>
            <a:endParaRPr lang="en-US" altLang="zh-CN" sz="1600" dirty="0">
              <a:latin typeface="+mn-ea"/>
              <a:ea typeface="+mn-ea"/>
            </a:endParaRPr>
          </a:p>
          <a:p>
            <a:pPr marL="268288" indent="-268288">
              <a:lnSpc>
                <a:spcPts val="2700"/>
              </a:lnSpc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dirty="0">
                <a:latin typeface="+mn-ea"/>
                <a:ea typeface="+mn-ea"/>
              </a:rPr>
              <a:t>表示</a:t>
            </a:r>
            <a:r>
              <a:rPr lang="zh-CN" altLang="en-US" dirty="0" smtClean="0">
                <a:latin typeface="+mn-ea"/>
                <a:ea typeface="+mn-ea"/>
              </a:rPr>
              <a:t>方法：邻接矩阵、特征矩阵、关联矩阵</a:t>
            </a:r>
            <a:endParaRPr lang="en-US" altLang="zh-CN" dirty="0" smtClean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45621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 txBox="1">
            <a:spLocks noChangeArrowheads="1"/>
          </p:cNvSpPr>
          <p:nvPr/>
        </p:nvSpPr>
        <p:spPr>
          <a:xfrm>
            <a:off x="637388" y="1189396"/>
            <a:ext cx="1080120" cy="307777"/>
          </a:xfrm>
          <a:prstGeom prst="rect">
            <a:avLst/>
          </a:prstGeom>
          <a:noFill/>
        </p:spPr>
        <p:txBody>
          <a:bodyPr vert="horz" wrap="square" lIns="0" tIns="0" rIns="0" bIns="0" numCol="1" rtlCol="0" anchor="b" anchorCtr="0" compatLnSpc="1">
            <a:prstTxWarp prst="textNoShape">
              <a:avLst/>
            </a:prstTxWarp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lnSpc>
                <a:spcPct val="100000"/>
              </a:lnSpc>
              <a:spcAft>
                <a:spcPts val="0"/>
              </a:spcAft>
              <a:buClr>
                <a:srgbClr val="FF0000"/>
              </a:buClr>
              <a:buSzPct val="80000"/>
            </a:pPr>
            <a:r>
              <a:rPr lang="zh-CN" altLang="en-US" sz="2000" dirty="0" smtClean="0">
                <a:latin typeface="+mn-ea"/>
                <a:ea typeface="+mn-ea"/>
              </a:rPr>
              <a:t>核心思想</a:t>
            </a:r>
            <a:endParaRPr lang="zh-CN" altLang="en-US" sz="2000" dirty="0">
              <a:latin typeface="+mn-ea"/>
              <a:ea typeface="+mn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18916" y="1754344"/>
            <a:ext cx="8039068" cy="392415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68288" indent="-268288">
              <a:lnSpc>
                <a:spcPts val="2700"/>
              </a:lnSpc>
              <a:spcAft>
                <a:spcPts val="12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dirty="0" smtClean="0">
                <a:latin typeface="+mn-ea"/>
              </a:rPr>
              <a:t>将</a:t>
            </a:r>
            <a:r>
              <a:rPr lang="zh-CN" altLang="en-US" dirty="0">
                <a:latin typeface="+mn-ea"/>
              </a:rPr>
              <a:t>图中的</a:t>
            </a:r>
            <a:r>
              <a:rPr lang="zh-CN" altLang="en-US" dirty="0">
                <a:solidFill>
                  <a:srgbClr val="FF0000"/>
                </a:solidFill>
                <a:latin typeface="+mn-ea"/>
              </a:rPr>
              <a:t>节点</a:t>
            </a:r>
            <a:r>
              <a:rPr lang="zh-CN" altLang="en-US" dirty="0">
                <a:latin typeface="+mn-ea"/>
              </a:rPr>
              <a:t>和</a:t>
            </a:r>
            <a:r>
              <a:rPr lang="zh-CN" altLang="en-US" dirty="0">
                <a:solidFill>
                  <a:srgbClr val="FF0000"/>
                </a:solidFill>
                <a:latin typeface="+mn-ea"/>
              </a:rPr>
              <a:t>边</a:t>
            </a:r>
            <a:r>
              <a:rPr lang="zh-CN" altLang="en-US" dirty="0">
                <a:latin typeface="+mn-ea"/>
              </a:rPr>
              <a:t>转化为</a:t>
            </a:r>
            <a:r>
              <a:rPr lang="zh-CN" altLang="en-US" dirty="0" smtClean="0">
                <a:solidFill>
                  <a:srgbClr val="FF0000"/>
                </a:solidFill>
                <a:latin typeface="+mn-ea"/>
              </a:rPr>
              <a:t>向量</a:t>
            </a:r>
            <a:r>
              <a:rPr lang="en-US" altLang="zh-CN" dirty="0" smtClean="0">
                <a:solidFill>
                  <a:srgbClr val="FF0000"/>
                </a:solidFill>
                <a:latin typeface="+mn-ea"/>
              </a:rPr>
              <a:t>(</a:t>
            </a:r>
            <a:r>
              <a:rPr lang="zh-CN" altLang="en-US" dirty="0" smtClean="0">
                <a:solidFill>
                  <a:srgbClr val="FF0000"/>
                </a:solidFill>
                <a:latin typeface="+mn-ea"/>
              </a:rPr>
              <a:t>张量</a:t>
            </a:r>
            <a:r>
              <a:rPr lang="en-US" altLang="zh-CN" dirty="0" smtClean="0">
                <a:solidFill>
                  <a:srgbClr val="FF0000"/>
                </a:solidFill>
                <a:latin typeface="+mn-ea"/>
              </a:rPr>
              <a:t>)</a:t>
            </a:r>
            <a:r>
              <a:rPr lang="zh-CN" altLang="en-US" dirty="0" smtClean="0">
                <a:latin typeface="+mn-ea"/>
              </a:rPr>
              <a:t>表示</a:t>
            </a:r>
            <a:r>
              <a:rPr lang="zh-CN" altLang="en-US" dirty="0">
                <a:latin typeface="+mn-ea"/>
              </a:rPr>
              <a:t>，使用神经网络模型对</a:t>
            </a:r>
            <a:r>
              <a:rPr lang="zh-CN" altLang="en-US" dirty="0" smtClean="0">
                <a:latin typeface="+mn-ea"/>
              </a:rPr>
              <a:t>向量</a:t>
            </a:r>
            <a:r>
              <a:rPr lang="en-US" altLang="zh-CN" dirty="0" smtClean="0">
                <a:latin typeface="+mn-ea"/>
              </a:rPr>
              <a:t>(</a:t>
            </a:r>
            <a:r>
              <a:rPr lang="zh-CN" altLang="en-US" dirty="0" smtClean="0">
                <a:latin typeface="+mn-ea"/>
              </a:rPr>
              <a:t>张量</a:t>
            </a:r>
            <a:r>
              <a:rPr lang="en-US" altLang="zh-CN" dirty="0" smtClean="0">
                <a:latin typeface="+mn-ea"/>
              </a:rPr>
              <a:t>)</a:t>
            </a:r>
            <a:r>
              <a:rPr lang="zh-CN" altLang="en-US" dirty="0" smtClean="0">
                <a:latin typeface="+mn-ea"/>
              </a:rPr>
              <a:t>进行</a:t>
            </a:r>
            <a:r>
              <a:rPr lang="zh-CN" altLang="en-US" dirty="0">
                <a:latin typeface="+mn-ea"/>
              </a:rPr>
              <a:t>学习和预测。这种</a:t>
            </a:r>
            <a:r>
              <a:rPr lang="zh-CN" altLang="en-US" dirty="0" smtClean="0">
                <a:latin typeface="+mn-ea"/>
              </a:rPr>
              <a:t>向量</a:t>
            </a:r>
            <a:r>
              <a:rPr lang="en-US" altLang="zh-CN" dirty="0" smtClean="0">
                <a:latin typeface="+mn-ea"/>
              </a:rPr>
              <a:t>(</a:t>
            </a:r>
            <a:r>
              <a:rPr lang="zh-CN" altLang="en-US" dirty="0" smtClean="0">
                <a:latin typeface="+mn-ea"/>
              </a:rPr>
              <a:t>张量</a:t>
            </a:r>
            <a:r>
              <a:rPr lang="en-US" altLang="zh-CN" dirty="0" smtClean="0">
                <a:latin typeface="+mn-ea"/>
              </a:rPr>
              <a:t>)</a:t>
            </a:r>
            <a:r>
              <a:rPr lang="zh-CN" altLang="en-US" dirty="0" smtClean="0">
                <a:latin typeface="+mn-ea"/>
              </a:rPr>
              <a:t>表示方法，能</a:t>
            </a:r>
            <a:r>
              <a:rPr lang="zh-CN" altLang="en-US" dirty="0">
                <a:latin typeface="+mn-ea"/>
              </a:rPr>
              <a:t>更好</a:t>
            </a:r>
            <a:r>
              <a:rPr lang="zh-CN" altLang="en-US" dirty="0">
                <a:solidFill>
                  <a:srgbClr val="0000FF"/>
                </a:solidFill>
                <a:latin typeface="+mn-ea"/>
              </a:rPr>
              <a:t>捕捉</a:t>
            </a:r>
            <a:r>
              <a:rPr lang="zh-CN" altLang="en-US" dirty="0" smtClean="0">
                <a:solidFill>
                  <a:srgbClr val="FF0000"/>
                </a:solidFill>
                <a:latin typeface="+mn-ea"/>
              </a:rPr>
              <a:t>图数据</a:t>
            </a:r>
            <a:r>
              <a:rPr lang="zh-CN" altLang="en-US" dirty="0">
                <a:solidFill>
                  <a:srgbClr val="FF0000"/>
                </a:solidFill>
                <a:latin typeface="+mn-ea"/>
              </a:rPr>
              <a:t>中</a:t>
            </a:r>
            <a:r>
              <a:rPr lang="zh-CN" altLang="en-US" dirty="0">
                <a:latin typeface="+mn-ea"/>
              </a:rPr>
              <a:t>的</a:t>
            </a:r>
            <a:r>
              <a:rPr lang="zh-CN" altLang="en-US" dirty="0">
                <a:solidFill>
                  <a:srgbClr val="FF0000"/>
                </a:solidFill>
                <a:latin typeface="+mn-ea"/>
              </a:rPr>
              <a:t>结构信息</a:t>
            </a:r>
            <a:r>
              <a:rPr lang="zh-CN" altLang="en-US" dirty="0">
                <a:latin typeface="+mn-ea"/>
              </a:rPr>
              <a:t>和</a:t>
            </a:r>
            <a:r>
              <a:rPr lang="zh-CN" altLang="en-US" dirty="0">
                <a:solidFill>
                  <a:srgbClr val="FF0000"/>
                </a:solidFill>
                <a:latin typeface="+mn-ea"/>
              </a:rPr>
              <a:t>语义信息</a:t>
            </a:r>
            <a:r>
              <a:rPr lang="zh-CN" altLang="en-US" dirty="0">
                <a:latin typeface="+mn-ea"/>
              </a:rPr>
              <a:t>。</a:t>
            </a:r>
            <a:endParaRPr lang="en-US" altLang="zh-CN" dirty="0">
              <a:latin typeface="+mn-ea"/>
            </a:endParaRPr>
          </a:p>
          <a:p>
            <a:pPr marL="268288" indent="-268288">
              <a:lnSpc>
                <a:spcPts val="27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dirty="0" smtClean="0"/>
              <a:t>通过</a:t>
            </a:r>
            <a:r>
              <a:rPr lang="zh-CN" altLang="en-US" dirty="0">
                <a:solidFill>
                  <a:srgbClr val="FF0000"/>
                </a:solidFill>
              </a:rPr>
              <a:t>节点和边之间</a:t>
            </a:r>
            <a:r>
              <a:rPr lang="zh-CN" altLang="en-US" dirty="0"/>
              <a:t>的</a:t>
            </a:r>
            <a:r>
              <a:rPr lang="zh-CN" altLang="en-US" dirty="0">
                <a:solidFill>
                  <a:srgbClr val="FF0000"/>
                </a:solidFill>
              </a:rPr>
              <a:t>信息</a:t>
            </a:r>
            <a:r>
              <a:rPr lang="zh-CN" altLang="en-US" dirty="0" smtClean="0">
                <a:solidFill>
                  <a:srgbClr val="FF0000"/>
                </a:solidFill>
              </a:rPr>
              <a:t>传递</a:t>
            </a:r>
            <a:r>
              <a:rPr lang="zh-CN" altLang="en-US" dirty="0" smtClean="0">
                <a:solidFill>
                  <a:srgbClr val="0000FF"/>
                </a:solidFill>
              </a:rPr>
              <a:t>处理</a:t>
            </a:r>
            <a:r>
              <a:rPr lang="zh-CN" altLang="en-US" dirty="0">
                <a:solidFill>
                  <a:srgbClr val="0000FF"/>
                </a:solidFill>
              </a:rPr>
              <a:t>图结构</a:t>
            </a:r>
            <a:r>
              <a:rPr lang="zh-CN" altLang="en-US" dirty="0" smtClean="0">
                <a:solidFill>
                  <a:srgbClr val="0000FF"/>
                </a:solidFill>
              </a:rPr>
              <a:t>数据</a:t>
            </a:r>
            <a:endParaRPr lang="en-US" altLang="zh-CN" dirty="0" smtClean="0"/>
          </a:p>
          <a:p>
            <a:pPr marL="442913" indent="-174625">
              <a:lnSpc>
                <a:spcPts val="2700"/>
              </a:lnSpc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dirty="0" smtClean="0"/>
              <a:t>节点可从</a:t>
            </a:r>
            <a:r>
              <a:rPr lang="zh-CN" altLang="en-US" dirty="0"/>
              <a:t>其相邻节点</a:t>
            </a:r>
            <a:r>
              <a:rPr lang="zh-CN" altLang="en-US" dirty="0">
                <a:solidFill>
                  <a:srgbClr val="FF0000"/>
                </a:solidFill>
              </a:rPr>
              <a:t>接收</a:t>
            </a:r>
            <a:r>
              <a:rPr lang="zh-CN" altLang="en-US" dirty="0"/>
              <a:t>信息，并根据</a:t>
            </a:r>
            <a:r>
              <a:rPr lang="zh-CN" altLang="en-US" dirty="0" smtClean="0"/>
              <a:t>接收的</a:t>
            </a:r>
            <a:r>
              <a:rPr lang="zh-CN" altLang="en-US" dirty="0"/>
              <a:t>信息</a:t>
            </a:r>
            <a:r>
              <a:rPr lang="zh-CN" altLang="en-US" dirty="0">
                <a:solidFill>
                  <a:srgbClr val="FF0000"/>
                </a:solidFill>
              </a:rPr>
              <a:t>更新</a:t>
            </a:r>
            <a:r>
              <a:rPr lang="zh-CN" altLang="en-US" dirty="0"/>
              <a:t>自己的状态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marL="442913" indent="-174625">
              <a:lnSpc>
                <a:spcPts val="2700"/>
              </a:lnSpc>
              <a:spcAft>
                <a:spcPts val="12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dirty="0" smtClean="0"/>
              <a:t>这个</a:t>
            </a:r>
            <a:r>
              <a:rPr lang="zh-CN" altLang="en-US" dirty="0"/>
              <a:t>过程会重复多次，以便信息</a:t>
            </a:r>
            <a:r>
              <a:rPr lang="zh-CN" altLang="en-US" dirty="0" smtClean="0"/>
              <a:t>能充分</a:t>
            </a:r>
            <a:r>
              <a:rPr lang="zh-CN" altLang="en-US" dirty="0"/>
              <a:t>地在</a:t>
            </a:r>
            <a:r>
              <a:rPr lang="zh-CN" altLang="en-US" dirty="0">
                <a:solidFill>
                  <a:srgbClr val="0000FF"/>
                </a:solidFill>
              </a:rPr>
              <a:t>节点之间</a:t>
            </a:r>
            <a:r>
              <a:rPr lang="zh-CN" altLang="en-US" dirty="0">
                <a:solidFill>
                  <a:srgbClr val="FF0000"/>
                </a:solidFill>
              </a:rPr>
              <a:t>流动</a:t>
            </a:r>
            <a:r>
              <a:rPr lang="zh-CN" altLang="en-US" dirty="0"/>
              <a:t>和</a:t>
            </a:r>
            <a:r>
              <a:rPr lang="zh-CN" altLang="en-US" dirty="0">
                <a:solidFill>
                  <a:srgbClr val="FF0000"/>
                </a:solidFill>
              </a:rPr>
              <a:t>聚合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marL="268288" indent="-268288">
              <a:lnSpc>
                <a:spcPts val="27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dirty="0">
                <a:latin typeface="+mn-ea"/>
              </a:rPr>
              <a:t>通过</a:t>
            </a:r>
            <a:r>
              <a:rPr lang="zh-CN" altLang="en-US" dirty="0">
                <a:solidFill>
                  <a:srgbClr val="FF0000"/>
                </a:solidFill>
                <a:latin typeface="+mn-ea"/>
              </a:rPr>
              <a:t>多层非线性变换</a:t>
            </a:r>
            <a:r>
              <a:rPr lang="zh-CN" altLang="en-US" dirty="0">
                <a:latin typeface="+mn-ea"/>
              </a:rPr>
              <a:t>，对</a:t>
            </a:r>
            <a:r>
              <a:rPr lang="zh-CN" altLang="en-US" dirty="0">
                <a:solidFill>
                  <a:srgbClr val="FF0000"/>
                </a:solidFill>
                <a:latin typeface="+mn-ea"/>
              </a:rPr>
              <a:t>节点特征</a:t>
            </a:r>
            <a:r>
              <a:rPr lang="zh-CN" altLang="en-US" dirty="0">
                <a:latin typeface="+mn-ea"/>
              </a:rPr>
              <a:t>进行高阶抽象</a:t>
            </a:r>
            <a:r>
              <a:rPr lang="zh-CN" altLang="en-US" dirty="0" smtClean="0">
                <a:latin typeface="+mn-ea"/>
              </a:rPr>
              <a:t>，学习更</a:t>
            </a:r>
            <a:r>
              <a:rPr lang="zh-CN" altLang="en-US" dirty="0">
                <a:latin typeface="+mn-ea"/>
              </a:rPr>
              <a:t>复杂的节点表示</a:t>
            </a:r>
            <a:r>
              <a:rPr lang="zh-CN" altLang="en-US" dirty="0" smtClean="0">
                <a:latin typeface="+mn-ea"/>
              </a:rPr>
              <a:t>。</a:t>
            </a:r>
            <a:endParaRPr lang="en-US" altLang="zh-CN" dirty="0" smtClean="0">
              <a:latin typeface="+mn-ea"/>
              <a:ea typeface="+mn-ea"/>
            </a:endParaRPr>
          </a:p>
          <a:p>
            <a:pPr marL="631825" indent="-271463">
              <a:lnSpc>
                <a:spcPts val="2700"/>
              </a:lnSpc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dirty="0" smtClean="0">
                <a:latin typeface="+mn-ea"/>
                <a:ea typeface="+mn-ea"/>
              </a:rPr>
              <a:t>将</a:t>
            </a:r>
            <a:r>
              <a:rPr lang="zh-CN" altLang="en-US" dirty="0">
                <a:solidFill>
                  <a:srgbClr val="FF0000"/>
                </a:solidFill>
                <a:latin typeface="+mn-ea"/>
                <a:ea typeface="+mn-ea"/>
              </a:rPr>
              <a:t>每个节点</a:t>
            </a:r>
            <a:r>
              <a:rPr lang="zh-CN" altLang="en-US" dirty="0">
                <a:latin typeface="+mn-ea"/>
                <a:ea typeface="+mn-ea"/>
              </a:rPr>
              <a:t>的</a:t>
            </a:r>
            <a:r>
              <a:rPr lang="zh-CN" altLang="en-US" dirty="0">
                <a:solidFill>
                  <a:srgbClr val="0000FF"/>
                </a:solidFill>
                <a:latin typeface="+mn-ea"/>
                <a:ea typeface="+mn-ea"/>
              </a:rPr>
              <a:t>特征</a:t>
            </a:r>
            <a:r>
              <a:rPr lang="zh-CN" altLang="en-US" dirty="0" smtClean="0">
                <a:latin typeface="+mn-ea"/>
                <a:ea typeface="+mn-ea"/>
              </a:rPr>
              <a:t>与</a:t>
            </a:r>
            <a:r>
              <a:rPr lang="zh-CN" altLang="en-US" dirty="0" smtClean="0">
                <a:solidFill>
                  <a:srgbClr val="FF0000"/>
                </a:solidFill>
                <a:latin typeface="+mn-ea"/>
                <a:ea typeface="+mn-ea"/>
              </a:rPr>
              <a:t>周围</a:t>
            </a:r>
            <a:r>
              <a:rPr lang="zh-CN" altLang="en-US" dirty="0">
                <a:solidFill>
                  <a:srgbClr val="FF0000"/>
                </a:solidFill>
                <a:latin typeface="+mn-ea"/>
                <a:ea typeface="+mn-ea"/>
              </a:rPr>
              <a:t>节点</a:t>
            </a:r>
            <a:r>
              <a:rPr lang="zh-CN" altLang="en-US" dirty="0">
                <a:latin typeface="+mn-ea"/>
                <a:ea typeface="+mn-ea"/>
              </a:rPr>
              <a:t>的</a:t>
            </a:r>
            <a:r>
              <a:rPr lang="zh-CN" altLang="en-US" dirty="0">
                <a:solidFill>
                  <a:srgbClr val="0000FF"/>
                </a:solidFill>
                <a:latin typeface="+mn-ea"/>
                <a:ea typeface="+mn-ea"/>
              </a:rPr>
              <a:t>特征</a:t>
            </a:r>
            <a:r>
              <a:rPr lang="zh-CN" altLang="en-US" dirty="0">
                <a:latin typeface="+mn-ea"/>
                <a:ea typeface="+mn-ea"/>
              </a:rPr>
              <a:t>进行</a:t>
            </a:r>
            <a:r>
              <a:rPr lang="zh-CN" altLang="en-US" dirty="0">
                <a:solidFill>
                  <a:srgbClr val="FF0000"/>
                </a:solidFill>
                <a:latin typeface="+mn-ea"/>
                <a:ea typeface="+mn-ea"/>
              </a:rPr>
              <a:t>聚合</a:t>
            </a:r>
            <a:r>
              <a:rPr lang="zh-CN" altLang="en-US" dirty="0">
                <a:latin typeface="+mn-ea"/>
                <a:ea typeface="+mn-ea"/>
              </a:rPr>
              <a:t>，形成</a:t>
            </a:r>
            <a:r>
              <a:rPr lang="zh-CN" altLang="en-US" dirty="0">
                <a:solidFill>
                  <a:srgbClr val="FF0000"/>
                </a:solidFill>
                <a:latin typeface="+mn-ea"/>
                <a:ea typeface="+mn-ea"/>
              </a:rPr>
              <a:t>新的</a:t>
            </a:r>
            <a:r>
              <a:rPr lang="zh-CN" altLang="en-US" dirty="0">
                <a:latin typeface="+mn-ea"/>
                <a:ea typeface="+mn-ea"/>
              </a:rPr>
              <a:t>节点表示</a:t>
            </a:r>
            <a:r>
              <a:rPr lang="zh-CN" altLang="en-US" dirty="0" smtClean="0">
                <a:latin typeface="+mn-ea"/>
                <a:ea typeface="+mn-ea"/>
              </a:rPr>
              <a:t>。</a:t>
            </a:r>
            <a:endParaRPr lang="en-US" altLang="zh-CN" dirty="0" smtClean="0">
              <a:latin typeface="+mn-ea"/>
              <a:ea typeface="+mn-ea"/>
            </a:endParaRPr>
          </a:p>
          <a:p>
            <a:pPr marL="631825" indent="-271463">
              <a:lnSpc>
                <a:spcPts val="2700"/>
              </a:lnSpc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dirty="0" smtClean="0">
                <a:latin typeface="+mn-ea"/>
                <a:ea typeface="+mn-ea"/>
              </a:rPr>
              <a:t>这</a:t>
            </a:r>
            <a:r>
              <a:rPr lang="zh-CN" altLang="en-US" dirty="0">
                <a:latin typeface="+mn-ea"/>
                <a:ea typeface="+mn-ea"/>
              </a:rPr>
              <a:t>一</a:t>
            </a:r>
            <a:r>
              <a:rPr lang="zh-CN" altLang="en-US" dirty="0" smtClean="0">
                <a:latin typeface="+mn-ea"/>
                <a:ea typeface="+mn-ea"/>
              </a:rPr>
              <a:t>过程通过</a:t>
            </a:r>
            <a:r>
              <a:rPr lang="zh-CN" altLang="en-US" dirty="0" smtClean="0">
                <a:solidFill>
                  <a:srgbClr val="FF0000"/>
                </a:solidFill>
                <a:latin typeface="+mn-ea"/>
                <a:ea typeface="+mn-ea"/>
              </a:rPr>
              <a:t>信息传递</a:t>
            </a:r>
            <a:r>
              <a:rPr lang="zh-CN" altLang="en-US" dirty="0">
                <a:solidFill>
                  <a:srgbClr val="FF0000"/>
                </a:solidFill>
                <a:latin typeface="+mn-ea"/>
                <a:ea typeface="+mn-ea"/>
              </a:rPr>
              <a:t>机制</a:t>
            </a:r>
            <a:r>
              <a:rPr lang="zh-CN" altLang="en-US" dirty="0">
                <a:latin typeface="+mn-ea"/>
                <a:ea typeface="+mn-ea"/>
              </a:rPr>
              <a:t>实现</a:t>
            </a:r>
            <a:r>
              <a:rPr lang="zh-CN" altLang="en-US" dirty="0" smtClean="0">
                <a:latin typeface="+mn-ea"/>
                <a:ea typeface="+mn-ea"/>
              </a:rPr>
              <a:t>，每个</a:t>
            </a:r>
            <a:r>
              <a:rPr lang="zh-CN" altLang="en-US" dirty="0">
                <a:latin typeface="+mn-ea"/>
                <a:ea typeface="+mn-ea"/>
              </a:rPr>
              <a:t>节点接收来自其邻居节点的信息，并将这些信息聚合成一个新的节点表示</a:t>
            </a:r>
            <a:r>
              <a:rPr lang="zh-CN" altLang="en-US" dirty="0" smtClean="0">
                <a:latin typeface="+mn-ea"/>
                <a:ea typeface="+mn-ea"/>
              </a:rPr>
              <a:t>。</a:t>
            </a:r>
            <a:endParaRPr lang="zh-CN" altLang="en-US" i="0" dirty="0">
              <a:effectLst/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24152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611560" y="1844824"/>
            <a:ext cx="7992888" cy="25202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rtlCol="0" anchor="t"/>
          <a:lstStyle/>
          <a:p>
            <a:pPr>
              <a:lnSpc>
                <a:spcPts val="3000"/>
              </a:lnSpc>
              <a:spcAft>
                <a:spcPts val="600"/>
              </a:spcAft>
              <a:buClr>
                <a:srgbClr val="FF0000"/>
              </a:buClr>
              <a:buSzPct val="80000"/>
            </a:pPr>
            <a:r>
              <a:rPr lang="zh-CN" altLang="en-US" dirty="0" smtClean="0">
                <a:solidFill>
                  <a:schemeClr val="tx1"/>
                </a:solidFill>
                <a:latin typeface="+mn-ea"/>
              </a:rPr>
              <a:t>① </a:t>
            </a:r>
            <a:r>
              <a:rPr lang="zh-CN" altLang="en-US" dirty="0" smtClean="0">
                <a:solidFill>
                  <a:srgbClr val="FF0000"/>
                </a:solidFill>
                <a:latin typeface="+mn-ea"/>
              </a:rPr>
              <a:t>节点</a:t>
            </a:r>
            <a:r>
              <a:rPr lang="zh-CN" altLang="en-US" dirty="0">
                <a:solidFill>
                  <a:srgbClr val="FF0000"/>
                </a:solidFill>
                <a:latin typeface="+mn-ea"/>
              </a:rPr>
              <a:t>表示</a:t>
            </a:r>
            <a:r>
              <a:rPr lang="zh-CN" altLang="en-US" dirty="0" smtClean="0">
                <a:solidFill>
                  <a:schemeClr val="tx1"/>
                </a:solidFill>
                <a:latin typeface="+mn-ea"/>
              </a:rPr>
              <a:t>：通过</a:t>
            </a:r>
            <a:r>
              <a:rPr lang="zh-CN" altLang="en-US" dirty="0">
                <a:solidFill>
                  <a:schemeClr val="tx1"/>
                </a:solidFill>
                <a:latin typeface="+mn-ea"/>
              </a:rPr>
              <a:t>学习节点的</a:t>
            </a:r>
            <a:r>
              <a:rPr lang="zh-CN" altLang="en-US" dirty="0">
                <a:solidFill>
                  <a:srgbClr val="FF0000"/>
                </a:solidFill>
                <a:latin typeface="+mn-ea"/>
              </a:rPr>
              <a:t>嵌入</a:t>
            </a:r>
            <a:r>
              <a:rPr lang="zh-CN" altLang="en-US" dirty="0" smtClean="0">
                <a:solidFill>
                  <a:srgbClr val="FF0000"/>
                </a:solidFill>
                <a:latin typeface="+mn-ea"/>
              </a:rPr>
              <a:t>表示</a:t>
            </a:r>
            <a:r>
              <a:rPr lang="zh-CN" altLang="en-US" dirty="0">
                <a:solidFill>
                  <a:schemeClr val="tx1"/>
                </a:solidFill>
                <a:latin typeface="+mn-ea"/>
              </a:rPr>
              <a:t>，</a:t>
            </a:r>
            <a:r>
              <a:rPr lang="zh-CN" altLang="en-US" dirty="0" smtClean="0">
                <a:solidFill>
                  <a:schemeClr val="tx1"/>
                </a:solidFill>
                <a:latin typeface="+mn-ea"/>
              </a:rPr>
              <a:t>捕捉</a:t>
            </a:r>
            <a:r>
              <a:rPr lang="zh-CN" altLang="en-US" dirty="0">
                <a:solidFill>
                  <a:schemeClr val="tx1"/>
                </a:solidFill>
                <a:latin typeface="+mn-ea"/>
              </a:rPr>
              <a:t>节点的</a:t>
            </a:r>
            <a:r>
              <a:rPr lang="zh-CN" altLang="en-US" dirty="0" smtClean="0">
                <a:solidFill>
                  <a:schemeClr val="tx1"/>
                </a:solidFill>
                <a:latin typeface="+mn-ea"/>
              </a:rPr>
              <a:t>特性及其在</a:t>
            </a:r>
            <a:r>
              <a:rPr lang="zh-CN" altLang="en-US" dirty="0">
                <a:solidFill>
                  <a:schemeClr val="tx1"/>
                </a:solidFill>
                <a:latin typeface="+mn-ea"/>
              </a:rPr>
              <a:t>图中的位置</a:t>
            </a:r>
            <a:r>
              <a:rPr lang="zh-CN" altLang="en-US" dirty="0" smtClean="0">
                <a:solidFill>
                  <a:schemeClr val="tx1"/>
                </a:solidFill>
                <a:latin typeface="+mn-ea"/>
              </a:rPr>
              <a:t>。</a:t>
            </a:r>
            <a:endParaRPr lang="en-US" altLang="zh-CN" dirty="0">
              <a:solidFill>
                <a:schemeClr val="tx1"/>
              </a:solidFill>
              <a:latin typeface="+mn-ea"/>
            </a:endParaRPr>
          </a:p>
          <a:p>
            <a:pPr>
              <a:lnSpc>
                <a:spcPts val="3000"/>
              </a:lnSpc>
              <a:spcAft>
                <a:spcPts val="0"/>
              </a:spcAft>
              <a:buClr>
                <a:srgbClr val="FF0000"/>
              </a:buClr>
              <a:buSzPct val="80000"/>
            </a:pPr>
            <a:r>
              <a:rPr lang="zh-CN" altLang="en-US" dirty="0" smtClean="0">
                <a:solidFill>
                  <a:schemeClr val="tx1"/>
                </a:solidFill>
                <a:latin typeface="+mn-ea"/>
              </a:rPr>
              <a:t>② </a:t>
            </a:r>
            <a:r>
              <a:rPr lang="zh-CN" altLang="en-US" dirty="0" smtClean="0">
                <a:solidFill>
                  <a:srgbClr val="FF0000"/>
                </a:solidFill>
                <a:latin typeface="+mn-ea"/>
              </a:rPr>
              <a:t>邻居</a:t>
            </a:r>
            <a:r>
              <a:rPr lang="zh-CN" altLang="en-US" dirty="0">
                <a:solidFill>
                  <a:srgbClr val="FF0000"/>
                </a:solidFill>
                <a:latin typeface="+mn-ea"/>
              </a:rPr>
              <a:t>聚合</a:t>
            </a:r>
            <a:r>
              <a:rPr lang="zh-CN" altLang="en-US" dirty="0" smtClean="0">
                <a:solidFill>
                  <a:schemeClr val="tx1"/>
                </a:solidFill>
                <a:latin typeface="+mn-ea"/>
              </a:rPr>
              <a:t>：通过聚合</a:t>
            </a:r>
            <a:r>
              <a:rPr lang="zh-CN" altLang="en-US" dirty="0" smtClean="0">
                <a:solidFill>
                  <a:srgbClr val="FF0000"/>
                </a:solidFill>
                <a:latin typeface="+mn-ea"/>
              </a:rPr>
              <a:t>一个节点</a:t>
            </a:r>
            <a:r>
              <a:rPr lang="zh-CN" altLang="en-US" dirty="0">
                <a:solidFill>
                  <a:schemeClr val="tx1"/>
                </a:solidFill>
                <a:latin typeface="+mn-ea"/>
              </a:rPr>
              <a:t>的</a:t>
            </a:r>
            <a:r>
              <a:rPr lang="zh-CN" altLang="en-US" dirty="0">
                <a:solidFill>
                  <a:srgbClr val="FF0000"/>
                </a:solidFill>
                <a:latin typeface="+mn-ea"/>
              </a:rPr>
              <a:t>邻居</a:t>
            </a:r>
            <a:r>
              <a:rPr lang="zh-CN" altLang="en-US" dirty="0" smtClean="0">
                <a:solidFill>
                  <a:srgbClr val="FF0000"/>
                </a:solidFill>
                <a:latin typeface="+mn-ea"/>
              </a:rPr>
              <a:t>节点</a:t>
            </a:r>
            <a:r>
              <a:rPr lang="zh-CN" altLang="en-US" dirty="0" smtClean="0">
                <a:solidFill>
                  <a:schemeClr val="tx1"/>
                </a:solidFill>
                <a:latin typeface="+mn-ea"/>
              </a:rPr>
              <a:t>信息，更新</a:t>
            </a:r>
            <a:r>
              <a:rPr lang="zh-CN" altLang="en-US" dirty="0">
                <a:solidFill>
                  <a:schemeClr val="tx1"/>
                </a:solidFill>
                <a:latin typeface="+mn-ea"/>
              </a:rPr>
              <a:t>该节点的</a:t>
            </a:r>
            <a:r>
              <a:rPr lang="zh-CN" altLang="en-US" dirty="0" smtClean="0">
                <a:solidFill>
                  <a:schemeClr val="tx1"/>
                </a:solidFill>
                <a:latin typeface="+mn-ea"/>
              </a:rPr>
              <a:t>表示，此过程</a:t>
            </a:r>
            <a:endParaRPr lang="en-US" altLang="zh-CN" dirty="0" smtClean="0">
              <a:solidFill>
                <a:schemeClr val="tx1"/>
              </a:solidFill>
              <a:latin typeface="+mn-ea"/>
            </a:endParaRPr>
          </a:p>
          <a:p>
            <a:pPr>
              <a:lnSpc>
                <a:spcPts val="3000"/>
              </a:lnSpc>
              <a:spcAft>
                <a:spcPts val="0"/>
              </a:spcAft>
              <a:buClr>
                <a:srgbClr val="FF0000"/>
              </a:buClr>
              <a:buSzPct val="80000"/>
            </a:pPr>
            <a:r>
              <a:rPr lang="en-US" altLang="zh-CN" dirty="0"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  <a:latin typeface="+mn-ea"/>
              </a:rPr>
              <a:t>            </a:t>
            </a:r>
            <a:r>
              <a:rPr lang="zh-CN" altLang="en-US" dirty="0" smtClean="0">
                <a:solidFill>
                  <a:schemeClr val="tx1"/>
                </a:solidFill>
                <a:latin typeface="+mn-ea"/>
              </a:rPr>
              <a:t>可视为在图中进行</a:t>
            </a:r>
            <a:r>
              <a:rPr lang="zh-CN" altLang="en-US" dirty="0">
                <a:solidFill>
                  <a:schemeClr val="tx1"/>
                </a:solidFill>
                <a:latin typeface="+mn-ea"/>
              </a:rPr>
              <a:t>信息传播</a:t>
            </a:r>
            <a:r>
              <a:rPr lang="zh-CN" altLang="en-US" dirty="0" smtClean="0">
                <a:solidFill>
                  <a:schemeClr val="tx1"/>
                </a:solidFill>
                <a:latin typeface="+mn-ea"/>
              </a:rPr>
              <a:t>。</a:t>
            </a:r>
            <a:endParaRPr lang="en-US" altLang="zh-CN" dirty="0" smtClean="0">
              <a:solidFill>
                <a:schemeClr val="tx1"/>
              </a:solidFill>
              <a:latin typeface="+mn-ea"/>
            </a:endParaRPr>
          </a:p>
          <a:p>
            <a:pPr>
              <a:lnSpc>
                <a:spcPts val="3000"/>
              </a:lnSpc>
              <a:spcAft>
                <a:spcPts val="0"/>
              </a:spcAft>
              <a:buClr>
                <a:srgbClr val="FF0000"/>
              </a:buClr>
              <a:buSzPct val="80000"/>
            </a:pPr>
            <a:r>
              <a:rPr lang="zh-CN" altLang="en-US" dirty="0" smtClean="0">
                <a:solidFill>
                  <a:schemeClr val="tx1"/>
                </a:solidFill>
                <a:latin typeface="+mn-ea"/>
              </a:rPr>
              <a:t>③ </a:t>
            </a:r>
            <a:r>
              <a:rPr lang="zh-CN" altLang="en-US" dirty="0" smtClean="0">
                <a:solidFill>
                  <a:srgbClr val="FF0000"/>
                </a:solidFill>
                <a:latin typeface="+mn-ea"/>
              </a:rPr>
              <a:t>权重</a:t>
            </a:r>
            <a:r>
              <a:rPr lang="zh-CN" altLang="en-US" dirty="0">
                <a:solidFill>
                  <a:srgbClr val="FF0000"/>
                </a:solidFill>
                <a:latin typeface="+mn-ea"/>
              </a:rPr>
              <a:t>共享</a:t>
            </a:r>
            <a:r>
              <a:rPr lang="zh-CN" altLang="en-US" dirty="0" smtClean="0">
                <a:solidFill>
                  <a:schemeClr val="tx1"/>
                </a:solidFill>
                <a:latin typeface="+mn-ea"/>
              </a:rPr>
              <a:t>：所有节点</a:t>
            </a:r>
            <a:r>
              <a:rPr lang="zh-CN" altLang="en-US" dirty="0">
                <a:solidFill>
                  <a:schemeClr val="tx1"/>
                </a:solidFill>
                <a:latin typeface="+mn-ea"/>
              </a:rPr>
              <a:t>和</a:t>
            </a:r>
            <a:r>
              <a:rPr lang="zh-CN" altLang="en-US" dirty="0" smtClean="0">
                <a:solidFill>
                  <a:schemeClr val="tx1"/>
                </a:solidFill>
                <a:latin typeface="+mn-ea"/>
              </a:rPr>
              <a:t>边共享</a:t>
            </a:r>
            <a:r>
              <a:rPr lang="zh-CN" altLang="en-US" dirty="0">
                <a:solidFill>
                  <a:schemeClr val="tx1"/>
                </a:solidFill>
                <a:latin typeface="+mn-ea"/>
              </a:rPr>
              <a:t>参数</a:t>
            </a:r>
            <a:r>
              <a:rPr lang="zh-CN" altLang="en-US" dirty="0" smtClean="0">
                <a:solidFill>
                  <a:schemeClr val="tx1"/>
                </a:solidFill>
                <a:latin typeface="+mn-ea"/>
              </a:rPr>
              <a:t>，因而模型可在</a:t>
            </a:r>
            <a:r>
              <a:rPr lang="zh-CN" altLang="en-US" dirty="0">
                <a:solidFill>
                  <a:schemeClr val="tx1"/>
                </a:solidFill>
                <a:latin typeface="+mn-ea"/>
              </a:rPr>
              <a:t>不同大小和形状的图</a:t>
            </a:r>
            <a:r>
              <a:rPr lang="zh-CN" altLang="en-US" dirty="0" smtClean="0">
                <a:solidFill>
                  <a:schemeClr val="tx1"/>
                </a:solidFill>
                <a:latin typeface="+mn-ea"/>
              </a:rPr>
              <a:t>上进</a:t>
            </a:r>
            <a:endParaRPr lang="en-US" altLang="zh-CN" dirty="0" smtClean="0">
              <a:solidFill>
                <a:schemeClr val="tx1"/>
              </a:solidFill>
              <a:latin typeface="+mn-ea"/>
            </a:endParaRPr>
          </a:p>
          <a:p>
            <a:pPr>
              <a:lnSpc>
                <a:spcPts val="3000"/>
              </a:lnSpc>
              <a:spcAft>
                <a:spcPts val="600"/>
              </a:spcAft>
              <a:buClr>
                <a:srgbClr val="FF0000"/>
              </a:buClr>
              <a:buSzPct val="80000"/>
            </a:pPr>
            <a:r>
              <a:rPr lang="en-US" altLang="zh-CN" dirty="0"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  <a:latin typeface="+mn-ea"/>
              </a:rPr>
              <a:t>            </a:t>
            </a:r>
            <a:r>
              <a:rPr lang="zh-CN" altLang="en-US" dirty="0" smtClean="0">
                <a:solidFill>
                  <a:schemeClr val="tx1"/>
                </a:solidFill>
                <a:latin typeface="+mn-ea"/>
              </a:rPr>
              <a:t>行</a:t>
            </a:r>
            <a:r>
              <a:rPr lang="zh-CN" altLang="en-US" dirty="0">
                <a:solidFill>
                  <a:schemeClr val="tx1"/>
                </a:solidFill>
                <a:latin typeface="+mn-ea"/>
              </a:rPr>
              <a:t>推理</a:t>
            </a:r>
            <a:r>
              <a:rPr lang="zh-CN" altLang="en-US" dirty="0" smtClean="0">
                <a:solidFill>
                  <a:schemeClr val="tx1"/>
                </a:solidFill>
                <a:latin typeface="+mn-ea"/>
              </a:rPr>
              <a:t>。</a:t>
            </a:r>
            <a:endParaRPr lang="en-US" altLang="zh-CN" dirty="0" smtClean="0">
              <a:solidFill>
                <a:schemeClr val="tx1"/>
              </a:solidFill>
              <a:latin typeface="+mn-ea"/>
            </a:endParaRPr>
          </a:p>
          <a:p>
            <a:pPr>
              <a:lnSpc>
                <a:spcPts val="3000"/>
              </a:lnSpc>
              <a:spcAft>
                <a:spcPts val="0"/>
              </a:spcAft>
              <a:buClr>
                <a:srgbClr val="FF0000"/>
              </a:buClr>
              <a:buSzPct val="80000"/>
            </a:pPr>
            <a:r>
              <a:rPr lang="zh-CN" altLang="en-US" dirty="0" smtClean="0">
                <a:solidFill>
                  <a:schemeClr val="tx1"/>
                </a:solidFill>
                <a:latin typeface="+mn-ea"/>
              </a:rPr>
              <a:t>④ </a:t>
            </a:r>
            <a:r>
              <a:rPr lang="zh-CN" altLang="en-US" dirty="0" smtClean="0">
                <a:solidFill>
                  <a:srgbClr val="FF0000"/>
                </a:solidFill>
                <a:latin typeface="+mn-ea"/>
              </a:rPr>
              <a:t>可</a:t>
            </a:r>
            <a:r>
              <a:rPr lang="zh-CN" altLang="en-US" dirty="0">
                <a:solidFill>
                  <a:srgbClr val="FF0000"/>
                </a:solidFill>
                <a:latin typeface="+mn-ea"/>
              </a:rPr>
              <a:t>微分</a:t>
            </a:r>
            <a:r>
              <a:rPr lang="zh-CN" altLang="en-US" dirty="0" smtClean="0">
                <a:solidFill>
                  <a:schemeClr val="tx1"/>
                </a:solidFill>
                <a:latin typeface="+mn-ea"/>
              </a:rPr>
              <a:t>：所有操作均可微，能运用</a:t>
            </a:r>
            <a:r>
              <a:rPr lang="zh-CN" altLang="en-US" dirty="0" smtClean="0">
                <a:solidFill>
                  <a:srgbClr val="FF0000"/>
                </a:solidFill>
                <a:latin typeface="+mn-ea"/>
              </a:rPr>
              <a:t>梯度下降</a:t>
            </a:r>
            <a:r>
              <a:rPr lang="zh-CN" altLang="en-US" dirty="0" smtClean="0">
                <a:solidFill>
                  <a:schemeClr val="tx1"/>
                </a:solidFill>
                <a:latin typeface="+mn-ea"/>
              </a:rPr>
              <a:t>等优化算法训练</a:t>
            </a:r>
            <a:r>
              <a:rPr lang="zh-CN" altLang="en-US" dirty="0">
                <a:solidFill>
                  <a:schemeClr val="tx1"/>
                </a:solidFill>
                <a:latin typeface="+mn-ea"/>
              </a:rPr>
              <a:t>模型。</a:t>
            </a:r>
          </a:p>
        </p:txBody>
      </p:sp>
    </p:spTree>
    <p:extLst>
      <p:ext uri="{BB962C8B-B14F-4D97-AF65-F5344CB8AC3E}">
        <p14:creationId xmlns:p14="http://schemas.microsoft.com/office/powerpoint/2010/main" val="4028766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 txBox="1">
            <a:spLocks noChangeArrowheads="1"/>
          </p:cNvSpPr>
          <p:nvPr/>
        </p:nvSpPr>
        <p:spPr>
          <a:xfrm>
            <a:off x="655860" y="1169707"/>
            <a:ext cx="504056" cy="307777"/>
          </a:xfrm>
          <a:prstGeom prst="rect">
            <a:avLst/>
          </a:prstGeom>
          <a:noFill/>
        </p:spPr>
        <p:txBody>
          <a:bodyPr vert="horz" wrap="square" lIns="0" tIns="0" rIns="0" bIns="0" numCol="1" rtlCol="0" anchor="b" anchorCtr="0" compatLnSpc="1">
            <a:prstTxWarp prst="textNoShape">
              <a:avLst/>
            </a:prstTxWarp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lnSpc>
                <a:spcPct val="100000"/>
              </a:lnSpc>
              <a:spcAft>
                <a:spcPts val="0"/>
              </a:spcAft>
              <a:buClr>
                <a:srgbClr val="FF0000"/>
              </a:buClr>
              <a:buSzPct val="80000"/>
            </a:pPr>
            <a:r>
              <a:rPr lang="zh-CN" altLang="en-US" sz="2000" dirty="0" smtClean="0">
                <a:latin typeface="+mn-ea"/>
                <a:ea typeface="+mn-ea"/>
              </a:rPr>
              <a:t>例：</a:t>
            </a:r>
            <a:endParaRPr lang="zh-CN" altLang="en-US" sz="2000" dirty="0">
              <a:latin typeface="+mn-ea"/>
              <a:ea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3888" y="156764"/>
            <a:ext cx="4848929" cy="132072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625347" y="1770936"/>
            <a:ext cx="4315929" cy="1731243"/>
          </a:xfrm>
          <a:prstGeom prst="rect">
            <a:avLst/>
          </a:prstGeom>
          <a:ln>
            <a:solidFill>
              <a:srgbClr val="0000FF"/>
            </a:solidFill>
            <a:prstDash val="dash"/>
          </a:ln>
        </p:spPr>
        <p:txBody>
          <a:bodyPr wrap="square" lIns="36000" tIns="0" rIns="0" bIns="0">
            <a:spAutoFit/>
          </a:bodyPr>
          <a:lstStyle/>
          <a:p>
            <a:pPr marL="268288" indent="-268288">
              <a:lnSpc>
                <a:spcPts val="27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zh-CN" dirty="0">
                <a:latin typeface="+mn-ea"/>
                <a:ea typeface="+mn-ea"/>
                <a:cs typeface="Times New Roman" panose="02020603050405020304" pitchFamily="18" charset="0"/>
              </a:rPr>
              <a:t>可视为一个</a:t>
            </a:r>
            <a:r>
              <a:rPr lang="zh-CN" altLang="zh-CN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由语义网络构成</a:t>
            </a:r>
            <a:r>
              <a:rPr lang="zh-CN" altLang="zh-CN" dirty="0">
                <a:latin typeface="+mn-ea"/>
                <a:ea typeface="+mn-ea"/>
                <a:cs typeface="Times New Roman" panose="02020603050405020304" pitchFamily="18" charset="0"/>
              </a:rPr>
              <a:t>的</a:t>
            </a:r>
            <a:r>
              <a:rPr lang="zh-CN" altLang="zh-CN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知识</a:t>
            </a:r>
            <a:r>
              <a:rPr lang="zh-CN" altLang="zh-CN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图谱</a:t>
            </a:r>
            <a:endParaRPr lang="en-US" altLang="zh-CN" dirty="0" smtClean="0">
              <a:solidFill>
                <a:srgbClr val="FF0000"/>
              </a:solidFill>
              <a:latin typeface="+mn-ea"/>
              <a:ea typeface="+mn-ea"/>
              <a:cs typeface="Times New Roman" panose="02020603050405020304" pitchFamily="18" charset="0"/>
            </a:endParaRPr>
          </a:p>
          <a:p>
            <a:pPr marL="268288" indent="-268288">
              <a:lnSpc>
                <a:spcPts val="27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zh-CN" dirty="0" smtClean="0">
                <a:latin typeface="+mn-ea"/>
                <a:ea typeface="+mn-ea"/>
              </a:rPr>
              <a:t>利用</a:t>
            </a:r>
            <a:r>
              <a:rPr lang="zh-CN" altLang="zh-CN" dirty="0">
                <a:latin typeface="+mn-ea"/>
                <a:ea typeface="+mn-ea"/>
              </a:rPr>
              <a:t>图</a:t>
            </a:r>
            <a:r>
              <a:rPr lang="zh-CN" altLang="zh-CN" dirty="0" smtClean="0">
                <a:latin typeface="+mn-ea"/>
                <a:ea typeface="+mn-ea"/>
              </a:rPr>
              <a:t>结构更新节点</a:t>
            </a:r>
            <a:r>
              <a:rPr lang="zh-CN" altLang="en-US" dirty="0" smtClean="0">
                <a:latin typeface="+mn-ea"/>
                <a:ea typeface="+mn-ea"/>
              </a:rPr>
              <a:t>表示</a:t>
            </a:r>
            <a:endParaRPr lang="en-US" altLang="zh-CN" dirty="0" smtClean="0">
              <a:latin typeface="+mn-ea"/>
              <a:ea typeface="+mn-ea"/>
            </a:endParaRPr>
          </a:p>
          <a:p>
            <a:pPr marL="268288" indent="-268288">
              <a:lnSpc>
                <a:spcPts val="27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dirty="0" smtClean="0">
                <a:latin typeface="+mn-ea"/>
                <a:ea typeface="+mn-ea"/>
              </a:rPr>
              <a:t>本质：</a:t>
            </a:r>
            <a:r>
              <a:rPr lang="zh-CN" altLang="zh-CN" dirty="0" smtClean="0">
                <a:latin typeface="+mn-ea"/>
                <a:ea typeface="+mn-ea"/>
              </a:rPr>
              <a:t>节点嵌入</a:t>
            </a:r>
            <a:r>
              <a:rPr lang="zh-CN" altLang="zh-CN" dirty="0">
                <a:latin typeface="+mn-ea"/>
                <a:ea typeface="+mn-ea"/>
              </a:rPr>
              <a:t>、</a:t>
            </a:r>
            <a:r>
              <a:rPr lang="zh-CN" altLang="zh-CN" dirty="0" smtClean="0">
                <a:latin typeface="+mn-ea"/>
                <a:ea typeface="+mn-ea"/>
              </a:rPr>
              <a:t>边嵌入</a:t>
            </a:r>
            <a:endParaRPr lang="en-US" altLang="zh-CN" dirty="0">
              <a:latin typeface="+mn-ea"/>
              <a:ea typeface="+mn-ea"/>
            </a:endParaRPr>
          </a:p>
          <a:p>
            <a:pPr>
              <a:lnSpc>
                <a:spcPts val="2700"/>
              </a:lnSpc>
              <a:buClr>
                <a:srgbClr val="FF0000"/>
              </a:buClr>
              <a:buSzPct val="80000"/>
            </a:pPr>
            <a:r>
              <a:rPr lang="en-US" altLang="zh-CN" dirty="0" smtClean="0">
                <a:latin typeface="+mn-ea"/>
                <a:ea typeface="+mn-ea"/>
              </a:rPr>
              <a:t>     </a:t>
            </a:r>
            <a:r>
              <a:rPr lang="en-US" altLang="zh-CN" sz="1600" dirty="0" smtClean="0">
                <a:latin typeface="+mn-ea"/>
                <a:ea typeface="+mn-ea"/>
              </a:rPr>
              <a:t>    </a:t>
            </a:r>
            <a:r>
              <a:rPr lang="zh-CN" altLang="en-US" dirty="0" smtClean="0">
                <a:latin typeface="+mn-ea"/>
                <a:ea typeface="+mn-ea"/>
              </a:rPr>
              <a:t>实体嵌入、关系嵌入</a:t>
            </a:r>
            <a:endParaRPr lang="en-US" altLang="zh-CN" dirty="0">
              <a:latin typeface="+mn-ea"/>
              <a:ea typeface="+mn-ea"/>
            </a:endParaRPr>
          </a:p>
          <a:p>
            <a:pPr>
              <a:lnSpc>
                <a:spcPts val="2700"/>
              </a:lnSpc>
              <a:buClr>
                <a:srgbClr val="FF0000"/>
              </a:buClr>
              <a:buSzPct val="80000"/>
            </a:pPr>
            <a:r>
              <a:rPr lang="en-US" altLang="zh-CN" dirty="0" smtClean="0">
                <a:latin typeface="+mn-ea"/>
                <a:ea typeface="+mn-ea"/>
              </a:rPr>
              <a:t>     </a:t>
            </a:r>
            <a:r>
              <a:rPr lang="en-US" altLang="zh-CN" sz="1600" dirty="0" smtClean="0">
                <a:latin typeface="+mn-ea"/>
                <a:ea typeface="+mn-ea"/>
              </a:rPr>
              <a:t>    </a:t>
            </a:r>
            <a:r>
              <a:rPr lang="zh-CN" altLang="en-US" dirty="0" smtClean="0">
                <a:latin typeface="+mn-ea"/>
                <a:ea typeface="+mn-ea"/>
              </a:rPr>
              <a:t>图嵌入</a:t>
            </a:r>
            <a:endParaRPr lang="zh-CN" altLang="en-US" dirty="0">
              <a:latin typeface="+mn-ea"/>
              <a:ea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2956950" y="3645024"/>
                <a:ext cx="5612429" cy="2321148"/>
              </a:xfrm>
              <a:prstGeom prst="rect">
                <a:avLst/>
              </a:prstGeom>
              <a:ln>
                <a:solidFill>
                  <a:srgbClr val="0000FF"/>
                </a:solidFill>
                <a:prstDash val="dash"/>
              </a:ln>
            </p:spPr>
            <p:txBody>
              <a:bodyPr wrap="square" lIns="36000" tIns="0" rIns="0" bIns="0">
                <a:spAutoFit/>
              </a:bodyPr>
              <a:lstStyle/>
              <a:p>
                <a:pPr marL="268288" indent="-268288">
                  <a:lnSpc>
                    <a:spcPts val="2500"/>
                  </a:lnSpc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en-US" dirty="0" smtClean="0">
                    <a:latin typeface="+mn-ea"/>
                    <a:ea typeface="+mn-ea"/>
                  </a:rPr>
                  <a:t>以红色中心节点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𝒙</m:t>
                        </m:r>
                      </m:e>
                      <m:sub>
                        <m:r>
                          <a:rPr lang="en-US" altLang="zh-C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zh-CN" altLang="en-US" dirty="0" smtClean="0">
                    <a:latin typeface="+mn-ea"/>
                    <a:ea typeface="+mn-ea"/>
                  </a:rPr>
                  <a:t>为例：</a:t>
                </a:r>
                <a:endParaRPr lang="en-US" altLang="zh-CN" dirty="0" smtClean="0">
                  <a:latin typeface="+mn-ea"/>
                  <a:ea typeface="+mn-ea"/>
                </a:endParaRPr>
              </a:p>
              <a:p>
                <a:pPr marL="450850" indent="-90488">
                  <a:lnSpc>
                    <a:spcPts val="2500"/>
                  </a:lnSpc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</a:pPr>
                <a:r>
                  <a:rPr lang="zh-CN" altLang="zh-CN" dirty="0">
                    <a:latin typeface="+mn-ea"/>
                    <a:ea typeface="+mn-ea"/>
                  </a:rPr>
                  <a:t>通过</a:t>
                </a:r>
                <a:r>
                  <a:rPr lang="en-US" altLang="zh-CN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GNN</a:t>
                </a:r>
                <a:r>
                  <a:rPr lang="zh-CN" altLang="zh-CN" dirty="0" smtClean="0">
                    <a:latin typeface="+mn-ea"/>
                    <a:ea typeface="+mn-ea"/>
                  </a:rPr>
                  <a:t>模型更新节点表示，</a:t>
                </a:r>
                <a:r>
                  <a:rPr lang="zh-CN" altLang="en-US" dirty="0" smtClean="0">
                    <a:latin typeface="+mn-ea"/>
                    <a:ea typeface="+mn-ea"/>
                  </a:rPr>
                  <a:t>将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𝒙</m:t>
                        </m:r>
                      </m:e>
                      <m:sub>
                        <m: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zh-CN" altLang="zh-CN" dirty="0" smtClean="0">
                    <a:latin typeface="+mn-ea"/>
                    <a:ea typeface="+mn-ea"/>
                  </a:rPr>
                  <a:t>变成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zh-CN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bSupPr>
                      <m:e>
                        <m: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𝒙</m:t>
                        </m:r>
                      </m:e>
                      <m:sub>
                        <m: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𝒊</m:t>
                        </m:r>
                      </m:sub>
                      <m:sup>
                        <m: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zh-CN" altLang="en-US" dirty="0" smtClean="0">
                    <a:latin typeface="+mn-ea"/>
                    <a:ea typeface="+mn-ea"/>
                  </a:rPr>
                  <a:t>。</a:t>
                </a:r>
                <a:r>
                  <a:rPr lang="en-US" altLang="zh-CN" dirty="0" smtClean="0">
                    <a:latin typeface="+mn-ea"/>
                    <a:ea typeface="+mn-ea"/>
                  </a:rPr>
                  <a:t>(</a:t>
                </a:r>
                <a:r>
                  <a:rPr lang="zh-CN" altLang="en-US" dirty="0" smtClean="0">
                    <a:latin typeface="+mn-ea"/>
                    <a:ea typeface="+mn-ea"/>
                  </a:rPr>
                  <a:t>一层</a:t>
                </a:r>
                <a:r>
                  <a:rPr lang="en-US" altLang="zh-CN" dirty="0" smtClean="0">
                    <a:latin typeface="+mn-ea"/>
                    <a:ea typeface="+mn-ea"/>
                  </a:rPr>
                  <a:t>)</a:t>
                </a:r>
              </a:p>
              <a:p>
                <a:pPr marL="450850" indent="-90488">
                  <a:lnSpc>
                    <a:spcPts val="2500"/>
                  </a:lnSpc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</a:pPr>
                <a:r>
                  <a:rPr lang="zh-CN" altLang="zh-CN" dirty="0" smtClean="0">
                    <a:solidFill>
                      <a:srgbClr val="FF0000"/>
                    </a:solidFill>
                  </a:rPr>
                  <a:t>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zh-CN" altLang="zh-CN" dirty="0" smtClean="0">
                    <a:solidFill>
                      <a:srgbClr val="FF0000"/>
                    </a:solidFill>
                  </a:rPr>
                  <a:t>表示</a:t>
                </a:r>
                <a:r>
                  <a:rPr lang="zh-CN" altLang="zh-CN" dirty="0">
                    <a:solidFill>
                      <a:srgbClr val="FF0000"/>
                    </a:solidFill>
                  </a:rPr>
                  <a:t>更新</a:t>
                </a:r>
                <a:r>
                  <a:rPr lang="zh-CN" altLang="zh-CN" dirty="0"/>
                  <a:t>，</a:t>
                </a:r>
                <a:r>
                  <a:rPr lang="zh-CN" altLang="zh-CN" dirty="0" smtClean="0"/>
                  <a:t>需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聚合</a:t>
                </a:r>
                <a:r>
                  <a:rPr lang="zh-CN" altLang="en-US" dirty="0" smtClean="0"/>
                  <a:t>其</a:t>
                </a:r>
                <a:r>
                  <a:rPr lang="zh-CN" altLang="zh-CN" dirty="0" smtClean="0">
                    <a:solidFill>
                      <a:srgbClr val="0000FF"/>
                    </a:solidFill>
                  </a:rPr>
                  <a:t>所有</a:t>
                </a:r>
                <a:r>
                  <a:rPr lang="zh-CN" altLang="zh-CN" dirty="0">
                    <a:solidFill>
                      <a:srgbClr val="0000FF"/>
                    </a:solidFill>
                  </a:rPr>
                  <a:t>邻居</a:t>
                </a:r>
                <a:r>
                  <a:rPr lang="zh-CN" altLang="zh-CN" dirty="0" smtClean="0">
                    <a:solidFill>
                      <a:srgbClr val="0000FF"/>
                    </a:solidFill>
                  </a:rPr>
                  <a:t>节点</a:t>
                </a:r>
                <a:r>
                  <a:rPr lang="zh-CN" altLang="en-US" dirty="0" smtClean="0"/>
                  <a:t>的</a:t>
                </a:r>
                <a:r>
                  <a:rPr lang="zh-CN" altLang="zh-CN" dirty="0" smtClean="0"/>
                  <a:t>信息</a:t>
                </a:r>
                <a:r>
                  <a:rPr lang="zh-CN" altLang="en-US" dirty="0" smtClean="0"/>
                  <a:t>。</a:t>
                </a:r>
                <a:endParaRPr lang="en-US" altLang="zh-CN" dirty="0" smtClean="0"/>
              </a:p>
              <a:p>
                <a:pPr marL="450850" indent="-90488">
                  <a:lnSpc>
                    <a:spcPts val="2500"/>
                  </a:lnSpc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</a:pPr>
                <a:r>
                  <a:rPr lang="zh-CN" altLang="en-US" dirty="0" smtClean="0">
                    <a:latin typeface="+mn-ea"/>
                    <a:ea typeface="+mn-ea"/>
                  </a:rPr>
                  <a:t>邻居节点</a:t>
                </a:r>
                <a:r>
                  <a:rPr lang="en-US" altLang="zh-CN" dirty="0" smtClean="0">
                    <a:latin typeface="+mn-ea"/>
                    <a:ea typeface="+mn-ea"/>
                  </a:rPr>
                  <a:t>(</a:t>
                </a:r>
                <a:r>
                  <a:rPr lang="zh-CN" altLang="en-US" dirty="0" smtClean="0">
                    <a:latin typeface="+mn-ea"/>
                    <a:ea typeface="+mn-ea"/>
                  </a:rPr>
                  <a:t>橙、蓝、深绿、浅绿</a:t>
                </a:r>
                <a:r>
                  <a:rPr lang="en-US" altLang="zh-CN" dirty="0" smtClean="0">
                    <a:latin typeface="+mn-ea"/>
                    <a:ea typeface="+mn-ea"/>
                  </a:rPr>
                  <a:t>)</a:t>
                </a:r>
              </a:p>
              <a:p>
                <a:pPr marL="450850" indent="-90488">
                  <a:lnSpc>
                    <a:spcPts val="2500"/>
                  </a:lnSpc>
                  <a:spcAft>
                    <a:spcPts val="60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</a:pPr>
                <a:r>
                  <a:rPr lang="zh-CN" altLang="en-US" dirty="0" smtClean="0">
                    <a:latin typeface="+mn-ea"/>
                    <a:ea typeface="+mn-ea"/>
                  </a:rPr>
                  <a:t>同理，也可对图中其它节点进行表示更新。</a:t>
                </a:r>
                <a:endParaRPr lang="en-US" altLang="zh-CN" dirty="0" smtClean="0">
                  <a:latin typeface="+mn-ea"/>
                  <a:ea typeface="+mn-ea"/>
                </a:endParaRPr>
              </a:p>
              <a:p>
                <a:pPr marL="268288" indent="-268288">
                  <a:lnSpc>
                    <a:spcPts val="2500"/>
                  </a:lnSpc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通过</a:t>
                </a:r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GNN</a:t>
                </a:r>
                <a:r>
                  <a:rPr lang="zh-CN" altLang="zh-CN" dirty="0"/>
                  <a:t>模型</a:t>
                </a:r>
                <a:r>
                  <a:rPr lang="zh-CN" altLang="zh-CN" dirty="0" smtClean="0"/>
                  <a:t>嵌入，</a:t>
                </a:r>
                <a:r>
                  <a:rPr lang="zh-CN" altLang="en-US" dirty="0" smtClean="0"/>
                  <a:t>对</a:t>
                </a:r>
                <a:r>
                  <a:rPr lang="zh-CN" altLang="zh-CN" dirty="0" smtClean="0"/>
                  <a:t>图结构</a:t>
                </a:r>
                <a:r>
                  <a:rPr lang="zh-CN" altLang="en-US" dirty="0" smtClean="0"/>
                  <a:t>进行</a:t>
                </a:r>
                <a:r>
                  <a:rPr lang="zh-CN" altLang="zh-CN" dirty="0" smtClean="0"/>
                  <a:t>表示</a:t>
                </a:r>
                <a:r>
                  <a:rPr lang="zh-CN" altLang="en-US" dirty="0" smtClean="0"/>
                  <a:t>更新。</a:t>
                </a:r>
                <a:endParaRPr lang="en-US" altLang="zh-CN" dirty="0" smtClean="0"/>
              </a:p>
              <a:p>
                <a:pPr>
                  <a:lnSpc>
                    <a:spcPts val="2500"/>
                  </a:lnSpc>
                  <a:buClr>
                    <a:srgbClr val="FF0000"/>
                  </a:buClr>
                  <a:buSzPct val="80000"/>
                </a:pPr>
                <a:r>
                  <a:rPr lang="en-US" altLang="zh-CN" dirty="0">
                    <a:latin typeface="+mn-ea"/>
                    <a:ea typeface="+mn-ea"/>
                  </a:rPr>
                  <a:t> </a:t>
                </a:r>
                <a:r>
                  <a:rPr lang="en-US" altLang="zh-CN" dirty="0" smtClean="0">
                    <a:latin typeface="+mn-ea"/>
                    <a:ea typeface="+mn-ea"/>
                  </a:rPr>
                  <a:t> (</a:t>
                </a:r>
                <a:r>
                  <a:rPr lang="zh-CN" altLang="en-US" dirty="0" smtClean="0">
                    <a:latin typeface="+mn-ea"/>
                    <a:ea typeface="+mn-ea"/>
                  </a:rPr>
                  <a:t>注：这里未涉及边信息</a:t>
                </a:r>
                <a:r>
                  <a:rPr lang="en-US" altLang="zh-CN" dirty="0" smtClean="0">
                    <a:latin typeface="+mn-ea"/>
                    <a:ea typeface="+mn-ea"/>
                  </a:rPr>
                  <a:t>)</a:t>
                </a:r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6950" y="3645024"/>
                <a:ext cx="5612429" cy="2321148"/>
              </a:xfrm>
              <a:prstGeom prst="rect">
                <a:avLst/>
              </a:prstGeom>
              <a:blipFill>
                <a:blip r:embed="rId3"/>
                <a:stretch>
                  <a:fillRect l="-1083" t="-3133" r="-2384" b="-2872"/>
                </a:stretch>
              </a:blipFill>
              <a:ln>
                <a:solidFill>
                  <a:srgbClr val="0000FF"/>
                </a:solidFill>
                <a:prstDash val="dash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94641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4"/>
          <p:cNvSpPr>
            <a:spLocks noGrp="1" noChangeArrowheads="1"/>
          </p:cNvSpPr>
          <p:nvPr>
            <p:ph type="title"/>
          </p:nvPr>
        </p:nvSpPr>
        <p:spPr>
          <a:xfrm>
            <a:off x="683196" y="1124744"/>
            <a:ext cx="1296516" cy="369332"/>
          </a:xfrm>
          <a:noFill/>
        </p:spPr>
        <p:txBody>
          <a:bodyPr wrap="square" lIns="0" tIns="0" rIns="0" bIns="0">
            <a:spAutoFit/>
          </a:bodyPr>
          <a:lstStyle/>
          <a:p>
            <a:pPr eaLnBrk="1" hangingPunct="1"/>
            <a:r>
              <a:rPr lang="zh-CN" altLang="en-US" sz="2400" b="1" dirty="0" smtClean="0">
                <a:solidFill>
                  <a:schemeClr val="tx1"/>
                </a:solidFill>
                <a:latin typeface="+mn-ea"/>
                <a:ea typeface="+mn-ea"/>
              </a:rPr>
              <a:t>主要内容</a:t>
            </a:r>
          </a:p>
        </p:txBody>
      </p:sp>
      <p:pic>
        <p:nvPicPr>
          <p:cNvPr id="5123" name="Picture 5" descr="u=276253129,52541480&amp;fm=23&amp;gp=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4006850"/>
            <a:ext cx="2162175" cy="2122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4" name="Text Box 6"/>
          <p:cNvSpPr txBox="1">
            <a:spLocks noChangeArrowheads="1"/>
          </p:cNvSpPr>
          <p:nvPr/>
        </p:nvSpPr>
        <p:spPr bwMode="auto">
          <a:xfrm>
            <a:off x="5364088" y="1700808"/>
            <a:ext cx="2160240" cy="36211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kumimoji="1" lang="en-US" altLang="zh-CN" sz="2000" dirty="0">
                <a:latin typeface="+mn-ea"/>
                <a:ea typeface="+mn-ea"/>
                <a:cs typeface="Times New Roman" panose="02020603050405020304" pitchFamily="18" charset="0"/>
              </a:rPr>
              <a:t>1</a:t>
            </a:r>
            <a:r>
              <a:rPr kumimoji="1" lang="zh-CN" altLang="en-US" sz="2000" dirty="0">
                <a:latin typeface="+mn-ea"/>
                <a:ea typeface="+mn-ea"/>
                <a:cs typeface="Times New Roman" panose="02020603050405020304" pitchFamily="18" charset="0"/>
              </a:rPr>
              <a:t>、预备知识</a:t>
            </a:r>
          </a:p>
          <a:p>
            <a:pPr eaLnBrk="1" hangingPunct="1">
              <a:lnSpc>
                <a:spcPct val="150000"/>
              </a:lnSpc>
            </a:pPr>
            <a:r>
              <a:rPr kumimoji="1" lang="en-US" altLang="zh-CN" sz="2000" dirty="0" smtClean="0">
                <a:latin typeface="+mn-ea"/>
                <a:ea typeface="+mn-ea"/>
                <a:cs typeface="Times New Roman" panose="02020603050405020304" pitchFamily="18" charset="0"/>
              </a:rPr>
              <a:t>2</a:t>
            </a:r>
            <a:r>
              <a:rPr kumimoji="1" lang="zh-CN" altLang="en-US" sz="2000" dirty="0">
                <a:latin typeface="+mn-ea"/>
                <a:ea typeface="+mn-ea"/>
                <a:cs typeface="Times New Roman" panose="02020603050405020304" pitchFamily="18" charset="0"/>
              </a:rPr>
              <a:t>、状态空间</a:t>
            </a:r>
            <a:endParaRPr kumimoji="1" lang="en-US" altLang="zh-CN" sz="2000" dirty="0">
              <a:latin typeface="+mn-ea"/>
              <a:ea typeface="+mn-ea"/>
              <a:cs typeface="Times New Roman" panose="02020603050405020304" pitchFamily="18" charset="0"/>
            </a:endParaRPr>
          </a:p>
          <a:p>
            <a:pPr eaLnBrk="1" hangingPunct="1">
              <a:lnSpc>
                <a:spcPct val="150000"/>
              </a:lnSpc>
            </a:pPr>
            <a:r>
              <a:rPr kumimoji="1" lang="en-US" altLang="zh-CN" sz="2000" dirty="0" smtClean="0">
                <a:latin typeface="+mn-ea"/>
                <a:ea typeface="+mn-ea"/>
                <a:cs typeface="Times New Roman" panose="02020603050405020304" pitchFamily="18" charset="0"/>
              </a:rPr>
              <a:t>3</a:t>
            </a:r>
            <a:r>
              <a:rPr kumimoji="1" lang="zh-CN" altLang="en-US" sz="2000" dirty="0">
                <a:latin typeface="+mn-ea"/>
                <a:ea typeface="+mn-ea"/>
                <a:cs typeface="Times New Roman" panose="02020603050405020304" pitchFamily="18" charset="0"/>
              </a:rPr>
              <a:t>、</a:t>
            </a:r>
            <a:r>
              <a:rPr kumimoji="1"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与或图</a:t>
            </a:r>
            <a:endParaRPr kumimoji="1" lang="zh-CN" altLang="en-US" sz="2000" dirty="0">
              <a:latin typeface="+mn-ea"/>
              <a:ea typeface="+mn-ea"/>
              <a:cs typeface="Times New Roman" panose="02020603050405020304" pitchFamily="18" charset="0"/>
            </a:endParaRPr>
          </a:p>
          <a:p>
            <a:pPr eaLnBrk="1" hangingPunct="1">
              <a:lnSpc>
                <a:spcPct val="150000"/>
              </a:lnSpc>
            </a:pPr>
            <a:r>
              <a:rPr kumimoji="1" lang="en-US" altLang="zh-CN" sz="2000" dirty="0" smtClean="0">
                <a:latin typeface="+mn-ea"/>
                <a:ea typeface="+mn-ea"/>
                <a:cs typeface="Times New Roman" panose="02020603050405020304" pitchFamily="18" charset="0"/>
              </a:rPr>
              <a:t>4</a:t>
            </a:r>
            <a:r>
              <a:rPr kumimoji="1" lang="zh-CN" altLang="en-US" sz="2000" dirty="0">
                <a:latin typeface="+mn-ea"/>
                <a:ea typeface="+mn-ea"/>
                <a:cs typeface="Times New Roman" panose="02020603050405020304" pitchFamily="18" charset="0"/>
              </a:rPr>
              <a:t>、产生式系统</a:t>
            </a:r>
            <a:endParaRPr kumimoji="1" lang="en-US" altLang="zh-CN" sz="2000" dirty="0">
              <a:latin typeface="+mn-ea"/>
              <a:ea typeface="+mn-ea"/>
              <a:cs typeface="Times New Roman" panose="02020603050405020304" pitchFamily="18" charset="0"/>
            </a:endParaRPr>
          </a:p>
          <a:p>
            <a:pPr eaLnBrk="1" hangingPunct="1">
              <a:lnSpc>
                <a:spcPct val="150000"/>
              </a:lnSpc>
            </a:pPr>
            <a:r>
              <a:rPr kumimoji="1" lang="en-US" altLang="zh-CN" sz="2000" dirty="0" smtClean="0">
                <a:latin typeface="+mn-ea"/>
                <a:ea typeface="+mn-ea"/>
                <a:cs typeface="Times New Roman" panose="02020603050405020304" pitchFamily="18" charset="0"/>
              </a:rPr>
              <a:t>5</a:t>
            </a:r>
            <a:r>
              <a:rPr kumimoji="1" lang="zh-CN" altLang="en-US" sz="2000" dirty="0">
                <a:latin typeface="+mn-ea"/>
                <a:ea typeface="+mn-ea"/>
                <a:cs typeface="Times New Roman" panose="02020603050405020304" pitchFamily="18" charset="0"/>
              </a:rPr>
              <a:t>、谓词逻辑</a:t>
            </a:r>
          </a:p>
          <a:p>
            <a:pPr eaLnBrk="1" hangingPunct="1">
              <a:lnSpc>
                <a:spcPct val="150000"/>
              </a:lnSpc>
            </a:pPr>
            <a:r>
              <a:rPr kumimoji="1" lang="en-US" altLang="zh-CN" sz="2000" dirty="0" smtClean="0">
                <a:latin typeface="+mn-ea"/>
                <a:ea typeface="+mn-ea"/>
                <a:cs typeface="Times New Roman" panose="02020603050405020304" pitchFamily="18" charset="0"/>
              </a:rPr>
              <a:t>6</a:t>
            </a:r>
            <a:r>
              <a:rPr kumimoji="1" lang="zh-CN" altLang="en-US" sz="2000" dirty="0">
                <a:latin typeface="+mn-ea"/>
                <a:ea typeface="+mn-ea"/>
                <a:cs typeface="Times New Roman" panose="02020603050405020304" pitchFamily="18" charset="0"/>
              </a:rPr>
              <a:t>、</a:t>
            </a:r>
            <a:r>
              <a:rPr kumimoji="1"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语义网络</a:t>
            </a:r>
            <a:endParaRPr kumimoji="1" lang="en-US" altLang="zh-CN" sz="2000" dirty="0" smtClean="0">
              <a:latin typeface="+mn-ea"/>
              <a:ea typeface="+mn-ea"/>
              <a:cs typeface="Times New Roman" panose="02020603050405020304" pitchFamily="18" charset="0"/>
            </a:endParaRPr>
          </a:p>
          <a:p>
            <a:pPr eaLnBrk="1" hangingPunct="1">
              <a:lnSpc>
                <a:spcPct val="150000"/>
              </a:lnSpc>
            </a:pPr>
            <a:r>
              <a:rPr kumimoji="1" lang="en-US" altLang="zh-CN" sz="2000" dirty="0" smtClean="0">
                <a:latin typeface="+mn-ea"/>
                <a:ea typeface="+mn-ea"/>
                <a:cs typeface="Times New Roman" panose="02020603050405020304" pitchFamily="18" charset="0"/>
              </a:rPr>
              <a:t>7</a:t>
            </a:r>
            <a:r>
              <a:rPr kumimoji="1"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、知识图谱</a:t>
            </a:r>
            <a:endParaRPr kumimoji="1" lang="en-US" altLang="zh-CN" sz="2000" dirty="0">
              <a:latin typeface="+mn-ea"/>
              <a:ea typeface="+mn-ea"/>
              <a:cs typeface="Times New Roman" panose="02020603050405020304" pitchFamily="18" charset="0"/>
            </a:endParaRPr>
          </a:p>
          <a:p>
            <a:pPr eaLnBrk="1" hangingPunct="1">
              <a:lnSpc>
                <a:spcPct val="150000"/>
              </a:lnSpc>
            </a:pPr>
            <a:r>
              <a:rPr kumimoji="1" lang="en-US" altLang="zh-CN" sz="2000" dirty="0" smtClean="0">
                <a:latin typeface="+mn-ea"/>
                <a:ea typeface="+mn-ea"/>
                <a:cs typeface="Times New Roman" panose="02020603050405020304" pitchFamily="18" charset="0"/>
              </a:rPr>
              <a:t>8</a:t>
            </a:r>
            <a:r>
              <a:rPr kumimoji="1"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、</a:t>
            </a:r>
            <a:r>
              <a:rPr kumimoji="1" lang="en-US" altLang="zh-CN" sz="2000" dirty="0" smtClean="0">
                <a:latin typeface="+mn-ea"/>
                <a:ea typeface="+mn-ea"/>
                <a:cs typeface="Times New Roman" panose="02020603050405020304" pitchFamily="18" charset="0"/>
              </a:rPr>
              <a:t>……                     </a:t>
            </a:r>
            <a:endParaRPr kumimoji="1" lang="zh-CN" altLang="en-US" sz="2000" dirty="0">
              <a:latin typeface="+mn-ea"/>
              <a:ea typeface="+mn-ea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6" name="矩形 4"/>
          <p:cNvSpPr>
            <a:spLocks noChangeArrowheads="1"/>
          </p:cNvSpPr>
          <p:nvPr/>
        </p:nvSpPr>
        <p:spPr bwMode="auto">
          <a:xfrm>
            <a:off x="639268" y="1184363"/>
            <a:ext cx="4104827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状态空间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表示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例子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2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十五</a:t>
            </a:r>
            <a:r>
              <a:rPr lang="zh-CN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数码</a:t>
            </a:r>
            <a:r>
              <a:rPr lang="zh-CN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问题</a:t>
            </a:r>
            <a:endParaRPr lang="en-US" altLang="zh-CN" sz="20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611194" y="1777552"/>
            <a:ext cx="662510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 algn="just" eaLnBrk="1" hangingPunct="1">
              <a:lnSpc>
                <a:spcPct val="130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十五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数码问题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：由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4×4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方格盘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上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可移动的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15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个数码构成</a:t>
            </a:r>
            <a:endParaRPr lang="zh-CN" altLang="en-US" sz="20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0541" y="2348880"/>
            <a:ext cx="3681659" cy="197994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 Box 5"/>
              <p:cNvSpPr txBox="1">
                <a:spLocks noChangeArrowheads="1"/>
              </p:cNvSpPr>
              <p:nvPr/>
            </p:nvSpPr>
            <p:spPr bwMode="auto">
              <a:xfrm>
                <a:off x="611188" y="4628977"/>
                <a:ext cx="7993259" cy="100572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342900" indent="-342900" algn="just" eaLnBrk="1" hangingPunct="1">
                  <a:lnSpc>
                    <a:spcPct val="130000"/>
                  </a:lnSpc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en-US" sz="24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问题：</a:t>
                </a:r>
                <a:r>
                  <a:rPr lang="zh-CN" altLang="en-US" sz="24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如何</a:t>
                </a:r>
                <a:r>
                  <a:rPr lang="zh-CN" altLang="en-US" sz="24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将</a:t>
                </a:r>
                <a:r>
                  <a:rPr lang="zh-CN" altLang="en-US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初始</a:t>
                </a:r>
                <a:r>
                  <a:rPr lang="zh-CN" altLang="en-US" sz="24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棋局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𝑺</m:t>
                        </m:r>
                      </m:e>
                      <m:sub>
                        <m:r>
                          <a:rPr lang="en-US" altLang="zh-CN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zh-CN" altLang="en-US" sz="24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变换</a:t>
                </a:r>
                <a:r>
                  <a:rPr lang="zh-CN" altLang="en-US" sz="24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为</a:t>
                </a:r>
                <a:r>
                  <a:rPr lang="zh-CN" altLang="en-US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目标</a:t>
                </a:r>
                <a:r>
                  <a:rPr lang="zh-CN" altLang="en-US" sz="24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棋局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𝑺</m:t>
                        </m:r>
                      </m:e>
                      <m:sub>
                        <m:r>
                          <a:rPr lang="en-US" altLang="zh-CN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𝒈</m:t>
                        </m:r>
                      </m:sub>
                    </m:sSub>
                  </m:oMath>
                </a14:m>
                <a:r>
                  <a:rPr lang="zh-CN" altLang="en-US" sz="24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？</a:t>
                </a:r>
                <a:endParaRPr lang="zh-CN" altLang="en-US" sz="24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 marL="361950" algn="just" eaLnBrk="1" hangingPunct="1">
                  <a:lnSpc>
                    <a:spcPct val="130000"/>
                  </a:lnSpc>
                </a:pPr>
                <a:r>
                  <a:rPr lang="zh-CN" altLang="en-US" sz="24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   解：</a:t>
                </a:r>
                <a:r>
                  <a:rPr lang="zh-CN" altLang="en-US" sz="240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某个</a:t>
                </a:r>
                <a:r>
                  <a:rPr lang="zh-CN" altLang="en-US" sz="24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合适棋子</a:t>
                </a:r>
                <a:r>
                  <a:rPr lang="zh-CN" altLang="en-US" sz="24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的</a:t>
                </a:r>
                <a:r>
                  <a:rPr lang="zh-CN" altLang="en-US" sz="24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走步序列 </a:t>
                </a:r>
                <a:r>
                  <a:rPr lang="zh-CN" altLang="en-US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（</a:t>
                </a:r>
                <a:r>
                  <a:rPr lang="en-US" altLang="zh-CN" sz="20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F</a:t>
                </a:r>
                <a:r>
                  <a:rPr lang="zh-CN" altLang="en-US" sz="20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：</a:t>
                </a:r>
                <a:r>
                  <a:rPr lang="zh-CN" altLang="en-US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移动棋子的</a:t>
                </a:r>
                <a:r>
                  <a:rPr lang="zh-CN" altLang="en-US" sz="20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一个</a:t>
                </a:r>
                <a:r>
                  <a:rPr lang="zh-CN" altLang="en-US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序列）</a:t>
                </a:r>
                <a:endParaRPr lang="zh-CN" altLang="en-US" sz="20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Text 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11188" y="4628977"/>
                <a:ext cx="7993259" cy="1005725"/>
              </a:xfrm>
              <a:prstGeom prst="rect">
                <a:avLst/>
              </a:prstGeom>
              <a:blipFill rotWithShape="0">
                <a:blip r:embed="rId3"/>
                <a:stretch>
                  <a:fillRect l="-1678" t="-2424" r="-1678" b="-10909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404664"/>
            <a:ext cx="3436839" cy="936104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4427984" y="692696"/>
            <a:ext cx="4019569" cy="360040"/>
            <a:chOff x="3563888" y="2515488"/>
            <a:chExt cx="4019569" cy="360040"/>
          </a:xfrm>
        </p:grpSpPr>
        <p:pic>
          <p:nvPicPr>
            <p:cNvPr id="4" name="图片 3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4067944" y="2515488"/>
              <a:ext cx="3515513" cy="360040"/>
            </a:xfrm>
            <a:prstGeom prst="rect">
              <a:avLst/>
            </a:prstGeom>
            <a:ln>
              <a:solidFill>
                <a:srgbClr val="FF0000"/>
              </a:solidFill>
              <a:prstDash val="sysDash"/>
            </a:ln>
          </p:spPr>
        </p:pic>
        <p:cxnSp>
          <p:nvCxnSpPr>
            <p:cNvPr id="5" name="直接箭头连接符 4"/>
            <p:cNvCxnSpPr/>
            <p:nvPr/>
          </p:nvCxnSpPr>
          <p:spPr>
            <a:xfrm flipH="1" flipV="1">
              <a:off x="3563888" y="2695508"/>
              <a:ext cx="504056" cy="1"/>
            </a:xfrm>
            <a:prstGeom prst="straightConnector1">
              <a:avLst/>
            </a:prstGeom>
            <a:ln w="635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组合 12"/>
          <p:cNvGrpSpPr/>
          <p:nvPr/>
        </p:nvGrpSpPr>
        <p:grpSpPr>
          <a:xfrm>
            <a:off x="607159" y="1789408"/>
            <a:ext cx="6629137" cy="1805537"/>
            <a:chOff x="607159" y="1789408"/>
            <a:chExt cx="6629137" cy="1805537"/>
          </a:xfrm>
        </p:grpSpPr>
        <p:sp>
          <p:nvSpPr>
            <p:cNvPr id="7" name="Rectangle 4"/>
            <p:cNvSpPr txBox="1">
              <a:spLocks noChangeArrowheads="1"/>
            </p:cNvSpPr>
            <p:nvPr/>
          </p:nvSpPr>
          <p:spPr>
            <a:xfrm>
              <a:off x="607159" y="1789408"/>
              <a:ext cx="2016224" cy="307777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0" tIns="0" rIns="0" bIns="0" numCol="1" rtlCol="0" anchor="b" anchorCtr="0" compatLnSpc="1">
              <a:prstTxWarp prst="textNoShape">
                <a:avLst/>
              </a:prstTxWarp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fontAlgn="auto">
                <a:lnSpc>
                  <a:spcPct val="100000"/>
                </a:lnSpc>
                <a:spcAft>
                  <a:spcPts val="0"/>
                </a:spcAft>
                <a:buClr>
                  <a:srgbClr val="FF0000"/>
                </a:buClr>
                <a:buSzPct val="80000"/>
              </a:pPr>
              <a:r>
                <a:rPr lang="zh-CN" altLang="en-US" sz="2000" dirty="0" smtClean="0">
                  <a:latin typeface="+mn-ea"/>
                  <a:ea typeface="+mn-ea"/>
                </a:rPr>
                <a:t>更新</a:t>
              </a:r>
              <a:r>
                <a:rPr lang="en-US" altLang="zh-CN" sz="2000" dirty="0" smtClean="0">
                  <a:latin typeface="+mn-ea"/>
                  <a:ea typeface="+mn-ea"/>
                </a:rPr>
                <a:t>(</a:t>
              </a:r>
              <a:r>
                <a:rPr lang="zh-CN" altLang="en-US" sz="2000" dirty="0" smtClean="0">
                  <a:latin typeface="+mn-ea"/>
                  <a:ea typeface="+mn-ea"/>
                </a:rPr>
                <a:t>嵌入</a:t>
              </a:r>
              <a:r>
                <a:rPr lang="en-US" altLang="zh-CN" sz="2000" dirty="0" smtClean="0">
                  <a:latin typeface="+mn-ea"/>
                  <a:ea typeface="+mn-ea"/>
                </a:rPr>
                <a:t>)</a:t>
              </a:r>
              <a:r>
                <a:rPr lang="zh-CN" altLang="en-US" sz="2000" dirty="0" smtClean="0">
                  <a:latin typeface="+mn-ea"/>
                  <a:ea typeface="+mn-ea"/>
                </a:rPr>
                <a:t>过程：</a:t>
              </a:r>
              <a:endParaRPr lang="zh-CN" altLang="en-US" sz="2000" dirty="0">
                <a:latin typeface="+mn-ea"/>
                <a:ea typeface="+mn-ea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607159" y="2204864"/>
              <a:ext cx="6629137" cy="1390081"/>
              <a:chOff x="607159" y="2204864"/>
              <a:chExt cx="6629137" cy="139008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" name="矩形 7"/>
                  <p:cNvSpPr/>
                  <p:nvPr/>
                </p:nvSpPr>
                <p:spPr>
                  <a:xfrm>
                    <a:off x="607159" y="2204864"/>
                    <a:ext cx="6629137" cy="1282402"/>
                  </a:xfrm>
                  <a:prstGeom prst="rect">
                    <a:avLst/>
                  </a:prstGeom>
                  <a:ln>
                    <a:solidFill>
                      <a:srgbClr val="0000FF"/>
                    </a:solidFill>
                    <a:prstDash val="dash"/>
                  </a:ln>
                </p:spPr>
                <p:txBody>
                  <a:bodyPr wrap="square" lIns="36000" tIns="0" rIns="0" bIns="0">
                    <a:spAutoFit/>
                  </a:bodyPr>
                  <a:lstStyle/>
                  <a:p>
                    <a:pPr marL="269875" indent="-269875">
                      <a:lnSpc>
                        <a:spcPts val="2500"/>
                      </a:lnSpc>
                      <a:buClr>
                        <a:srgbClr val="FF0000"/>
                      </a:buClr>
                      <a:buSzPct val="80000"/>
                      <a:buFont typeface="Wingdings" panose="05000000000000000000" pitchFamily="2" charset="2"/>
                      <a:buChar char="p"/>
                    </a:pPr>
                    <a:r>
                      <a:rPr lang="zh-CN" altLang="en-US" dirty="0" smtClean="0">
                        <a:latin typeface="+mn-ea"/>
                        <a:ea typeface="+mn-ea"/>
                      </a:rPr>
                      <a:t>式中</a:t>
                    </a:r>
                    <a:endParaRPr lang="en-US" altLang="zh-CN" sz="1600" dirty="0" smtClean="0">
                      <a:latin typeface="+mn-ea"/>
                      <a:ea typeface="+mn-ea"/>
                    </a:endParaRPr>
                  </a:p>
                  <a:p>
                    <a:pPr marL="442913" indent="-173038">
                      <a:lnSpc>
                        <a:spcPts val="2500"/>
                      </a:lnSpc>
                      <a:buClr>
                        <a:srgbClr val="FF0000"/>
                      </a:buClr>
                      <a:buSzPct val="80000"/>
                      <a:buFont typeface="Wingdings" panose="05000000000000000000" pitchFamily="2" charset="2"/>
                      <a:buChar char="Ø"/>
                    </a:pP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zh-CN" altLang="zh-CN" sz="16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lang="en-US" altLang="zh-CN" sz="16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  <m:t>𝑿</m:t>
                            </m:r>
                          </m:e>
                          <m:sub>
                            <m:r>
                              <a:rPr lang="en-US" altLang="zh-CN" sz="16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  <m:t>𝒊</m:t>
                            </m:r>
                          </m:sub>
                        </m:sSub>
                      </m:oMath>
                    </a14:m>
                    <a:r>
                      <a:rPr lang="zh-CN" altLang="en-US" sz="1600" dirty="0" smtClean="0">
                        <a:latin typeface="+mn-ea"/>
                        <a:ea typeface="+mn-ea"/>
                      </a:rPr>
                      <a:t>即</a:t>
                    </a:r>
                    <a:r>
                      <a:rPr lang="zh-CN" altLang="zh-CN" sz="1600" dirty="0" smtClean="0">
                        <a:solidFill>
                          <a:srgbClr val="0000FF"/>
                        </a:solidFill>
                        <a:latin typeface="+mn-ea"/>
                        <a:ea typeface="+mn-ea"/>
                      </a:rPr>
                      <a:t>中心</a:t>
                    </a:r>
                    <a:r>
                      <a:rPr lang="zh-CN" altLang="zh-CN" sz="1600" dirty="0">
                        <a:latin typeface="+mn-ea"/>
                        <a:ea typeface="+mn-ea"/>
                      </a:rPr>
                      <a:t>节点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zh-CN" altLang="zh-CN" sz="1600" i="1"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lang="en-US" altLang="zh-CN" sz="1600" b="1" i="1">
                                <a:latin typeface="Cambria Math" panose="02040503050406030204" pitchFamily="18" charset="0"/>
                                <a:ea typeface="+mn-ea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1600" b="1" i="1">
                                <a:latin typeface="Cambria Math" panose="02040503050406030204" pitchFamily="18" charset="0"/>
                                <a:ea typeface="+mn-ea"/>
                              </a:rPr>
                              <m:t>𝒊</m:t>
                            </m:r>
                          </m:sub>
                        </m:sSub>
                      </m:oMath>
                    </a14:m>
                    <a:r>
                      <a:rPr lang="zh-CN" altLang="en-US" sz="1600" dirty="0" smtClean="0">
                        <a:latin typeface="+mn-ea"/>
                        <a:ea typeface="+mn-ea"/>
                      </a:rPr>
                      <a:t>；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zh-CN" altLang="zh-CN" sz="16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  <m:sub>
                            <m:r>
                              <a:rPr lang="en-US" altLang="zh-CN" sz="16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𝒋</m:t>
                            </m:r>
                          </m:sub>
                        </m:sSub>
                      </m:oMath>
                    </a14:m>
                    <a:r>
                      <a:rPr lang="zh-CN" altLang="zh-CN" sz="1600" dirty="0" smtClean="0">
                        <a:latin typeface="+mn-ea"/>
                        <a:ea typeface="+mn-ea"/>
                      </a:rPr>
                      <a:t>是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zh-CN" altLang="zh-CN" sz="1600" i="1"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lang="en-US" altLang="zh-CN" sz="1600" b="1" i="1">
                                <a:latin typeface="Cambria Math" panose="02040503050406030204" pitchFamily="18" charset="0"/>
                                <a:ea typeface="+mn-ea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1600" b="1" i="1">
                                <a:latin typeface="Cambria Math" panose="02040503050406030204" pitchFamily="18" charset="0"/>
                                <a:ea typeface="+mn-ea"/>
                              </a:rPr>
                              <m:t>𝒊</m:t>
                            </m:r>
                          </m:sub>
                        </m:sSub>
                      </m:oMath>
                    </a14:m>
                    <a:r>
                      <a:rPr lang="zh-CN" altLang="zh-CN" sz="1600" dirty="0">
                        <a:latin typeface="+mn-ea"/>
                        <a:ea typeface="+mn-ea"/>
                      </a:rPr>
                      <a:t>的</a:t>
                    </a:r>
                    <a:r>
                      <a:rPr lang="zh-CN" altLang="zh-CN" sz="1600" dirty="0">
                        <a:solidFill>
                          <a:srgbClr val="0000FF"/>
                        </a:solidFill>
                        <a:latin typeface="+mn-ea"/>
                        <a:ea typeface="+mn-ea"/>
                      </a:rPr>
                      <a:t>邻居</a:t>
                    </a:r>
                    <a:r>
                      <a:rPr lang="zh-CN" altLang="zh-CN" sz="1600" dirty="0" smtClean="0">
                        <a:latin typeface="+mn-ea"/>
                        <a:ea typeface="+mn-ea"/>
                      </a:rPr>
                      <a:t>节点</a:t>
                    </a:r>
                    <a:r>
                      <a:rPr lang="en-US" altLang="zh-CN" sz="1600" dirty="0" smtClean="0">
                        <a:latin typeface="+mn-ea"/>
                        <a:ea typeface="+mn-ea"/>
                      </a:rPr>
                      <a:t>(4</a:t>
                    </a:r>
                    <a:r>
                      <a:rPr lang="zh-CN" altLang="en-US" sz="1600" dirty="0" smtClean="0">
                        <a:latin typeface="+mn-ea"/>
                        <a:ea typeface="+mn-ea"/>
                      </a:rPr>
                      <a:t>个</a:t>
                    </a:r>
                    <a:r>
                      <a:rPr lang="zh-CN" altLang="zh-CN" sz="1600" dirty="0" smtClean="0">
                        <a:latin typeface="+mn-ea"/>
                        <a:ea typeface="+mn-ea"/>
                      </a:rPr>
                      <a:t>一阶邻居</a:t>
                    </a:r>
                    <a:r>
                      <a:rPr lang="zh-CN" altLang="en-US" sz="1600" dirty="0" smtClean="0">
                        <a:latin typeface="+mn-ea"/>
                        <a:ea typeface="+mn-ea"/>
                      </a:rPr>
                      <a:t>节点：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zh-CN" altLang="zh-CN" sz="1600" i="1"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lang="en-US" altLang="zh-CN" sz="1600" b="1" i="1">
                                <a:latin typeface="Cambria Math" panose="02040503050406030204" pitchFamily="18" charset="0"/>
                                <a:ea typeface="+mn-ea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1600" b="1" i="1">
                                <a:latin typeface="Cambria Math" panose="02040503050406030204" pitchFamily="18" charset="0"/>
                                <a:ea typeface="+mn-ea"/>
                              </a:rPr>
                              <m:t>𝒋</m:t>
                            </m:r>
                            <m:r>
                              <a:rPr lang="en-US" altLang="zh-CN" sz="1600" b="1" i="1">
                                <a:latin typeface="Cambria Math" panose="02040503050406030204" pitchFamily="18" charset="0"/>
                                <a:ea typeface="+mn-ea"/>
                              </a:rPr>
                              <m:t>𝟏</m:t>
                            </m:r>
                          </m:sub>
                        </m:sSub>
                        <m:r>
                          <a:rPr lang="en-US" altLang="zh-CN" sz="1600" b="1" i="1">
                            <a:latin typeface="Cambria Math" panose="02040503050406030204" pitchFamily="18" charset="0"/>
                            <a:ea typeface="+mn-ea"/>
                          </a:rPr>
                          <m:t>,…,</m:t>
                        </m:r>
                        <m:sSub>
                          <m:sSubPr>
                            <m:ctrlPr>
                              <a:rPr lang="zh-CN" altLang="zh-CN" sz="1600" i="1"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lang="en-US" altLang="zh-CN" sz="1600" b="1" i="1">
                                <a:latin typeface="Cambria Math" panose="02040503050406030204" pitchFamily="18" charset="0"/>
                                <a:ea typeface="+mn-ea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1600" b="1" i="1">
                                <a:latin typeface="Cambria Math" panose="02040503050406030204" pitchFamily="18" charset="0"/>
                                <a:ea typeface="+mn-ea"/>
                              </a:rPr>
                              <m:t>𝒋</m:t>
                            </m:r>
                            <m:r>
                              <a:rPr lang="en-US" altLang="zh-CN" sz="1600" b="1" i="1">
                                <a:latin typeface="Cambria Math" panose="02040503050406030204" pitchFamily="18" charset="0"/>
                                <a:ea typeface="+mn-ea"/>
                              </a:rPr>
                              <m:t>𝟒</m:t>
                            </m:r>
                          </m:sub>
                        </m:sSub>
                      </m:oMath>
                    </a14:m>
                    <a:r>
                      <a:rPr lang="en-US" altLang="zh-CN" sz="1600" dirty="0" smtClean="0">
                        <a:latin typeface="+mn-ea"/>
                        <a:ea typeface="+mn-ea"/>
                      </a:rPr>
                      <a:t>)</a:t>
                    </a:r>
                  </a:p>
                  <a:p>
                    <a:pPr marL="442913" indent="-173038">
                      <a:lnSpc>
                        <a:spcPts val="2500"/>
                      </a:lnSpc>
                      <a:buClr>
                        <a:srgbClr val="FF0000"/>
                      </a:buClr>
                      <a:buSzPct val="80000"/>
                      <a:buFont typeface="Wingdings" panose="05000000000000000000" pitchFamily="2" charset="2"/>
                      <a:buChar char="Ø"/>
                    </a:pP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zh-CN" altLang="zh-CN" sz="1600" i="1"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lang="en-US" altLang="zh-CN" sz="1600" b="1" i="1">
                                <a:latin typeface="Cambria Math" panose="02040503050406030204" pitchFamily="18" charset="0"/>
                                <a:ea typeface="+mn-ea"/>
                              </a:rPr>
                              <m:t>𝒆</m:t>
                            </m:r>
                          </m:e>
                          <m:sub>
                            <m:r>
                              <a:rPr lang="en-US" altLang="zh-CN" sz="1600" b="1" i="1">
                                <a:latin typeface="Cambria Math" panose="02040503050406030204" pitchFamily="18" charset="0"/>
                                <a:ea typeface="+mn-ea"/>
                              </a:rPr>
                              <m:t>𝒋𝒊</m:t>
                            </m:r>
                          </m:sub>
                        </m:sSub>
                      </m:oMath>
                    </a14:m>
                    <a:r>
                      <a:rPr lang="zh-CN" altLang="zh-CN" sz="1600" dirty="0" smtClean="0">
                        <a:latin typeface="+mn-ea"/>
                        <a:ea typeface="+mn-ea"/>
                      </a:rPr>
                      <a:t>是由</a:t>
                    </a:r>
                    <a14:m>
                      <m:oMath xmlns:m="http://schemas.openxmlformats.org/officeDocument/2006/math">
                        <m:r>
                          <a:rPr lang="en-US" altLang="zh-CN" sz="1600" b="1" i="1">
                            <a:latin typeface="Cambria Math" panose="02040503050406030204" pitchFamily="18" charset="0"/>
                            <a:ea typeface="+mn-ea"/>
                          </a:rPr>
                          <m:t>𝒋</m:t>
                        </m:r>
                      </m:oMath>
                    </a14:m>
                    <a:r>
                      <a:rPr lang="zh-CN" altLang="zh-CN" sz="1600" dirty="0">
                        <a:latin typeface="+mn-ea"/>
                        <a:ea typeface="+mn-ea"/>
                      </a:rPr>
                      <a:t>指向</a:t>
                    </a:r>
                    <a14:m>
                      <m:oMath xmlns:m="http://schemas.openxmlformats.org/officeDocument/2006/math">
                        <m:r>
                          <a:rPr lang="en-US" altLang="zh-CN" sz="1600" b="1" i="1">
                            <a:latin typeface="Cambria Math" panose="02040503050406030204" pitchFamily="18" charset="0"/>
                            <a:ea typeface="+mn-ea"/>
                          </a:rPr>
                          <m:t>𝒊</m:t>
                        </m:r>
                      </m:oMath>
                    </a14:m>
                    <a:r>
                      <a:rPr lang="zh-CN" altLang="zh-CN" sz="1600" dirty="0" smtClean="0">
                        <a:latin typeface="+mn-ea"/>
                        <a:ea typeface="+mn-ea"/>
                      </a:rPr>
                      <a:t>的</a:t>
                    </a:r>
                    <a:r>
                      <a:rPr lang="zh-CN" altLang="zh-CN" sz="1600" dirty="0" smtClean="0">
                        <a:solidFill>
                          <a:srgbClr val="0000FF"/>
                        </a:solidFill>
                        <a:latin typeface="+mn-ea"/>
                        <a:ea typeface="+mn-ea"/>
                      </a:rPr>
                      <a:t>边信息</a:t>
                    </a:r>
                    <a:r>
                      <a:rPr lang="zh-CN" altLang="zh-CN" sz="1600" dirty="0" smtClean="0">
                        <a:latin typeface="+mn-ea"/>
                        <a:ea typeface="+mn-ea"/>
                      </a:rPr>
                      <a:t>。</a:t>
                    </a:r>
                    <a:r>
                      <a:rPr lang="en-US" altLang="zh-CN" sz="1600" dirty="0" smtClean="0">
                        <a:latin typeface="+mn-ea"/>
                        <a:ea typeface="+mn-ea"/>
                      </a:rPr>
                      <a:t>(</a:t>
                    </a:r>
                    <a:r>
                      <a:rPr lang="zh-CN" altLang="en-US" sz="1600" dirty="0">
                        <a:latin typeface="+mn-ea"/>
                        <a:ea typeface="+mn-ea"/>
                      </a:rPr>
                      <a:t>若</a:t>
                    </a:r>
                    <a:r>
                      <a:rPr lang="zh-CN" altLang="zh-CN" sz="1600" dirty="0" smtClean="0">
                        <a:latin typeface="+mn-ea"/>
                        <a:ea typeface="+mn-ea"/>
                      </a:rPr>
                      <a:t>不用边信息，可将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zh-CN" altLang="zh-CN" sz="1600" i="1"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lang="en-US" altLang="zh-CN" sz="1600" b="1" i="1">
                                <a:latin typeface="Cambria Math" panose="02040503050406030204" pitchFamily="18" charset="0"/>
                                <a:ea typeface="+mn-ea"/>
                              </a:rPr>
                              <m:t>𝒆</m:t>
                            </m:r>
                          </m:e>
                          <m:sub>
                            <m:r>
                              <a:rPr lang="en-US" altLang="zh-CN" sz="1600" b="1" i="1">
                                <a:latin typeface="Cambria Math" panose="02040503050406030204" pitchFamily="18" charset="0"/>
                                <a:ea typeface="+mn-ea"/>
                              </a:rPr>
                              <m:t>𝒋𝒊</m:t>
                            </m:r>
                          </m:sub>
                        </m:sSub>
                      </m:oMath>
                    </a14:m>
                    <a:r>
                      <a:rPr lang="zh-CN" altLang="zh-CN" sz="1600" dirty="0" smtClean="0">
                        <a:latin typeface="+mn-ea"/>
                        <a:ea typeface="+mn-ea"/>
                      </a:rPr>
                      <a:t>去掉</a:t>
                    </a:r>
                    <a:r>
                      <a:rPr lang="en-US" altLang="zh-CN" sz="1600" dirty="0" smtClean="0">
                        <a:latin typeface="+mn-ea"/>
                        <a:ea typeface="+mn-ea"/>
                      </a:rPr>
                      <a:t>)</a:t>
                    </a:r>
                    <a:endParaRPr lang="en-US" altLang="zh-CN" sz="1600" dirty="0">
                      <a:latin typeface="+mn-ea"/>
                      <a:ea typeface="+mn-ea"/>
                    </a:endParaRPr>
                  </a:p>
                  <a:p>
                    <a:pPr marL="442913" indent="-173038">
                      <a:lnSpc>
                        <a:spcPts val="2500"/>
                      </a:lnSpc>
                      <a:buClr>
                        <a:srgbClr val="FF0000"/>
                      </a:buClr>
                      <a:buSzPct val="80000"/>
                      <a:buFont typeface="Wingdings" panose="05000000000000000000" pitchFamily="2" charset="2"/>
                      <a:buChar char="Ø"/>
                    </a:pPr>
                    <a:r>
                      <a:rPr lang="zh-CN" altLang="en-US" sz="1600" dirty="0">
                        <a:latin typeface="+mn-ea"/>
                        <a:ea typeface="+mn-ea"/>
                      </a:rPr>
                      <a:t>图示</a:t>
                    </a:r>
                    <a:r>
                      <a:rPr lang="zh-CN" altLang="zh-CN" sz="1600" dirty="0" smtClean="0">
                        <a:latin typeface="+mn-ea"/>
                        <a:ea typeface="+mn-ea"/>
                      </a:rPr>
                      <a:t>节点</a:t>
                    </a:r>
                    <a:r>
                      <a:rPr lang="zh-CN" altLang="zh-CN" sz="1600" dirty="0">
                        <a:latin typeface="+mn-ea"/>
                        <a:ea typeface="+mn-ea"/>
                      </a:rPr>
                      <a:t>更新</a:t>
                    </a:r>
                    <a:r>
                      <a:rPr lang="en-US" altLang="zh-CN" sz="1600" dirty="0">
                        <a:latin typeface="+mn-ea"/>
                        <a:ea typeface="+mn-ea"/>
                      </a:rPr>
                      <a:t>(</a:t>
                    </a:r>
                    <a:r>
                      <a:rPr lang="zh-CN" altLang="zh-CN" sz="1600" dirty="0">
                        <a:latin typeface="+mn-ea"/>
                        <a:ea typeface="+mn-ea"/>
                      </a:rPr>
                      <a:t>嵌入</a:t>
                    </a:r>
                    <a:r>
                      <a:rPr lang="en-US" altLang="zh-CN" sz="1600" dirty="0">
                        <a:latin typeface="+mn-ea"/>
                        <a:ea typeface="+mn-ea"/>
                      </a:rPr>
                      <a:t>)</a:t>
                    </a:r>
                    <a:r>
                      <a:rPr lang="zh-CN" altLang="zh-CN" sz="1600" dirty="0" smtClean="0">
                        <a:latin typeface="+mn-ea"/>
                        <a:ea typeface="+mn-ea"/>
                      </a:rPr>
                      <a:t>公式</a:t>
                    </a:r>
                    <a:r>
                      <a:rPr lang="en-US" altLang="zh-CN" sz="1600" dirty="0" smtClean="0">
                        <a:latin typeface="+mn-ea"/>
                        <a:ea typeface="+mn-ea"/>
                      </a:rPr>
                      <a:t>---</a:t>
                    </a:r>
                    <a:endParaRPr lang="zh-CN" altLang="en-US" sz="1600" dirty="0">
                      <a:latin typeface="+mn-ea"/>
                      <a:ea typeface="+mn-ea"/>
                    </a:endParaRPr>
                  </a:p>
                </p:txBody>
              </p:sp>
            </mc:Choice>
            <mc:Fallback xmlns="">
              <p:sp>
                <p:nvSpPr>
                  <p:cNvPr id="8" name="矩形 7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07159" y="2204864"/>
                    <a:ext cx="6629137" cy="128240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918" t="-5660" r="-826" b="-4717"/>
                    </a:stretch>
                  </a:blipFill>
                  <a:ln>
                    <a:solidFill>
                      <a:srgbClr val="0000FF"/>
                    </a:solidFill>
                    <a:prstDash val="dash"/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pic>
            <p:nvPicPr>
              <p:cNvPr id="9" name="图片 8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851920" y="3221436"/>
                <a:ext cx="2647837" cy="37350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FF"/>
                </a:solidFill>
                <a:prstDash val="sysDash"/>
              </a:ln>
            </p:spPr>
          </p:pic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/>
              <p:cNvSpPr txBox="1"/>
              <p:nvPr/>
            </p:nvSpPr>
            <p:spPr>
              <a:xfrm>
                <a:off x="7380312" y="1827165"/>
                <a:ext cx="1224136" cy="2035109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  <a:prstDash val="dash"/>
              </a:ln>
            </p:spPr>
            <p:txBody>
              <a:bodyPr wrap="square" lIns="36000" tIns="0" rIns="0" bIns="0" rtlCol="0">
                <a:spAutoFit/>
              </a:bodyPr>
              <a:lstStyle/>
              <a:p>
                <a:pPr marL="92075" indent="-92075">
                  <a:lnSpc>
                    <a:spcPts val="2000"/>
                  </a:lnSpc>
                  <a:buClr>
                    <a:srgbClr val="FF0000"/>
                  </a:buClr>
                  <a:buFont typeface="Arial" panose="020B0604020202020204" pitchFamily="34" charset="0"/>
                  <a:buChar char="•"/>
                </a:pPr>
                <a:r>
                  <a:rPr lang="en-US" altLang="zh-CN" sz="16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GNN</a:t>
                </a:r>
                <a:r>
                  <a:rPr lang="zh-CN" altLang="en-US" sz="16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任务</a:t>
                </a:r>
                <a:r>
                  <a:rPr lang="zh-CN" altLang="en-US" sz="1600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：通过两个部分的聚合，并进行更新，即得到</a:t>
                </a:r>
                <a:r>
                  <a:rPr lang="zh-CN" altLang="zh-CN" sz="1600" dirty="0">
                    <a:solidFill>
                      <a:schemeClr val="tx1"/>
                    </a:solidFill>
                    <a:latin typeface="+mn-ea"/>
                    <a:ea typeface="+mn-ea"/>
                  </a:rPr>
                  <a:t>更新</a:t>
                </a:r>
                <a:r>
                  <a:rPr lang="en-US" altLang="zh-CN" sz="1600" dirty="0">
                    <a:solidFill>
                      <a:schemeClr val="tx1"/>
                    </a:solidFill>
                    <a:latin typeface="+mn-ea"/>
                    <a:ea typeface="+mn-ea"/>
                  </a:rPr>
                  <a:t>(</a:t>
                </a:r>
                <a:r>
                  <a:rPr lang="zh-CN" altLang="zh-CN" sz="1600" dirty="0">
                    <a:solidFill>
                      <a:schemeClr val="tx1"/>
                    </a:solidFill>
                    <a:latin typeface="+mn-ea"/>
                    <a:ea typeface="+mn-ea"/>
                  </a:rPr>
                  <a:t>嵌入</a:t>
                </a:r>
                <a:r>
                  <a:rPr lang="en-US" altLang="zh-CN" sz="1600" dirty="0">
                    <a:solidFill>
                      <a:schemeClr val="tx1"/>
                    </a:solidFill>
                    <a:latin typeface="+mn-ea"/>
                    <a:ea typeface="+mn-ea"/>
                  </a:rPr>
                  <a:t>)</a:t>
                </a:r>
                <a:r>
                  <a:rPr lang="zh-CN" altLang="zh-CN" sz="1600" dirty="0">
                    <a:solidFill>
                      <a:schemeClr val="tx1"/>
                    </a:solidFill>
                    <a:latin typeface="+mn-ea"/>
                    <a:ea typeface="+mn-ea"/>
                  </a:rPr>
                  <a:t>后的节点表示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zh-CN" sz="1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bSupPr>
                      <m:e>
                        <m:r>
                          <a:rPr lang="en-US" altLang="zh-CN" sz="1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𝑿</m:t>
                        </m:r>
                      </m:e>
                      <m:sub>
                        <m:r>
                          <a:rPr lang="en-US" altLang="zh-CN" sz="1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𝒊</m:t>
                        </m:r>
                      </m:sub>
                      <m:sup>
                        <m:r>
                          <a:rPr lang="en-US" altLang="zh-CN" sz="1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zh-CN" altLang="en-US" sz="1600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。</a:t>
                </a:r>
                <a:endParaRPr lang="zh-CN" altLang="en-US" sz="1600" dirty="0">
                  <a:solidFill>
                    <a:schemeClr val="tx1"/>
                  </a:solidFill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0312" y="1827165"/>
                <a:ext cx="1224136" cy="2035109"/>
              </a:xfrm>
              <a:prstGeom prst="rect">
                <a:avLst/>
              </a:prstGeom>
              <a:blipFill>
                <a:blip r:embed="rId6"/>
                <a:stretch>
                  <a:fillRect l="-5941" t="-3869" r="-7426" b="-4167"/>
                </a:stretch>
              </a:blipFill>
              <a:ln>
                <a:solidFill>
                  <a:srgbClr val="FF0000"/>
                </a:solidFill>
                <a:prstDash val="dash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607159" y="3969953"/>
                <a:ext cx="7493233" cy="1603003"/>
              </a:xfrm>
              <a:prstGeom prst="rect">
                <a:avLst/>
              </a:prstGeom>
              <a:ln>
                <a:solidFill>
                  <a:srgbClr val="0000FF"/>
                </a:solidFill>
                <a:prstDash val="dash"/>
              </a:ln>
            </p:spPr>
            <p:txBody>
              <a:bodyPr wrap="square" lIns="36000" tIns="0" rIns="0" bIns="0">
                <a:spAutoFit/>
              </a:bodyPr>
              <a:lstStyle/>
              <a:p>
                <a:pPr marL="269875" indent="-269875">
                  <a:lnSpc>
                    <a:spcPts val="2500"/>
                  </a:lnSpc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en-US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理解</a:t>
                </a:r>
                <a:endParaRPr lang="en-US" altLang="zh-CN" dirty="0" smtClean="0">
                  <a:solidFill>
                    <a:schemeClr val="tx1"/>
                  </a:solidFill>
                  <a:latin typeface="+mn-ea"/>
                  <a:ea typeface="+mn-ea"/>
                </a:endParaRPr>
              </a:p>
              <a:p>
                <a:pPr marL="541338" indent="-271463">
                  <a:lnSpc>
                    <a:spcPts val="2500"/>
                  </a:lnSpc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</a:pPr>
                <a:r>
                  <a:rPr lang="zh-CN" altLang="en-US" sz="16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选择</a:t>
                </a:r>
                <a:r>
                  <a:rPr lang="zh-CN" altLang="en-US" sz="1600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：</a:t>
                </a:r>
                <a:r>
                  <a:rPr lang="zh-CN" altLang="zh-CN" sz="1600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用</a:t>
                </a:r>
                <a:r>
                  <a:rPr lang="zh-CN" altLang="zh-CN" sz="1600" dirty="0">
                    <a:solidFill>
                      <a:srgbClr val="0000FF"/>
                    </a:solidFill>
                    <a:latin typeface="+mn-ea"/>
                    <a:ea typeface="+mn-ea"/>
                  </a:rPr>
                  <a:t>哪些</a:t>
                </a:r>
                <a:r>
                  <a:rPr lang="zh-CN" altLang="zh-CN" sz="1600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信息</a:t>
                </a:r>
                <a:r>
                  <a:rPr lang="zh-CN" altLang="zh-CN" sz="1600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更新</a:t>
                </a:r>
                <a:r>
                  <a:rPr lang="en-US" altLang="zh-CN" sz="1600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(</a:t>
                </a:r>
                <a:r>
                  <a:rPr lang="zh-CN" altLang="zh-CN" sz="1600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聚合</a:t>
                </a:r>
                <a:r>
                  <a:rPr lang="en-US" altLang="zh-CN" sz="1600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\</a:t>
                </a:r>
                <a:r>
                  <a:rPr lang="zh-CN" altLang="en-US" sz="1600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嵌入</a:t>
                </a:r>
                <a:r>
                  <a:rPr lang="en-US" altLang="zh-CN" sz="1600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)</a:t>
                </a:r>
                <a:r>
                  <a:rPr lang="zh-CN" altLang="zh-CN" sz="1600" dirty="0">
                    <a:solidFill>
                      <a:schemeClr val="tx1"/>
                    </a:solidFill>
                    <a:latin typeface="+mn-ea"/>
                    <a:ea typeface="+mn-ea"/>
                  </a:rPr>
                  <a:t>中心节点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1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𝒙</m:t>
                        </m:r>
                      </m:e>
                      <m:sub>
                        <m:r>
                          <a:rPr lang="en-US" altLang="zh-CN" sz="1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zh-CN" altLang="en-US" sz="1600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。</a:t>
                </a:r>
                <a:r>
                  <a:rPr lang="en-US" altLang="zh-CN" sz="1600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1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zh-CN" altLang="zh-CN" sz="1600" dirty="0" smtClean="0">
                    <a:solidFill>
                      <a:schemeClr val="tx1"/>
                    </a:solidFill>
                  </a:rPr>
                  <a:t>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1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zh-CN" altLang="zh-CN" sz="1600" dirty="0">
                    <a:solidFill>
                      <a:schemeClr val="tx1"/>
                    </a:solidFill>
                  </a:rPr>
                  <a:t>的</a:t>
                </a:r>
                <a:r>
                  <a:rPr lang="zh-CN" altLang="zh-CN" sz="1600" dirty="0" smtClean="0">
                    <a:solidFill>
                      <a:schemeClr val="tx1"/>
                    </a:solidFill>
                  </a:rPr>
                  <a:t>邻居、边信息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en-US" altLang="zh-CN" sz="1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𝒋𝒊</m:t>
                        </m:r>
                      </m:sub>
                    </m:sSub>
                  </m:oMath>
                </a14:m>
                <a:r>
                  <a:rPr lang="en-US" altLang="zh-CN" sz="1600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)</a:t>
                </a:r>
              </a:p>
              <a:p>
                <a:pPr marL="269875">
                  <a:lnSpc>
                    <a:spcPts val="2500"/>
                  </a:lnSpc>
                  <a:buClr>
                    <a:srgbClr val="FF0000"/>
                  </a:buClr>
                  <a:buSzPct val="80000"/>
                </a:pPr>
                <a:r>
                  <a:rPr lang="en-US" altLang="zh-CN" sz="1600" dirty="0">
                    <a:solidFill>
                      <a:schemeClr val="tx1"/>
                    </a:solidFill>
                    <a:latin typeface="+mn-ea"/>
                    <a:ea typeface="+mn-ea"/>
                  </a:rPr>
                  <a:t> </a:t>
                </a:r>
                <a:r>
                  <a:rPr lang="en-US" altLang="zh-CN" sz="1600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       </a:t>
                </a:r>
                <a:r>
                  <a:rPr lang="zh-CN" altLang="en-US" sz="1600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“</a:t>
                </a:r>
                <a14:m>
                  <m:oMath xmlns:m="http://schemas.openxmlformats.org/officeDocument/2006/math">
                    <m:r>
                      <a:rPr lang="zh-CN" altLang="en-US" sz="16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</a:rPr>
                      <m:t>∅</m:t>
                    </m:r>
                  </m:oMath>
                </a14:m>
                <a:r>
                  <a:rPr lang="zh-CN" altLang="en-US" sz="1600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”为采用的</a:t>
                </a:r>
                <a:r>
                  <a:rPr lang="zh-CN" altLang="en-US" sz="1600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某个映射函数</a:t>
                </a:r>
                <a:r>
                  <a:rPr lang="zh-CN" altLang="en-US" sz="1600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，“</a:t>
                </a:r>
                <a14:m>
                  <m:oMath xmlns:m="http://schemas.openxmlformats.org/officeDocument/2006/math">
                    <m:r>
                      <a:rPr lang="zh-CN" altLang="en-US" sz="16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</a:rPr>
                      <m:t>𝜽</m:t>
                    </m:r>
                  </m:oMath>
                </a14:m>
                <a:r>
                  <a:rPr lang="zh-CN" altLang="en-US" sz="1600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”为</a:t>
                </a:r>
                <a:r>
                  <a:rPr lang="zh-CN" altLang="en-US" sz="1600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参数</a:t>
                </a:r>
                <a:r>
                  <a:rPr lang="zh-CN" altLang="en-US" sz="1600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。</a:t>
                </a:r>
                <a:endParaRPr lang="en-US" altLang="zh-CN" sz="1600" dirty="0" smtClean="0">
                  <a:solidFill>
                    <a:schemeClr val="tx1"/>
                  </a:solidFill>
                  <a:latin typeface="+mn-ea"/>
                  <a:ea typeface="+mn-ea"/>
                </a:endParaRPr>
              </a:p>
              <a:p>
                <a:pPr marL="541338" indent="-271463">
                  <a:lnSpc>
                    <a:spcPts val="2500"/>
                  </a:lnSpc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</a:pPr>
                <a:r>
                  <a:rPr lang="zh-CN" altLang="en-US" sz="1600" dirty="0" smtClean="0">
                    <a:solidFill>
                      <a:srgbClr val="FF0000"/>
                    </a:solidFill>
                  </a:rPr>
                  <a:t>聚合</a:t>
                </a:r>
                <a:r>
                  <a:rPr lang="zh-CN" altLang="en-US" sz="1600" dirty="0" smtClean="0">
                    <a:solidFill>
                      <a:schemeClr val="tx1"/>
                    </a:solidFill>
                  </a:rPr>
                  <a:t>：</a:t>
                </a:r>
                <a:r>
                  <a:rPr lang="en-US" altLang="zh-CN" sz="1600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“</a:t>
                </a:r>
                <a:r>
                  <a:rPr lang="zh-CN" altLang="zh-CN" sz="16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⊕</a:t>
                </a:r>
                <a:r>
                  <a:rPr lang="en-US" altLang="zh-CN" sz="1600" dirty="0">
                    <a:solidFill>
                      <a:schemeClr val="tx1"/>
                    </a:solidFill>
                    <a:latin typeface="+mn-ea"/>
                    <a:ea typeface="+mn-ea"/>
                  </a:rPr>
                  <a:t>”</a:t>
                </a:r>
                <a:r>
                  <a:rPr lang="zh-CN" altLang="zh-CN" sz="1600" dirty="0" smtClean="0">
                    <a:solidFill>
                      <a:schemeClr val="tx1"/>
                    </a:solidFill>
                  </a:rPr>
                  <a:t>表示</a:t>
                </a:r>
                <a:r>
                  <a:rPr lang="zh-CN" altLang="zh-CN" sz="1600" dirty="0" smtClean="0">
                    <a:solidFill>
                      <a:srgbClr val="0000FF"/>
                    </a:solidFill>
                  </a:rPr>
                  <a:t>聚合</a:t>
                </a:r>
                <a:r>
                  <a:rPr lang="zh-CN" altLang="en-US" sz="1600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算子</a:t>
                </a:r>
                <a:r>
                  <a:rPr lang="zh-CN" altLang="en-US" sz="1600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。</a:t>
                </a:r>
                <a:r>
                  <a:rPr lang="en-US" altLang="zh-CN" sz="1600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(</a:t>
                </a:r>
                <a:r>
                  <a:rPr lang="zh-CN" altLang="en-US" sz="1600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如</a:t>
                </a:r>
                <a:r>
                  <a:rPr lang="en-US" altLang="zh-CN" sz="16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max</a:t>
                </a:r>
                <a:r>
                  <a:rPr lang="zh-CN" altLang="zh-CN" sz="1600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、</a:t>
                </a:r>
                <a:r>
                  <a:rPr lang="en-US" altLang="zh-CN" sz="16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add</a:t>
                </a:r>
                <a:r>
                  <a:rPr lang="zh-CN" altLang="zh-CN" sz="1600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、</a:t>
                </a:r>
                <a:r>
                  <a:rPr lang="en-US" altLang="zh-CN" sz="16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LSTM…</a:t>
                </a:r>
                <a:r>
                  <a:rPr lang="en-US" altLang="zh-CN" sz="1600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)</a:t>
                </a:r>
              </a:p>
              <a:p>
                <a:pPr marL="541338" indent="-271463">
                  <a:lnSpc>
                    <a:spcPts val="2500"/>
                  </a:lnSpc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</a:pPr>
                <a:r>
                  <a:rPr lang="zh-CN" altLang="en-US" sz="16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更新</a:t>
                </a:r>
                <a:r>
                  <a:rPr lang="zh-CN" altLang="en-US" sz="1600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：“</a:t>
                </a:r>
                <a14:m>
                  <m:oMath xmlns:m="http://schemas.openxmlformats.org/officeDocument/2006/math">
                    <m:r>
                      <a:rPr lang="zh-CN" altLang="en-US" sz="16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</a:rPr>
                      <m:t>𝜸</m:t>
                    </m:r>
                  </m:oMath>
                </a14:m>
                <a:r>
                  <a:rPr lang="zh-CN" altLang="en-US" sz="1600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”为</a:t>
                </a:r>
                <a:r>
                  <a:rPr lang="zh-CN" altLang="en-US" sz="1600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更新函数</a:t>
                </a:r>
                <a:r>
                  <a:rPr lang="zh-CN" altLang="en-US" sz="1600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。</a:t>
                </a:r>
                <a:r>
                  <a:rPr lang="en-US" altLang="zh-CN" sz="1600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(</a:t>
                </a:r>
                <a:r>
                  <a:rPr lang="zh-CN" altLang="zh-CN" sz="1600" dirty="0" smtClean="0">
                    <a:solidFill>
                      <a:schemeClr val="tx1"/>
                    </a:solidFill>
                  </a:rPr>
                  <a:t>第一</a:t>
                </a:r>
                <a:r>
                  <a:rPr lang="zh-CN" altLang="zh-CN" sz="1600" dirty="0">
                    <a:solidFill>
                      <a:schemeClr val="tx1"/>
                    </a:solidFill>
                  </a:rPr>
                  <a:t>层</a:t>
                </a:r>
                <a:r>
                  <a:rPr lang="zh-CN" altLang="zh-CN" sz="1600" dirty="0" smtClean="0">
                    <a:solidFill>
                      <a:schemeClr val="tx1"/>
                    </a:solidFill>
                  </a:rPr>
                  <a:t>嵌入时</a:t>
                </a:r>
                <a:r>
                  <a:rPr lang="zh-CN" altLang="zh-CN" sz="1600" dirty="0">
                    <a:solidFill>
                      <a:schemeClr val="tx1"/>
                    </a:solidFill>
                  </a:rPr>
                  <a:t>需要</a:t>
                </a:r>
                <a:r>
                  <a:rPr lang="zh-CN" altLang="en-US" sz="1600" dirty="0" smtClean="0">
                    <a:solidFill>
                      <a:schemeClr val="tx1"/>
                    </a:solidFill>
                  </a:rPr>
                  <a:t>中心节点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1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altLang="zh-CN" sz="1600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)</a:t>
                </a:r>
                <a:endParaRPr lang="zh-CN" altLang="en-US" sz="1600" dirty="0">
                  <a:solidFill>
                    <a:schemeClr val="tx1"/>
                  </a:solidFill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159" y="3969953"/>
                <a:ext cx="7493233" cy="1603003"/>
              </a:xfrm>
              <a:prstGeom prst="rect">
                <a:avLst/>
              </a:prstGeom>
              <a:blipFill>
                <a:blip r:embed="rId7"/>
                <a:stretch>
                  <a:fillRect l="-812" t="-4528" r="-650" b="-3774"/>
                </a:stretch>
              </a:blipFill>
              <a:ln>
                <a:solidFill>
                  <a:srgbClr val="0000FF"/>
                </a:solidFill>
                <a:prstDash val="dash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810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>
            <a:spLocks noChangeAspect="1"/>
          </p:cNvSpPr>
          <p:nvPr/>
        </p:nvSpPr>
        <p:spPr bwMode="auto">
          <a:xfrm>
            <a:off x="539552" y="1484784"/>
            <a:ext cx="8136904" cy="28803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989555"/>
            <a:ext cx="7272808" cy="1261559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3131840" y="557574"/>
            <a:ext cx="4258478" cy="1078291"/>
            <a:chOff x="3359696" y="1180647"/>
            <a:chExt cx="4258478" cy="1078291"/>
          </a:xfrm>
        </p:grpSpPr>
        <p:sp>
          <p:nvSpPr>
            <p:cNvPr id="4" name="矩形 3"/>
            <p:cNvSpPr/>
            <p:nvPr/>
          </p:nvSpPr>
          <p:spPr>
            <a:xfrm>
              <a:off x="3678226" y="1743097"/>
              <a:ext cx="3939948" cy="515841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圆角矩形标注 4"/>
                <p:cNvSpPr/>
                <p:nvPr/>
              </p:nvSpPr>
              <p:spPr>
                <a:xfrm>
                  <a:off x="3359696" y="1180647"/>
                  <a:ext cx="3950434" cy="278277"/>
                </a:xfrm>
                <a:prstGeom prst="wedgeRoundRectCallout">
                  <a:avLst>
                    <a:gd name="adj1" fmla="val -20792"/>
                    <a:gd name="adj2" fmla="val 179826"/>
                    <a:gd name="adj3" fmla="val 16667"/>
                  </a:avLst>
                </a:prstGeom>
                <a:noFill/>
                <a:ln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r>
                    <a:rPr lang="zh-CN" altLang="en-US" sz="1600" dirty="0" smtClean="0">
                      <a:solidFill>
                        <a:schemeClr val="tx1"/>
                      </a:solidFill>
                    </a:rPr>
                    <a:t>聚合函数</a:t>
                  </a:r>
                  <a:r>
                    <a:rPr lang="en-US" altLang="zh-CN" sz="1600" dirty="0" smtClean="0">
                      <a:solidFill>
                        <a:schemeClr val="tx1"/>
                      </a:solidFill>
                      <a:latin typeface="+mn-ea"/>
                    </a:rPr>
                    <a:t>(</a:t>
                  </a:r>
                  <a:r>
                    <a:rPr lang="zh-CN" altLang="en-US" sz="1600" dirty="0" smtClean="0">
                      <a:solidFill>
                        <a:schemeClr val="tx1"/>
                      </a:solidFill>
                    </a:rPr>
                    <a:t>选择</a:t>
                  </a:r>
                  <a14:m>
                    <m:oMath xmlns:m="http://schemas.openxmlformats.org/officeDocument/2006/math">
                      <m:r>
                        <a:rPr lang="en-US" altLang="zh-CN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𝒖</m:t>
                      </m:r>
                    </m:oMath>
                  </a14:m>
                  <a:r>
                    <a:rPr lang="zh-CN" altLang="en-US" sz="1600" dirty="0" smtClean="0">
                      <a:solidFill>
                        <a:schemeClr val="tx1"/>
                      </a:solidFill>
                    </a:rPr>
                    <a:t>的</a:t>
                  </a:r>
                  <a14:m>
                    <m:oMath xmlns:m="http://schemas.openxmlformats.org/officeDocument/2006/math">
                      <m:r>
                        <a:rPr lang="en-US" altLang="zh-CN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</m:oMath>
                  </a14:m>
                  <a:r>
                    <a:rPr lang="zh-CN" altLang="en-US" sz="1600" dirty="0" smtClean="0">
                      <a:solidFill>
                        <a:schemeClr val="tx1"/>
                      </a:solidFill>
                    </a:rPr>
                    <a:t>个邻居</a:t>
                  </a:r>
                  <a14:m>
                    <m:oMath xmlns:m="http://schemas.openxmlformats.org/officeDocument/2006/math">
                      <m:r>
                        <a:rPr lang="en-US" altLang="zh-CN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𝒗</m:t>
                      </m:r>
                    </m:oMath>
                  </a14:m>
                  <a:r>
                    <a:rPr lang="zh-CN" altLang="en-US" sz="1600" dirty="0" smtClean="0">
                      <a:solidFill>
                        <a:schemeClr val="tx1"/>
                      </a:solidFill>
                    </a:rPr>
                    <a:t>的信息并聚合</a:t>
                  </a:r>
                  <a:r>
                    <a:rPr lang="en-US" altLang="zh-CN" sz="1600" dirty="0" smtClean="0">
                      <a:solidFill>
                        <a:schemeClr val="tx1"/>
                      </a:solidFill>
                      <a:latin typeface="+mn-ea"/>
                    </a:rPr>
                    <a:t>)</a:t>
                  </a:r>
                  <a:endParaRPr lang="zh-CN" altLang="en-US" sz="1600" dirty="0">
                    <a:solidFill>
                      <a:schemeClr val="tx1"/>
                    </a:solidFill>
                    <a:latin typeface="+mn-ea"/>
                  </a:endParaRPr>
                </a:p>
              </p:txBody>
            </p:sp>
          </mc:Choice>
          <mc:Fallback xmlns="">
            <p:sp>
              <p:nvSpPr>
                <p:cNvPr id="5" name="圆角矩形标注 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59696" y="1180647"/>
                  <a:ext cx="3950434" cy="278277"/>
                </a:xfrm>
                <a:prstGeom prst="wedgeRoundRectCallout">
                  <a:avLst>
                    <a:gd name="adj1" fmla="val -20792"/>
                    <a:gd name="adj2" fmla="val 179826"/>
                    <a:gd name="adj3" fmla="val 16667"/>
                  </a:avLst>
                </a:prstGeom>
                <a:blipFill>
                  <a:blip r:embed="rId3"/>
                  <a:stretch>
                    <a:fillRect l="-2769" t="-6481" r="-1385"/>
                  </a:stretch>
                </a:blipFill>
                <a:ln>
                  <a:solidFill>
                    <a:srgbClr val="00B0F0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" name="组合 5"/>
          <p:cNvGrpSpPr/>
          <p:nvPr/>
        </p:nvGrpSpPr>
        <p:grpSpPr>
          <a:xfrm>
            <a:off x="460370" y="562470"/>
            <a:ext cx="1087294" cy="1038834"/>
            <a:chOff x="688226" y="1185543"/>
            <a:chExt cx="1087294" cy="1038834"/>
          </a:xfrm>
        </p:grpSpPr>
        <p:sp>
          <p:nvSpPr>
            <p:cNvPr id="7" name="矩形 6"/>
            <p:cNvSpPr/>
            <p:nvPr/>
          </p:nvSpPr>
          <p:spPr>
            <a:xfrm>
              <a:off x="688226" y="1730218"/>
              <a:ext cx="773504" cy="494159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8" name="圆角矩形标注 7"/>
            <p:cNvSpPr/>
            <p:nvPr/>
          </p:nvSpPr>
          <p:spPr>
            <a:xfrm>
              <a:off x="688226" y="1185543"/>
              <a:ext cx="1087294" cy="273381"/>
            </a:xfrm>
            <a:prstGeom prst="wedgeRoundRectCallout">
              <a:avLst>
                <a:gd name="adj1" fmla="val -22023"/>
                <a:gd name="adj2" fmla="val 114858"/>
                <a:gd name="adj3" fmla="val 16667"/>
              </a:avLst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zh-CN" altLang="en-US" sz="1600" dirty="0" smtClean="0">
                  <a:solidFill>
                    <a:schemeClr val="tx1"/>
                  </a:solidFill>
                </a:rPr>
                <a:t>更新后表示</a:t>
              </a:r>
              <a:endParaRPr lang="zh-CN" altLang="en-US" sz="16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3417882" y="1635865"/>
            <a:ext cx="2028220" cy="641007"/>
            <a:chOff x="3645738" y="2258938"/>
            <a:chExt cx="2028220" cy="641007"/>
          </a:xfrm>
        </p:grpSpPr>
        <p:sp>
          <p:nvSpPr>
            <p:cNvPr id="10" name="矩形 9"/>
            <p:cNvSpPr/>
            <p:nvPr/>
          </p:nvSpPr>
          <p:spPr>
            <a:xfrm>
              <a:off x="3645738" y="2405786"/>
              <a:ext cx="660068" cy="494159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grpSp>
          <p:nvGrpSpPr>
            <p:cNvPr id="11" name="组合 10"/>
            <p:cNvGrpSpPr/>
            <p:nvPr/>
          </p:nvGrpSpPr>
          <p:grpSpPr>
            <a:xfrm>
              <a:off x="4305806" y="2258938"/>
              <a:ext cx="1368152" cy="377974"/>
              <a:chOff x="4305806" y="2258938"/>
              <a:chExt cx="1368152" cy="377974"/>
            </a:xfrm>
          </p:grpSpPr>
          <p:cxnSp>
            <p:nvCxnSpPr>
              <p:cNvPr id="12" name="直接连接符 11"/>
              <p:cNvCxnSpPr/>
              <p:nvPr/>
            </p:nvCxnSpPr>
            <p:spPr>
              <a:xfrm>
                <a:off x="5673958" y="2258938"/>
                <a:ext cx="0" cy="377974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直接箭头连接符 12"/>
              <p:cNvCxnSpPr/>
              <p:nvPr/>
            </p:nvCxnSpPr>
            <p:spPr>
              <a:xfrm flipH="1">
                <a:off x="4305806" y="2636912"/>
                <a:ext cx="1368152" cy="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14" name="图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552" y="3140968"/>
            <a:ext cx="3843526" cy="1793506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4608004" y="2514955"/>
            <a:ext cx="4068452" cy="3160481"/>
          </a:xfrm>
          <a:prstGeom prst="rect">
            <a:avLst/>
          </a:prstGeom>
          <a:noFill/>
          <a:ln>
            <a:solidFill>
              <a:srgbClr val="00B0F0"/>
            </a:solidFill>
            <a:prstDash val="dash"/>
          </a:ln>
        </p:spPr>
        <p:txBody>
          <a:bodyPr wrap="square" lIns="36000" tIns="0" rIns="0" bIns="0" rtlCol="0">
            <a:spAutoFit/>
          </a:bodyPr>
          <a:lstStyle/>
          <a:p>
            <a:pPr marL="268288" indent="-268288">
              <a:lnSpc>
                <a:spcPts val="21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1600" dirty="0" smtClean="0"/>
              <a:t>根据输入的图结构，更新图中的一个节点表示</a:t>
            </a:r>
            <a:r>
              <a:rPr lang="en-US" altLang="zh-CN" sz="1600" dirty="0" smtClean="0">
                <a:latin typeface="+mn-ea"/>
                <a:ea typeface="+mn-ea"/>
              </a:rPr>
              <a:t>(</a:t>
            </a:r>
            <a:r>
              <a:rPr lang="zh-CN" altLang="en-US" sz="1600" dirty="0" smtClean="0">
                <a:latin typeface="+mn-ea"/>
                <a:ea typeface="+mn-ea"/>
              </a:rPr>
              <a:t>如节点</a:t>
            </a:r>
            <a:r>
              <a:rPr lang="en-US" altLang="zh-CN" sz="16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</a:t>
            </a:r>
            <a:r>
              <a:rPr lang="en-US" altLang="zh-CN" sz="1600" dirty="0" smtClean="0">
                <a:latin typeface="+mn-ea"/>
                <a:ea typeface="+mn-ea"/>
              </a:rPr>
              <a:t>)</a:t>
            </a:r>
            <a:r>
              <a:rPr lang="zh-CN" altLang="en-US" sz="1600" dirty="0" smtClean="0"/>
              <a:t>。</a:t>
            </a:r>
            <a:endParaRPr lang="en-US" altLang="zh-CN" sz="1600" dirty="0" smtClean="0"/>
          </a:p>
          <a:p>
            <a:pPr marL="268288" indent="-268288">
              <a:lnSpc>
                <a:spcPts val="21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1600" dirty="0" smtClean="0"/>
              <a:t>更新过程中，会用到该节点所有邻居节点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B,C,D</a:t>
            </a:r>
            <a:r>
              <a:rPr lang="zh-CN" altLang="en-US" sz="1600" dirty="0" smtClean="0"/>
              <a:t>的信息</a:t>
            </a:r>
            <a:r>
              <a:rPr lang="en-US" altLang="zh-CN" sz="1600" dirty="0" smtClean="0">
                <a:latin typeface="+mn-ea"/>
                <a:ea typeface="+mn-ea"/>
              </a:rPr>
              <a:t>(</a:t>
            </a:r>
            <a:r>
              <a:rPr lang="zh-CN" altLang="en-US" sz="1600" dirty="0" smtClean="0">
                <a:latin typeface="+mn-ea"/>
                <a:ea typeface="+mn-ea"/>
              </a:rPr>
              <a:t>或包括与节点</a:t>
            </a:r>
            <a:r>
              <a:rPr lang="en-US" altLang="zh-CN" sz="16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</a:t>
            </a:r>
            <a:r>
              <a:rPr lang="zh-CN" altLang="en-US" sz="1600" dirty="0" smtClean="0">
                <a:latin typeface="+mn-ea"/>
                <a:ea typeface="+mn-ea"/>
              </a:rPr>
              <a:t>连接的“边信息”</a:t>
            </a:r>
            <a:r>
              <a:rPr lang="en-US" altLang="zh-CN" sz="1600" dirty="0" smtClean="0">
                <a:latin typeface="+mn-ea"/>
                <a:ea typeface="+mn-ea"/>
              </a:rPr>
              <a:t>)</a:t>
            </a:r>
            <a:r>
              <a:rPr lang="zh-CN" altLang="en-US" sz="1600" dirty="0" smtClean="0">
                <a:latin typeface="+mn-ea"/>
                <a:ea typeface="+mn-ea"/>
              </a:rPr>
              <a:t>。</a:t>
            </a:r>
            <a:endParaRPr lang="en-US" altLang="zh-CN" sz="1600" dirty="0" smtClean="0">
              <a:latin typeface="+mn-ea"/>
              <a:ea typeface="+mn-ea"/>
            </a:endParaRPr>
          </a:p>
          <a:p>
            <a:pPr marL="268288" indent="-268288">
              <a:lnSpc>
                <a:spcPts val="21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1600" dirty="0" smtClean="0">
                <a:latin typeface="+mn-ea"/>
                <a:ea typeface="+mn-ea"/>
              </a:rPr>
              <a:t>进一步要获取节点</a:t>
            </a:r>
            <a:r>
              <a:rPr lang="en-US" altLang="zh-CN" sz="16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B,C,D</a:t>
            </a:r>
            <a:r>
              <a:rPr lang="zh-CN" altLang="en-US" sz="1600" dirty="0" smtClean="0">
                <a:latin typeface="+mn-ea"/>
                <a:ea typeface="+mn-ea"/>
              </a:rPr>
              <a:t>的信息，同样需要</a:t>
            </a:r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B,C,D</a:t>
            </a:r>
            <a:r>
              <a:rPr lang="zh-CN" altLang="en-US" sz="1600" dirty="0" smtClean="0">
                <a:latin typeface="+mn-ea"/>
                <a:ea typeface="+mn-ea"/>
              </a:rPr>
              <a:t>的邻居信息。 </a:t>
            </a:r>
            <a:r>
              <a:rPr lang="en-US" altLang="zh-CN" sz="1600" dirty="0" smtClean="0">
                <a:latin typeface="+mn-ea"/>
                <a:ea typeface="+mn-ea"/>
              </a:rPr>
              <a:t>(</a:t>
            </a:r>
            <a:r>
              <a:rPr lang="zh-CN" altLang="en-US" sz="1600" dirty="0" smtClean="0">
                <a:latin typeface="+mn-ea"/>
                <a:ea typeface="+mn-ea"/>
              </a:rPr>
              <a:t>扩散、传递</a:t>
            </a:r>
            <a:r>
              <a:rPr lang="en-US" altLang="zh-CN" sz="1600" dirty="0" smtClean="0">
                <a:latin typeface="+mn-ea"/>
                <a:ea typeface="+mn-ea"/>
              </a:rPr>
              <a:t>)</a:t>
            </a:r>
          </a:p>
          <a:p>
            <a:pPr marL="534988" indent="-176213">
              <a:lnSpc>
                <a:spcPts val="21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1600" dirty="0" smtClean="0">
                <a:latin typeface="+mn-ea"/>
                <a:ea typeface="+mn-ea"/>
              </a:rPr>
              <a:t>如节点</a:t>
            </a:r>
            <a:r>
              <a:rPr lang="en-US" altLang="zh-CN" sz="16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</a:t>
            </a:r>
            <a:r>
              <a:rPr lang="zh-CN" altLang="en-US" sz="1600" dirty="0" smtClean="0">
                <a:latin typeface="+mn-ea"/>
                <a:ea typeface="+mn-ea"/>
              </a:rPr>
              <a:t>，即需要</a:t>
            </a:r>
            <a:r>
              <a:rPr lang="en-US" altLang="zh-CN" sz="16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</a:t>
            </a:r>
            <a:r>
              <a:rPr lang="zh-CN" altLang="en-US" sz="1600" dirty="0" smtClean="0">
                <a:latin typeface="+mn-ea"/>
                <a:ea typeface="+mn-ea"/>
              </a:rPr>
              <a:t>的所有邻居信息</a:t>
            </a:r>
            <a:r>
              <a:rPr lang="en-US" altLang="zh-CN" sz="1600" dirty="0" smtClean="0">
                <a:latin typeface="+mn-ea"/>
                <a:ea typeface="+mn-ea"/>
              </a:rPr>
              <a:t>(</a:t>
            </a:r>
            <a:r>
              <a:rPr lang="zh-CN" altLang="en-US" sz="1600" dirty="0" smtClean="0">
                <a:latin typeface="+mn-ea"/>
                <a:ea typeface="+mn-ea"/>
              </a:rPr>
              <a:t>如</a:t>
            </a:r>
            <a:r>
              <a:rPr lang="en-US" altLang="zh-CN" sz="16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</a:t>
            </a:r>
            <a:r>
              <a:rPr lang="en-US" altLang="zh-CN" sz="1600" dirty="0" smtClean="0">
                <a:latin typeface="+mn-ea"/>
                <a:ea typeface="+mn-ea"/>
              </a:rPr>
              <a:t>,</a:t>
            </a:r>
            <a:r>
              <a:rPr lang="en-US" altLang="zh-CN" sz="16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</a:t>
            </a:r>
            <a:r>
              <a:rPr lang="en-US" altLang="zh-CN" sz="1600" dirty="0" smtClean="0">
                <a:latin typeface="+mn-ea"/>
                <a:ea typeface="+mn-ea"/>
              </a:rPr>
              <a:t>,</a:t>
            </a:r>
            <a:r>
              <a:rPr lang="zh-CN" altLang="en-US" sz="1600" dirty="0" smtClean="0">
                <a:latin typeface="+mn-ea"/>
                <a:ea typeface="+mn-ea"/>
              </a:rPr>
              <a:t>边</a:t>
            </a:r>
            <a:r>
              <a:rPr lang="en-US" altLang="zh-CN" sz="1600" dirty="0" smtClean="0">
                <a:latin typeface="+mn-ea"/>
                <a:ea typeface="+mn-ea"/>
              </a:rPr>
              <a:t>)</a:t>
            </a:r>
            <a:r>
              <a:rPr lang="zh-CN" altLang="en-US" sz="1600" dirty="0" smtClean="0">
                <a:latin typeface="+mn-ea"/>
                <a:ea typeface="+mn-ea"/>
              </a:rPr>
              <a:t>。此时</a:t>
            </a:r>
            <a:r>
              <a:rPr lang="en-US" altLang="zh-CN" sz="16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</a:t>
            </a:r>
            <a:r>
              <a:rPr lang="zh-CN" altLang="en-US" sz="1600" dirty="0" smtClean="0">
                <a:latin typeface="+mn-ea"/>
                <a:ea typeface="+mn-ea"/>
              </a:rPr>
              <a:t>的下一个邻居节点</a:t>
            </a:r>
            <a:r>
              <a:rPr lang="en-US" altLang="zh-CN" sz="16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</a:t>
            </a:r>
            <a:r>
              <a:rPr lang="zh-CN" altLang="en-US" sz="1600" dirty="0" smtClean="0">
                <a:latin typeface="+mn-ea"/>
                <a:ea typeface="+mn-ea"/>
              </a:rPr>
              <a:t>即称为</a:t>
            </a:r>
            <a:r>
              <a:rPr lang="en-US" altLang="zh-CN" sz="16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</a:t>
            </a:r>
            <a:r>
              <a:rPr lang="zh-CN" altLang="en-US" sz="1600" dirty="0" smtClean="0">
                <a:latin typeface="+mn-ea"/>
                <a:ea typeface="+mn-ea"/>
              </a:rPr>
              <a:t>的“</a:t>
            </a:r>
            <a:r>
              <a:rPr lang="en-US" altLang="zh-CN" sz="1600" dirty="0" smtClean="0">
                <a:latin typeface="+mn-ea"/>
                <a:ea typeface="+mn-ea"/>
              </a:rPr>
              <a:t>2</a:t>
            </a:r>
            <a:r>
              <a:rPr lang="zh-CN" altLang="en-US" sz="1600" dirty="0" smtClean="0">
                <a:latin typeface="+mn-ea"/>
                <a:ea typeface="+mn-ea"/>
              </a:rPr>
              <a:t>阶邻居”。</a:t>
            </a:r>
            <a:r>
              <a:rPr lang="en-US" altLang="zh-CN" sz="1600" dirty="0" smtClean="0">
                <a:latin typeface="+mn-ea"/>
                <a:ea typeface="+mn-ea"/>
              </a:rPr>
              <a:t>(</a:t>
            </a:r>
            <a:r>
              <a:rPr lang="zh-CN" altLang="en-US" sz="1600" dirty="0" smtClean="0">
                <a:latin typeface="+mn-ea"/>
                <a:ea typeface="+mn-ea"/>
              </a:rPr>
              <a:t>类推</a:t>
            </a:r>
            <a:r>
              <a:rPr lang="en-US" altLang="zh-CN" sz="1600" dirty="0" smtClean="0">
                <a:latin typeface="+mn-ea"/>
                <a:ea typeface="+mn-ea"/>
              </a:rPr>
              <a:t>)</a:t>
            </a:r>
          </a:p>
          <a:p>
            <a:pPr marL="268288" indent="-268288">
              <a:lnSpc>
                <a:spcPts val="21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1600" dirty="0" smtClean="0">
                <a:latin typeface="+mn-ea"/>
                <a:ea typeface="+mn-ea"/>
              </a:rPr>
              <a:t>如此，得到更新后的表示。</a:t>
            </a:r>
            <a:endParaRPr lang="zh-CN" altLang="en-US" sz="16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73131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 txBox="1">
            <a:spLocks noChangeArrowheads="1"/>
          </p:cNvSpPr>
          <p:nvPr/>
        </p:nvSpPr>
        <p:spPr>
          <a:xfrm>
            <a:off x="646624" y="1188179"/>
            <a:ext cx="1080120" cy="307777"/>
          </a:xfrm>
          <a:prstGeom prst="rect">
            <a:avLst/>
          </a:prstGeom>
          <a:noFill/>
        </p:spPr>
        <p:txBody>
          <a:bodyPr vert="horz" wrap="square" lIns="0" tIns="0" rIns="0" bIns="0" numCol="1" rtlCol="0" anchor="b" anchorCtr="0" compatLnSpc="1">
            <a:prstTxWarp prst="textNoShape">
              <a:avLst/>
            </a:prstTxWarp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lnSpc>
                <a:spcPct val="100000"/>
              </a:lnSpc>
              <a:spcAft>
                <a:spcPts val="0"/>
              </a:spcAft>
              <a:buClr>
                <a:srgbClr val="FF0000"/>
              </a:buClr>
              <a:buSzPct val="80000"/>
            </a:pPr>
            <a:r>
              <a:rPr lang="zh-CN" altLang="en-US" sz="2000" dirty="0" smtClean="0">
                <a:latin typeface="+mn-ea"/>
                <a:ea typeface="+mn-ea"/>
              </a:rPr>
              <a:t>常用模型</a:t>
            </a:r>
            <a:endParaRPr lang="zh-CN" altLang="en-US" sz="2000" dirty="0">
              <a:latin typeface="+mn-ea"/>
              <a:ea typeface="+mn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18916" y="1772816"/>
            <a:ext cx="7579667" cy="42441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342900" indent="-342900">
              <a:lnSpc>
                <a:spcPts val="23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1600" dirty="0">
                <a:latin typeface="+mn-ea"/>
                <a:ea typeface="+mn-ea"/>
              </a:rPr>
              <a:t>图卷积网络</a:t>
            </a:r>
            <a:r>
              <a:rPr lang="zh-CN" altLang="en-US" sz="1600" b="0" dirty="0">
                <a:latin typeface="+mn-ea"/>
                <a:ea typeface="+mn-ea"/>
              </a:rPr>
              <a:t>（</a:t>
            </a:r>
            <a:r>
              <a:rPr lang="en-US" altLang="zh-CN" sz="1600" b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Graph Convolutional Network, GCN</a:t>
            </a:r>
            <a:r>
              <a:rPr lang="zh-CN" altLang="en-US" sz="1600" b="0" dirty="0" smtClean="0">
                <a:latin typeface="+mn-ea"/>
                <a:ea typeface="+mn-ea"/>
              </a:rPr>
              <a:t>）</a:t>
            </a:r>
            <a:endParaRPr lang="en-US" altLang="zh-CN" sz="1600" b="0" dirty="0">
              <a:latin typeface="+mn-ea"/>
              <a:ea typeface="+mn-ea"/>
            </a:endParaRPr>
          </a:p>
          <a:p>
            <a:pPr marL="631825" indent="-271463">
              <a:lnSpc>
                <a:spcPts val="23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1600" b="0" dirty="0" smtClean="0">
                <a:latin typeface="+mn-ea"/>
                <a:ea typeface="+mn-ea"/>
              </a:rPr>
              <a:t>通过</a:t>
            </a:r>
            <a:r>
              <a:rPr lang="zh-CN" altLang="en-US" sz="1600" b="0" dirty="0">
                <a:latin typeface="+mn-ea"/>
                <a:ea typeface="+mn-ea"/>
              </a:rPr>
              <a:t>卷积</a:t>
            </a:r>
            <a:r>
              <a:rPr lang="zh-CN" altLang="en-US" sz="1600" b="0" dirty="0" smtClean="0">
                <a:latin typeface="+mn-ea"/>
                <a:ea typeface="+mn-ea"/>
              </a:rPr>
              <a:t>操作，提取</a:t>
            </a:r>
            <a:r>
              <a:rPr lang="zh-CN" altLang="en-US" sz="1600" b="0" dirty="0">
                <a:latin typeface="+mn-ea"/>
                <a:ea typeface="+mn-ea"/>
              </a:rPr>
              <a:t>图结构数据中的特征表示</a:t>
            </a:r>
            <a:r>
              <a:rPr lang="zh-CN" altLang="en-US" sz="1600" b="0" dirty="0" smtClean="0">
                <a:latin typeface="+mn-ea"/>
                <a:ea typeface="+mn-ea"/>
              </a:rPr>
              <a:t>。</a:t>
            </a:r>
            <a:endParaRPr lang="en-US" altLang="zh-CN" sz="1600" b="0" dirty="0" smtClean="0">
              <a:latin typeface="+mn-ea"/>
              <a:ea typeface="+mn-ea"/>
            </a:endParaRPr>
          </a:p>
          <a:p>
            <a:pPr marL="631825" indent="-271463">
              <a:lnSpc>
                <a:spcPts val="23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1600" b="0" dirty="0" smtClean="0">
                <a:latin typeface="+mn-ea"/>
                <a:ea typeface="+mn-ea"/>
              </a:rPr>
              <a:t>卷积</a:t>
            </a:r>
            <a:r>
              <a:rPr lang="zh-CN" altLang="en-US" sz="1600" b="0" dirty="0">
                <a:latin typeface="+mn-ea"/>
                <a:ea typeface="+mn-ea"/>
              </a:rPr>
              <a:t>操作主要有基于谱分解和基于节点空间变换两种方法</a:t>
            </a:r>
            <a:r>
              <a:rPr lang="zh-CN" altLang="en-US" sz="1600" b="0" dirty="0" smtClean="0">
                <a:latin typeface="+mn-ea"/>
                <a:ea typeface="+mn-ea"/>
              </a:rPr>
              <a:t>。</a:t>
            </a:r>
            <a:endParaRPr lang="en-US" altLang="zh-CN" sz="1600" b="0" dirty="0" smtClean="0">
              <a:latin typeface="+mn-ea"/>
              <a:ea typeface="+mn-ea"/>
            </a:endParaRPr>
          </a:p>
          <a:p>
            <a:pPr marL="360363" indent="-360363">
              <a:lnSpc>
                <a:spcPts val="23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1600" dirty="0" smtClean="0">
                <a:latin typeface="+mn-ea"/>
                <a:ea typeface="+mn-ea"/>
              </a:rPr>
              <a:t>图</a:t>
            </a:r>
            <a:r>
              <a:rPr lang="zh-CN" altLang="en-US" sz="1600" dirty="0">
                <a:latin typeface="+mn-ea"/>
                <a:ea typeface="+mn-ea"/>
              </a:rPr>
              <a:t>注意力网络</a:t>
            </a:r>
            <a:r>
              <a:rPr lang="zh-CN" altLang="en-US" sz="1600" b="0" dirty="0">
                <a:latin typeface="+mn-ea"/>
                <a:ea typeface="+mn-ea"/>
              </a:rPr>
              <a:t>（</a:t>
            </a:r>
            <a:r>
              <a:rPr lang="en-US" altLang="zh-CN" sz="1600" b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Graph Attention Network, GAT</a:t>
            </a:r>
            <a:r>
              <a:rPr lang="zh-CN" altLang="en-US" sz="1600" b="0" dirty="0" smtClean="0">
                <a:latin typeface="+mn-ea"/>
                <a:ea typeface="+mn-ea"/>
              </a:rPr>
              <a:t>）</a:t>
            </a:r>
            <a:endParaRPr lang="en-US" altLang="zh-CN" sz="1600" b="0" dirty="0" smtClean="0">
              <a:latin typeface="+mn-ea"/>
              <a:ea typeface="+mn-ea"/>
            </a:endParaRPr>
          </a:p>
          <a:p>
            <a:pPr marL="631825" indent="-271463">
              <a:lnSpc>
                <a:spcPts val="23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1600" b="0" dirty="0" smtClean="0">
                <a:latin typeface="+mn-ea"/>
                <a:ea typeface="+mn-ea"/>
              </a:rPr>
              <a:t>在</a:t>
            </a:r>
            <a:r>
              <a:rPr lang="zh-CN" altLang="en-US" sz="1600" b="0" dirty="0">
                <a:latin typeface="+mn-ea"/>
                <a:ea typeface="+mn-ea"/>
              </a:rPr>
              <a:t>图神经网络中</a:t>
            </a:r>
            <a:r>
              <a:rPr lang="zh-CN" altLang="en-US" sz="1600" b="0" dirty="0" smtClean="0">
                <a:latin typeface="+mn-ea"/>
                <a:ea typeface="+mn-ea"/>
              </a:rPr>
              <a:t>引入注意力</a:t>
            </a:r>
            <a:r>
              <a:rPr lang="zh-CN" altLang="en-US" sz="1600" b="0" dirty="0">
                <a:latin typeface="+mn-ea"/>
                <a:ea typeface="+mn-ea"/>
              </a:rPr>
              <a:t>机制，</a:t>
            </a:r>
            <a:r>
              <a:rPr lang="zh-CN" altLang="en-US" sz="1600" b="0" dirty="0" smtClean="0">
                <a:latin typeface="+mn-ea"/>
                <a:ea typeface="+mn-ea"/>
              </a:rPr>
              <a:t>使网络</a:t>
            </a:r>
            <a:r>
              <a:rPr lang="zh-CN" altLang="en-US" sz="1600" b="0" dirty="0">
                <a:latin typeface="+mn-ea"/>
                <a:ea typeface="+mn-ea"/>
              </a:rPr>
              <a:t>能够</a:t>
            </a:r>
            <a:r>
              <a:rPr lang="zh-CN" altLang="en-US" sz="1600" b="0" dirty="0" smtClean="0">
                <a:latin typeface="+mn-ea"/>
                <a:ea typeface="+mn-ea"/>
              </a:rPr>
              <a:t>关注与任务更相关</a:t>
            </a:r>
            <a:r>
              <a:rPr lang="zh-CN" altLang="en-US" sz="1600" b="0" dirty="0">
                <a:latin typeface="+mn-ea"/>
                <a:ea typeface="+mn-ea"/>
              </a:rPr>
              <a:t>的节点和</a:t>
            </a:r>
            <a:r>
              <a:rPr lang="zh-CN" altLang="en-US" sz="1600" b="0" dirty="0" smtClean="0">
                <a:latin typeface="+mn-ea"/>
                <a:ea typeface="+mn-ea"/>
              </a:rPr>
              <a:t>边。</a:t>
            </a:r>
            <a:endParaRPr lang="en-US" altLang="zh-CN" sz="1600" b="0" dirty="0">
              <a:latin typeface="+mn-ea"/>
              <a:ea typeface="+mn-ea"/>
            </a:endParaRPr>
          </a:p>
          <a:p>
            <a:pPr marL="631825" indent="-271463">
              <a:lnSpc>
                <a:spcPts val="23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1600" b="0" dirty="0" smtClean="0">
                <a:latin typeface="+mn-ea"/>
                <a:ea typeface="+mn-ea"/>
              </a:rPr>
              <a:t>提升</a:t>
            </a:r>
            <a:r>
              <a:rPr lang="zh-CN" altLang="en-US" sz="1600" b="0" dirty="0">
                <a:latin typeface="+mn-ea"/>
                <a:ea typeface="+mn-ea"/>
              </a:rPr>
              <a:t>训练的有效性和测试的精度。</a:t>
            </a:r>
          </a:p>
          <a:p>
            <a:pPr marL="342900" indent="-342900">
              <a:lnSpc>
                <a:spcPts val="23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1600" dirty="0" smtClean="0">
                <a:latin typeface="+mn-ea"/>
                <a:ea typeface="+mn-ea"/>
              </a:rPr>
              <a:t>其他</a:t>
            </a:r>
            <a:endParaRPr lang="en-US" altLang="zh-CN" sz="1600" dirty="0" smtClean="0">
              <a:latin typeface="+mn-ea"/>
              <a:ea typeface="+mn-ea"/>
            </a:endParaRPr>
          </a:p>
          <a:p>
            <a:pPr marL="631825" indent="-271463">
              <a:lnSpc>
                <a:spcPts val="23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en-US" altLang="zh-CN" sz="1600" b="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GraphSAGE</a:t>
            </a:r>
            <a:r>
              <a:rPr lang="zh-CN" altLang="en-US" sz="1600" b="0" dirty="0" smtClean="0">
                <a:latin typeface="+mn-ea"/>
                <a:ea typeface="+mn-ea"/>
              </a:rPr>
              <a:t>（</a:t>
            </a:r>
            <a:r>
              <a:rPr lang="en-US" altLang="zh-CN" sz="1600" b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Graph </a:t>
            </a:r>
            <a:r>
              <a:rPr lang="en-US" altLang="zh-CN" sz="16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Sample and </a:t>
            </a:r>
            <a:r>
              <a:rPr lang="en-US" altLang="zh-CN" sz="1600" b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Aggregated</a:t>
            </a:r>
            <a:r>
              <a:rPr lang="zh-CN" altLang="en-US" sz="1600" b="0" dirty="0" smtClean="0">
                <a:latin typeface="+mn-ea"/>
                <a:ea typeface="+mn-ea"/>
              </a:rPr>
              <a:t>）</a:t>
            </a:r>
            <a:endParaRPr lang="en-US" altLang="zh-CN" sz="1600" b="0" dirty="0" smtClean="0">
              <a:latin typeface="+mn-ea"/>
              <a:ea typeface="+mn-ea"/>
            </a:endParaRPr>
          </a:p>
          <a:p>
            <a:pPr marL="631825" indent="-271463">
              <a:lnSpc>
                <a:spcPts val="23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1600" b="0" dirty="0" smtClean="0">
                <a:latin typeface="+mn-ea"/>
                <a:ea typeface="+mn-ea"/>
              </a:rPr>
              <a:t>图脉冲（</a:t>
            </a:r>
            <a:r>
              <a:rPr lang="en-US" altLang="zh-CN" sz="16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Graph Spiking Neural Networks, </a:t>
            </a:r>
            <a:r>
              <a:rPr lang="en-US" altLang="zh-CN" sz="1600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GSpikingNN</a:t>
            </a:r>
            <a:r>
              <a:rPr lang="zh-CN" altLang="en-US" sz="1600" b="0" dirty="0" smtClean="0">
                <a:latin typeface="+mn-ea"/>
                <a:ea typeface="+mn-ea"/>
              </a:rPr>
              <a:t>）</a:t>
            </a:r>
            <a:endParaRPr lang="en-US" altLang="zh-CN" sz="1600" b="0" dirty="0" smtClean="0">
              <a:latin typeface="+mn-ea"/>
              <a:ea typeface="+mn-ea"/>
            </a:endParaRPr>
          </a:p>
          <a:p>
            <a:pPr marL="631825" indent="-271463">
              <a:lnSpc>
                <a:spcPts val="23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1600" b="0" dirty="0" smtClean="0">
                <a:latin typeface="+mn-ea"/>
                <a:ea typeface="+mn-ea"/>
              </a:rPr>
              <a:t>图循环（</a:t>
            </a:r>
            <a:r>
              <a:rPr lang="en-US" altLang="zh-CN" sz="16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Graph Recurrent Neural Networks, GRNNs</a:t>
            </a:r>
            <a:r>
              <a:rPr lang="zh-CN" altLang="en-US" sz="1600" b="0" dirty="0" smtClean="0">
                <a:latin typeface="+mn-ea"/>
                <a:ea typeface="+mn-ea"/>
              </a:rPr>
              <a:t>）</a:t>
            </a:r>
            <a:endParaRPr lang="en-US" altLang="zh-CN" sz="1600" b="0" dirty="0">
              <a:latin typeface="+mn-ea"/>
              <a:ea typeface="+mn-ea"/>
            </a:endParaRPr>
          </a:p>
          <a:p>
            <a:pPr marL="631825" indent="-271463">
              <a:lnSpc>
                <a:spcPts val="23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1600" b="0" dirty="0" smtClean="0">
                <a:latin typeface="+mn-ea"/>
                <a:ea typeface="+mn-ea"/>
              </a:rPr>
              <a:t>图</a:t>
            </a:r>
            <a:r>
              <a:rPr lang="zh-CN" altLang="en-US" sz="1600" b="0" dirty="0">
                <a:latin typeface="+mn-ea"/>
                <a:ea typeface="+mn-ea"/>
              </a:rPr>
              <a:t>自编码器（</a:t>
            </a:r>
            <a:r>
              <a:rPr lang="en-US" altLang="zh-CN" sz="1600" b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Graph Auto-encoder, GAE</a:t>
            </a:r>
            <a:r>
              <a:rPr lang="zh-CN" altLang="en-US" sz="1600" b="0" dirty="0" smtClean="0">
                <a:latin typeface="+mn-ea"/>
                <a:ea typeface="+mn-ea"/>
              </a:rPr>
              <a:t>）</a:t>
            </a:r>
            <a:endParaRPr lang="en-US" altLang="zh-CN" sz="1600" b="0" dirty="0" smtClean="0">
              <a:latin typeface="+mn-ea"/>
              <a:ea typeface="+mn-ea"/>
            </a:endParaRPr>
          </a:p>
          <a:p>
            <a:pPr marL="631825" indent="-271463">
              <a:lnSpc>
                <a:spcPts val="23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1600" b="0" dirty="0" smtClean="0">
                <a:latin typeface="+mn-ea"/>
                <a:ea typeface="+mn-ea"/>
              </a:rPr>
              <a:t>图</a:t>
            </a:r>
            <a:r>
              <a:rPr lang="zh-CN" altLang="en-US" sz="1600" b="0" dirty="0">
                <a:latin typeface="+mn-ea"/>
                <a:ea typeface="+mn-ea"/>
              </a:rPr>
              <a:t>生成网络（</a:t>
            </a:r>
            <a:r>
              <a:rPr lang="en-US" altLang="zh-CN" sz="1600" b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Graph Generative Network, GGN</a:t>
            </a:r>
            <a:r>
              <a:rPr lang="zh-CN" altLang="en-US" sz="1600" b="0" dirty="0" smtClean="0">
                <a:latin typeface="+mn-ea"/>
                <a:ea typeface="+mn-ea"/>
              </a:rPr>
              <a:t>）</a:t>
            </a:r>
            <a:endParaRPr lang="en-US" altLang="zh-CN" sz="1600" b="0" dirty="0" smtClean="0">
              <a:latin typeface="+mn-ea"/>
              <a:ea typeface="+mn-ea"/>
            </a:endParaRPr>
          </a:p>
          <a:p>
            <a:pPr marL="631825" indent="-271463">
              <a:lnSpc>
                <a:spcPts val="23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en-US" altLang="zh-CN" sz="1600" b="0" dirty="0" smtClean="0">
                <a:latin typeface="+mn-ea"/>
                <a:ea typeface="+mn-ea"/>
              </a:rPr>
              <a:t>……</a:t>
            </a:r>
            <a:endParaRPr lang="en-US" altLang="zh-CN" sz="1600" b="0" dirty="0">
              <a:latin typeface="+mn-ea"/>
              <a:ea typeface="+mn-ea"/>
            </a:endParaRPr>
          </a:p>
          <a:p>
            <a:pPr marL="631825" indent="-271463">
              <a:lnSpc>
                <a:spcPts val="23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1600" b="0" dirty="0" smtClean="0">
                <a:latin typeface="+mn-ea"/>
                <a:ea typeface="+mn-ea"/>
              </a:rPr>
              <a:t>各自</a:t>
            </a:r>
            <a:r>
              <a:rPr lang="zh-CN" altLang="en-US" sz="1600" b="0" dirty="0">
                <a:latin typeface="+mn-ea"/>
                <a:ea typeface="+mn-ea"/>
              </a:rPr>
              <a:t>具有不同的特点和应用</a:t>
            </a:r>
            <a:r>
              <a:rPr lang="zh-CN" altLang="en-US" sz="1600" b="0" dirty="0" smtClean="0">
                <a:latin typeface="+mn-ea"/>
                <a:ea typeface="+mn-ea"/>
              </a:rPr>
              <a:t>场景</a:t>
            </a:r>
            <a:endParaRPr lang="zh-CN" altLang="en-US" sz="1600" b="0" i="0" dirty="0">
              <a:effectLst/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82714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 txBox="1">
            <a:spLocks noChangeArrowheads="1"/>
          </p:cNvSpPr>
          <p:nvPr/>
        </p:nvSpPr>
        <p:spPr>
          <a:xfrm>
            <a:off x="620796" y="1177007"/>
            <a:ext cx="1080120" cy="307777"/>
          </a:xfrm>
          <a:prstGeom prst="rect">
            <a:avLst/>
          </a:prstGeom>
          <a:noFill/>
        </p:spPr>
        <p:txBody>
          <a:bodyPr vert="horz" wrap="square" lIns="0" tIns="0" rIns="0" bIns="0" numCol="1" rtlCol="0" anchor="b" anchorCtr="0" compatLnSpc="1">
            <a:prstTxWarp prst="textNoShape">
              <a:avLst/>
            </a:prstTxWarp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lnSpc>
                <a:spcPct val="100000"/>
              </a:lnSpc>
              <a:spcAft>
                <a:spcPts val="0"/>
              </a:spcAft>
              <a:buClr>
                <a:srgbClr val="FF0000"/>
              </a:buClr>
              <a:buSzPct val="80000"/>
            </a:pP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综合</a:t>
            </a:r>
            <a:r>
              <a:rPr lang="zh-CN" altLang="en-US" sz="2000" dirty="0" smtClean="0">
                <a:latin typeface="+mn-ea"/>
                <a:ea typeface="+mn-ea"/>
              </a:rPr>
              <a:t>应用</a:t>
            </a:r>
            <a:endParaRPr lang="zh-CN" altLang="en-US" sz="2000" dirty="0">
              <a:latin typeface="+mn-ea"/>
              <a:ea typeface="+mn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67544" y="1844824"/>
            <a:ext cx="8461448" cy="36163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68288" lvl="1" indent="-268288"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  <a:tabLst>
                <a:tab pos="914400" algn="l"/>
              </a:tabLst>
            </a:pPr>
            <a:r>
              <a:rPr lang="zh-CN" altLang="zh-CN" sz="1600" dirty="0"/>
              <a:t>语义网络是知识图谱的基础</a:t>
            </a:r>
            <a:r>
              <a:rPr lang="zh-CN" altLang="zh-CN" sz="1600" dirty="0" smtClean="0"/>
              <a:t>和</a:t>
            </a:r>
            <a:r>
              <a:rPr lang="zh-CN" altLang="en-US" sz="1600" dirty="0" smtClean="0"/>
              <a:t>构成</a:t>
            </a:r>
            <a:endParaRPr lang="en-US" altLang="zh-CN" sz="1600" dirty="0" smtClean="0"/>
          </a:p>
          <a:p>
            <a:pPr marL="442913" lvl="1" indent="-174625"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  <a:tabLst>
                <a:tab pos="914400" algn="l"/>
              </a:tabLst>
            </a:pPr>
            <a:r>
              <a:rPr lang="zh-CN" altLang="zh-CN" sz="1600" dirty="0" smtClean="0"/>
              <a:t>为</a:t>
            </a:r>
            <a:r>
              <a:rPr lang="zh-CN" altLang="zh-CN" sz="1600" dirty="0"/>
              <a:t>知识图谱提供了基本的表示和描述方法</a:t>
            </a:r>
            <a:r>
              <a:rPr lang="zh-CN" altLang="zh-CN" sz="1600" dirty="0" smtClean="0"/>
              <a:t>。</a:t>
            </a:r>
            <a:endParaRPr lang="en-US" altLang="zh-CN" sz="1600" dirty="0" smtClean="0"/>
          </a:p>
          <a:p>
            <a:pPr marL="442913" lvl="1" indent="-174625">
              <a:lnSpc>
                <a:spcPts val="27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  <a:tabLst>
                <a:tab pos="914400" algn="l"/>
              </a:tabLst>
            </a:pPr>
            <a:r>
              <a:rPr lang="zh-CN" altLang="zh-CN" sz="1600" dirty="0" smtClean="0"/>
              <a:t>通过</a:t>
            </a:r>
            <a:r>
              <a:rPr lang="zh-CN" altLang="zh-CN" sz="1600" dirty="0"/>
              <a:t>关系</a:t>
            </a:r>
            <a:r>
              <a:rPr lang="zh-CN" altLang="zh-CN" sz="1600" dirty="0" smtClean="0"/>
              <a:t>抽取</a:t>
            </a:r>
            <a:r>
              <a:rPr lang="zh-CN" altLang="en-US" sz="1600" dirty="0" smtClean="0"/>
              <a:t>、</a:t>
            </a:r>
            <a:r>
              <a:rPr lang="zh-CN" altLang="zh-CN" sz="1600" dirty="0" smtClean="0"/>
              <a:t>数据融合</a:t>
            </a:r>
            <a:r>
              <a:rPr lang="en-US" altLang="zh-CN" sz="1600" dirty="0" smtClean="0">
                <a:latin typeface="+mn-ea"/>
                <a:ea typeface="+mn-ea"/>
              </a:rPr>
              <a:t>…</a:t>
            </a:r>
            <a:r>
              <a:rPr lang="zh-CN" altLang="zh-CN" sz="1600" dirty="0" smtClean="0"/>
              <a:t>将</a:t>
            </a:r>
            <a:r>
              <a:rPr lang="zh-CN" altLang="zh-CN" sz="1600" dirty="0"/>
              <a:t>语义网络中的实体和</a:t>
            </a:r>
            <a:r>
              <a:rPr lang="zh-CN" altLang="zh-CN" sz="1600" dirty="0" smtClean="0"/>
              <a:t>关系</a:t>
            </a:r>
            <a:r>
              <a:rPr lang="zh-CN" altLang="en-US" sz="1600" dirty="0" smtClean="0"/>
              <a:t>，</a:t>
            </a:r>
            <a:r>
              <a:rPr lang="zh-CN" altLang="zh-CN" sz="1600" dirty="0" smtClean="0"/>
              <a:t>转化</a:t>
            </a:r>
            <a:r>
              <a:rPr lang="zh-CN" altLang="zh-CN" sz="1600" dirty="0"/>
              <a:t>为知识图谱中的节点和边</a:t>
            </a:r>
            <a:r>
              <a:rPr lang="zh-CN" altLang="zh-CN" sz="1600" dirty="0" smtClean="0"/>
              <a:t>。</a:t>
            </a:r>
            <a:endParaRPr lang="en-US" altLang="zh-CN" sz="1600" dirty="0" smtClean="0"/>
          </a:p>
          <a:p>
            <a:pPr marL="342900" indent="-342900"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1600" dirty="0">
                <a:latin typeface="+mn-ea"/>
              </a:rPr>
              <a:t>知识图谱</a:t>
            </a:r>
            <a:r>
              <a:rPr lang="zh-CN" altLang="en-US" sz="1600" dirty="0">
                <a:solidFill>
                  <a:srgbClr val="FF0000"/>
                </a:solidFill>
                <a:latin typeface="+mn-ea"/>
              </a:rPr>
              <a:t>本质</a:t>
            </a:r>
            <a:r>
              <a:rPr lang="zh-CN" altLang="en-US" sz="1600" dirty="0" smtClean="0">
                <a:latin typeface="+mn-ea"/>
              </a:rPr>
              <a:t>：一</a:t>
            </a:r>
            <a:r>
              <a:rPr lang="zh-CN" altLang="en-US" sz="1600" dirty="0">
                <a:latin typeface="+mn-ea"/>
              </a:rPr>
              <a:t>种语义网络</a:t>
            </a:r>
            <a:r>
              <a:rPr lang="zh-CN" altLang="en-US" sz="1600" dirty="0" smtClean="0">
                <a:latin typeface="+mn-ea"/>
              </a:rPr>
              <a:t>，节点</a:t>
            </a:r>
            <a:r>
              <a:rPr lang="zh-CN" altLang="en-US" sz="1600" dirty="0">
                <a:latin typeface="+mn-ea"/>
              </a:rPr>
              <a:t>代表实体，边代表实体之间的各种语义关系。</a:t>
            </a:r>
            <a:endParaRPr lang="en-US" altLang="zh-CN" sz="1600" dirty="0">
              <a:latin typeface="+mn-ea"/>
            </a:endParaRPr>
          </a:p>
          <a:p>
            <a:pPr marL="342900" indent="-342900"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1600" dirty="0">
                <a:latin typeface="+mn-ea"/>
              </a:rPr>
              <a:t>知识图谱</a:t>
            </a:r>
            <a:r>
              <a:rPr lang="zh-CN" altLang="en-US" sz="1600" dirty="0">
                <a:solidFill>
                  <a:srgbClr val="FF0000"/>
                </a:solidFill>
                <a:latin typeface="+mn-ea"/>
              </a:rPr>
              <a:t>推理</a:t>
            </a:r>
            <a:r>
              <a:rPr lang="zh-CN" altLang="en-US" sz="1600" dirty="0">
                <a:latin typeface="+mn-ea"/>
              </a:rPr>
              <a:t>：知识图谱补全、链接预测。</a:t>
            </a:r>
            <a:endParaRPr lang="en-US" altLang="zh-CN" sz="1600" dirty="0">
              <a:latin typeface="+mn-ea"/>
            </a:endParaRPr>
          </a:p>
          <a:p>
            <a:pPr marL="1976438" indent="-184150"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1600" dirty="0">
                <a:latin typeface="+mn-ea"/>
              </a:rPr>
              <a:t>给定两个实体，预测它们之间的连边</a:t>
            </a:r>
            <a:r>
              <a:rPr lang="en-US" altLang="zh-CN" sz="1600" dirty="0">
                <a:latin typeface="+mn-ea"/>
              </a:rPr>
              <a:t>(</a:t>
            </a:r>
            <a:r>
              <a:rPr lang="zh-CN" altLang="en-US" sz="1600" dirty="0">
                <a:latin typeface="+mn-ea"/>
              </a:rPr>
              <a:t>关系</a:t>
            </a:r>
            <a:r>
              <a:rPr lang="en-US" altLang="zh-CN" sz="1600" dirty="0">
                <a:latin typeface="+mn-ea"/>
              </a:rPr>
              <a:t>)</a:t>
            </a:r>
            <a:r>
              <a:rPr lang="zh-CN" altLang="en-US" sz="1600" dirty="0">
                <a:latin typeface="+mn-ea"/>
              </a:rPr>
              <a:t>。</a:t>
            </a:r>
            <a:endParaRPr lang="en-US" altLang="zh-CN" sz="1600" dirty="0">
              <a:latin typeface="+mn-ea"/>
            </a:endParaRPr>
          </a:p>
          <a:p>
            <a:pPr marL="1976438" indent="-184150">
              <a:lnSpc>
                <a:spcPts val="27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1600" dirty="0">
                <a:latin typeface="+mn-ea"/>
              </a:rPr>
              <a:t>给定头</a:t>
            </a:r>
            <a:r>
              <a:rPr lang="en-US" altLang="zh-CN" sz="1600" dirty="0">
                <a:latin typeface="+mn-ea"/>
              </a:rPr>
              <a:t>/</a:t>
            </a:r>
            <a:r>
              <a:rPr lang="zh-CN" altLang="en-US" sz="1600" dirty="0">
                <a:latin typeface="+mn-ea"/>
              </a:rPr>
              <a:t>尾实体和关系，预测尾</a:t>
            </a:r>
            <a:r>
              <a:rPr lang="en-US" altLang="zh-CN" sz="1600" dirty="0">
                <a:latin typeface="+mn-ea"/>
              </a:rPr>
              <a:t>/</a:t>
            </a:r>
            <a:r>
              <a:rPr lang="zh-CN" altLang="en-US" sz="1600" dirty="0">
                <a:latin typeface="+mn-ea"/>
              </a:rPr>
              <a:t>头实体</a:t>
            </a:r>
            <a:r>
              <a:rPr lang="zh-CN" altLang="en-US" sz="1600" dirty="0" smtClean="0">
                <a:latin typeface="+mn-ea"/>
              </a:rPr>
              <a:t>。</a:t>
            </a:r>
            <a:endParaRPr lang="en-US" altLang="zh-CN" sz="1600" dirty="0" smtClean="0"/>
          </a:p>
          <a:p>
            <a:pPr marL="342900" lvl="1" indent="-342900"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  <a:tabLst>
                <a:tab pos="914400" algn="l"/>
              </a:tabLst>
            </a:pPr>
            <a:r>
              <a:rPr lang="zh-CN" altLang="zh-CN" sz="1600" dirty="0" smtClean="0"/>
              <a:t>知识</a:t>
            </a:r>
            <a:r>
              <a:rPr lang="zh-CN" altLang="zh-CN" sz="1600" dirty="0"/>
              <a:t>图谱为图神经网络提供了丰富的数据基础和应用</a:t>
            </a:r>
            <a:r>
              <a:rPr lang="zh-CN" altLang="zh-CN" sz="1600" dirty="0" smtClean="0"/>
              <a:t>场景</a:t>
            </a:r>
            <a:endParaRPr lang="en-US" altLang="zh-CN" sz="1600" dirty="0" smtClean="0"/>
          </a:p>
          <a:p>
            <a:pPr marL="631825" lvl="1" indent="-288925"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  <a:tabLst>
                <a:tab pos="914400" algn="l"/>
              </a:tabLst>
            </a:pPr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GNN</a:t>
            </a:r>
            <a:r>
              <a:rPr lang="zh-CN" altLang="en-US" sz="1600" dirty="0" smtClean="0"/>
              <a:t>可</a:t>
            </a:r>
            <a:r>
              <a:rPr lang="zh-CN" altLang="zh-CN" sz="1600" dirty="0" smtClean="0"/>
              <a:t>直接</a:t>
            </a:r>
            <a:r>
              <a:rPr lang="zh-CN" altLang="zh-CN" sz="1600" dirty="0"/>
              <a:t>处理知识图谱中的图结构</a:t>
            </a:r>
            <a:r>
              <a:rPr lang="zh-CN" altLang="zh-CN" sz="1600" dirty="0" smtClean="0"/>
              <a:t>数据</a:t>
            </a:r>
            <a:endParaRPr lang="en-US" altLang="zh-CN" sz="1600" dirty="0" smtClean="0"/>
          </a:p>
          <a:p>
            <a:pPr marL="631825" lvl="1" indent="-288925"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  <a:tabLst>
                <a:tab pos="914400" algn="l"/>
              </a:tabLst>
            </a:pPr>
            <a:r>
              <a:rPr lang="zh-CN" altLang="en-US" sz="1600" dirty="0" smtClean="0"/>
              <a:t>通过利用所</a:t>
            </a:r>
            <a:r>
              <a:rPr lang="zh-CN" altLang="zh-CN" sz="1600" dirty="0" smtClean="0"/>
              <a:t>提取的</a:t>
            </a:r>
            <a:r>
              <a:rPr lang="zh-CN" altLang="zh-CN" sz="1600" dirty="0"/>
              <a:t>信息，为知识图谱的分析和应用</a:t>
            </a:r>
            <a:r>
              <a:rPr lang="zh-CN" altLang="zh-CN" sz="1600" dirty="0" smtClean="0"/>
              <a:t>提供新方法。</a:t>
            </a:r>
            <a:endParaRPr lang="en-US" altLang="zh-CN" sz="1600" dirty="0" smtClean="0"/>
          </a:p>
        </p:txBody>
      </p:sp>
    </p:spTree>
    <p:extLst>
      <p:ext uri="{BB962C8B-B14F-4D97-AF65-F5344CB8AC3E}">
        <p14:creationId xmlns:p14="http://schemas.microsoft.com/office/powerpoint/2010/main" val="1796857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611560" y="1844824"/>
            <a:ext cx="8136904" cy="29238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68288" indent="-268288">
              <a:lnSpc>
                <a:spcPts val="3000"/>
              </a:lnSpc>
              <a:spcAft>
                <a:spcPts val="12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zh-CN" sz="2000" kern="0" dirty="0" smtClean="0">
                <a:latin typeface="+mn-ea"/>
                <a:ea typeface="+mn-ea"/>
                <a:cs typeface="Segoe UI" panose="020B0502040204020203" pitchFamily="34" charset="0"/>
              </a:rPr>
              <a:t>从</a:t>
            </a:r>
            <a:r>
              <a:rPr lang="zh-CN" altLang="zh-CN" sz="2000" kern="0" dirty="0">
                <a:latin typeface="+mn-ea"/>
                <a:ea typeface="+mn-ea"/>
                <a:cs typeface="Segoe UI" panose="020B0502040204020203" pitchFamily="34" charset="0"/>
              </a:rPr>
              <a:t>语义网络到知识图谱，再到图</a:t>
            </a:r>
            <a:r>
              <a:rPr lang="zh-CN" altLang="zh-CN" sz="2000" kern="0" dirty="0" smtClean="0">
                <a:latin typeface="+mn-ea"/>
                <a:ea typeface="+mn-ea"/>
                <a:cs typeface="Segoe UI" panose="020B0502040204020203" pitchFamily="34" charset="0"/>
              </a:rPr>
              <a:t>神经网络</a:t>
            </a:r>
            <a:r>
              <a:rPr lang="zh-CN" altLang="en-US" sz="2000" kern="0" dirty="0" smtClean="0">
                <a:latin typeface="+mn-ea"/>
                <a:ea typeface="+mn-ea"/>
                <a:cs typeface="Segoe UI" panose="020B0502040204020203" pitchFamily="34" charset="0"/>
              </a:rPr>
              <a:t>：</a:t>
            </a:r>
            <a:endParaRPr lang="en-US" altLang="zh-CN" sz="2000" kern="0" dirty="0" smtClean="0">
              <a:latin typeface="+mn-ea"/>
              <a:ea typeface="+mn-ea"/>
              <a:cs typeface="Segoe UI" panose="020B0502040204020203" pitchFamily="34" charset="0"/>
            </a:endParaRPr>
          </a:p>
          <a:p>
            <a:pPr marL="631825" indent="-271463">
              <a:lnSpc>
                <a:spcPts val="3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kern="0" dirty="0" smtClean="0">
                <a:latin typeface="+mn-ea"/>
                <a:ea typeface="+mn-ea"/>
                <a:cs typeface="Segoe UI" panose="020B0502040204020203" pitchFamily="34" charset="0"/>
              </a:rPr>
              <a:t>反映了</a:t>
            </a:r>
            <a:r>
              <a:rPr lang="zh-CN" altLang="zh-CN" u="wavyDbl" kern="0" dirty="0" smtClean="0">
                <a:latin typeface="+mn-ea"/>
                <a:ea typeface="+mn-ea"/>
                <a:cs typeface="Segoe UI" panose="020B0502040204020203" pitchFamily="34" charset="0"/>
              </a:rPr>
              <a:t>从</a:t>
            </a:r>
            <a:r>
              <a:rPr lang="zh-CN" altLang="zh-CN" u="wavyDbl" kern="0" dirty="0">
                <a:latin typeface="+mn-ea"/>
                <a:ea typeface="+mn-ea"/>
                <a:cs typeface="Segoe UI" panose="020B0502040204020203" pitchFamily="34" charset="0"/>
              </a:rPr>
              <a:t>基础到高级</a:t>
            </a:r>
            <a:r>
              <a:rPr lang="zh-CN" altLang="zh-CN" kern="0" dirty="0">
                <a:latin typeface="+mn-ea"/>
                <a:ea typeface="+mn-ea"/>
                <a:cs typeface="Segoe UI" panose="020B0502040204020203" pitchFamily="34" charset="0"/>
              </a:rPr>
              <a:t>、</a:t>
            </a:r>
            <a:r>
              <a:rPr lang="zh-CN" altLang="zh-CN" u="wavyDbl" kern="0" dirty="0">
                <a:latin typeface="+mn-ea"/>
                <a:ea typeface="+mn-ea"/>
                <a:cs typeface="Segoe UI" panose="020B0502040204020203" pitchFamily="34" charset="0"/>
              </a:rPr>
              <a:t>从简单到复杂</a:t>
            </a:r>
            <a:r>
              <a:rPr lang="zh-CN" altLang="zh-CN" kern="0" dirty="0">
                <a:latin typeface="+mn-ea"/>
                <a:ea typeface="+mn-ea"/>
                <a:cs typeface="Segoe UI" panose="020B0502040204020203" pitchFamily="34" charset="0"/>
              </a:rPr>
              <a:t>的</a:t>
            </a:r>
            <a:r>
              <a:rPr lang="zh-CN" altLang="zh-CN" kern="0" dirty="0" smtClean="0">
                <a:solidFill>
                  <a:srgbClr val="FF0000"/>
                </a:solidFill>
                <a:latin typeface="+mn-ea"/>
                <a:ea typeface="+mn-ea"/>
                <a:cs typeface="Segoe UI" panose="020B0502040204020203" pitchFamily="34" charset="0"/>
              </a:rPr>
              <a:t>知识表示</a:t>
            </a:r>
            <a:r>
              <a:rPr lang="zh-CN" altLang="en-US" kern="0" dirty="0" smtClean="0">
                <a:solidFill>
                  <a:srgbClr val="FF0000"/>
                </a:solidFill>
                <a:latin typeface="+mn-ea"/>
                <a:ea typeface="+mn-ea"/>
                <a:cs typeface="Segoe UI" panose="020B0502040204020203" pitchFamily="34" charset="0"/>
              </a:rPr>
              <a:t>与</a:t>
            </a:r>
            <a:r>
              <a:rPr lang="zh-CN" altLang="zh-CN" kern="0" dirty="0" smtClean="0">
                <a:solidFill>
                  <a:srgbClr val="FF0000"/>
                </a:solidFill>
                <a:latin typeface="+mn-ea"/>
                <a:ea typeface="+mn-ea"/>
                <a:cs typeface="Segoe UI" panose="020B0502040204020203" pitchFamily="34" charset="0"/>
              </a:rPr>
              <a:t>处理</a:t>
            </a:r>
            <a:r>
              <a:rPr lang="zh-CN" altLang="zh-CN" kern="0" dirty="0" smtClean="0">
                <a:latin typeface="+mn-ea"/>
                <a:ea typeface="+mn-ea"/>
                <a:cs typeface="Segoe UI" panose="020B0502040204020203" pitchFamily="34" charset="0"/>
              </a:rPr>
              <a:t>的</a:t>
            </a:r>
            <a:r>
              <a:rPr lang="zh-CN" altLang="en-US" kern="0" dirty="0" smtClean="0">
                <a:latin typeface="+mn-ea"/>
                <a:ea typeface="+mn-ea"/>
                <a:cs typeface="Segoe UI" panose="020B0502040204020203" pitchFamily="34" charset="0"/>
              </a:rPr>
              <a:t>演进</a:t>
            </a:r>
            <a:r>
              <a:rPr lang="zh-CN" altLang="zh-CN" kern="0" dirty="0" smtClean="0">
                <a:latin typeface="+mn-ea"/>
                <a:ea typeface="+mn-ea"/>
                <a:cs typeface="Segoe UI" panose="020B0502040204020203" pitchFamily="34" charset="0"/>
              </a:rPr>
              <a:t>过程</a:t>
            </a:r>
            <a:r>
              <a:rPr lang="zh-CN" altLang="en-US" kern="0" dirty="0" smtClean="0">
                <a:latin typeface="+mn-ea"/>
                <a:ea typeface="+mn-ea"/>
                <a:cs typeface="Segoe UI" panose="020B0502040204020203" pitchFamily="34" charset="0"/>
              </a:rPr>
              <a:t>。</a:t>
            </a:r>
            <a:endParaRPr lang="en-US" altLang="zh-CN" kern="0" dirty="0" smtClean="0">
              <a:latin typeface="+mn-ea"/>
              <a:ea typeface="+mn-ea"/>
              <a:cs typeface="Segoe UI" panose="020B0502040204020203" pitchFamily="34" charset="0"/>
            </a:endParaRPr>
          </a:p>
          <a:p>
            <a:pPr marL="631825" indent="-271463">
              <a:lnSpc>
                <a:spcPts val="30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zh-CN" dirty="0" smtClean="0">
                <a:latin typeface="+mn-ea"/>
                <a:ea typeface="+mn-ea"/>
              </a:rPr>
              <a:t>体现</a:t>
            </a:r>
            <a:r>
              <a:rPr lang="zh-CN" altLang="zh-CN" dirty="0">
                <a:latin typeface="+mn-ea"/>
                <a:ea typeface="+mn-ea"/>
              </a:rPr>
              <a:t>了人工智能领域对于</a:t>
            </a:r>
            <a:r>
              <a:rPr lang="zh-CN" altLang="zh-CN" dirty="0">
                <a:solidFill>
                  <a:srgbClr val="FF0000"/>
                </a:solidFill>
                <a:latin typeface="+mn-ea"/>
                <a:ea typeface="+mn-ea"/>
              </a:rPr>
              <a:t>知识表示和学习</a:t>
            </a:r>
            <a:r>
              <a:rPr lang="zh-CN" altLang="zh-CN" dirty="0">
                <a:latin typeface="+mn-ea"/>
                <a:ea typeface="+mn-ea"/>
              </a:rPr>
              <a:t>的不断发展和深化</a:t>
            </a:r>
            <a:r>
              <a:rPr lang="zh-CN" altLang="zh-CN" dirty="0" smtClean="0">
                <a:latin typeface="+mn-ea"/>
                <a:ea typeface="+mn-ea"/>
              </a:rPr>
              <a:t>。</a:t>
            </a:r>
            <a:endParaRPr lang="en-US" altLang="zh-CN" dirty="0" smtClean="0">
              <a:latin typeface="+mn-ea"/>
              <a:ea typeface="+mn-ea"/>
            </a:endParaRPr>
          </a:p>
          <a:p>
            <a:pPr marL="895350" indent="-174625">
              <a:lnSpc>
                <a:spcPts val="3000"/>
              </a:lnSpc>
              <a:buClr>
                <a:srgbClr val="FF0000"/>
              </a:buClr>
              <a:buSzPct val="80000"/>
              <a:buFont typeface="Arial" panose="020B0604020202020204" pitchFamily="34" charset="0"/>
              <a:buChar char="•"/>
            </a:pPr>
            <a:r>
              <a:rPr lang="zh-CN" altLang="zh-CN" dirty="0" smtClean="0">
                <a:latin typeface="+mn-ea"/>
                <a:ea typeface="+mn-ea"/>
              </a:rPr>
              <a:t>语义网络</a:t>
            </a:r>
            <a:r>
              <a:rPr lang="zh-CN" altLang="zh-CN" dirty="0">
                <a:latin typeface="+mn-ea"/>
                <a:ea typeface="+mn-ea"/>
              </a:rPr>
              <a:t>提供</a:t>
            </a:r>
            <a:r>
              <a:rPr lang="zh-CN" altLang="zh-CN" dirty="0" smtClean="0">
                <a:latin typeface="+mn-ea"/>
                <a:ea typeface="+mn-ea"/>
              </a:rPr>
              <a:t>了知识表示</a:t>
            </a:r>
            <a:r>
              <a:rPr lang="zh-CN" altLang="en-US" dirty="0" smtClean="0">
                <a:latin typeface="+mn-ea"/>
                <a:ea typeface="+mn-ea"/>
              </a:rPr>
              <a:t>的基础</a:t>
            </a:r>
            <a:r>
              <a:rPr lang="en-US" altLang="zh-CN" dirty="0" smtClean="0">
                <a:latin typeface="+mn-ea"/>
                <a:ea typeface="+mn-ea"/>
              </a:rPr>
              <a:t>(</a:t>
            </a:r>
            <a:r>
              <a:rPr lang="zh-CN" altLang="zh-CN" dirty="0" smtClean="0">
                <a:latin typeface="+mn-ea"/>
                <a:ea typeface="+mn-ea"/>
              </a:rPr>
              <a:t>框架</a:t>
            </a:r>
            <a:r>
              <a:rPr lang="en-US" altLang="zh-CN" dirty="0" smtClean="0">
                <a:latin typeface="+mn-ea"/>
                <a:ea typeface="+mn-ea"/>
              </a:rPr>
              <a:t>)</a:t>
            </a:r>
          </a:p>
          <a:p>
            <a:pPr marL="895350" indent="-174625">
              <a:lnSpc>
                <a:spcPts val="3000"/>
              </a:lnSpc>
              <a:buClr>
                <a:srgbClr val="FF0000"/>
              </a:buClr>
              <a:buSzPct val="80000"/>
              <a:buFont typeface="Arial" panose="020B0604020202020204" pitchFamily="34" charset="0"/>
              <a:buChar char="•"/>
            </a:pPr>
            <a:r>
              <a:rPr lang="zh-CN" altLang="zh-CN" dirty="0" smtClean="0">
                <a:latin typeface="+mn-ea"/>
                <a:ea typeface="+mn-ea"/>
              </a:rPr>
              <a:t>知识图谱扩展</a:t>
            </a:r>
            <a:r>
              <a:rPr lang="zh-CN" altLang="zh-CN" dirty="0">
                <a:latin typeface="+mn-ea"/>
                <a:ea typeface="+mn-ea"/>
              </a:rPr>
              <a:t>了知识的范围和</a:t>
            </a:r>
            <a:r>
              <a:rPr lang="zh-CN" altLang="zh-CN" dirty="0" smtClean="0">
                <a:latin typeface="+mn-ea"/>
                <a:ea typeface="+mn-ea"/>
              </a:rPr>
              <a:t>深度</a:t>
            </a:r>
            <a:r>
              <a:rPr lang="en-US" altLang="zh-CN" dirty="0" smtClean="0">
                <a:latin typeface="+mn-ea"/>
                <a:ea typeface="+mn-ea"/>
              </a:rPr>
              <a:t>(</a:t>
            </a:r>
            <a:r>
              <a:rPr lang="zh-CN" altLang="zh-CN" kern="0" dirty="0" smtClean="0">
                <a:latin typeface="+mn-ea"/>
                <a:ea typeface="+mn-ea"/>
                <a:cs typeface="Segoe UI" panose="020B0502040204020203" pitchFamily="34" charset="0"/>
              </a:rPr>
              <a:t>构建更</a:t>
            </a:r>
            <a:r>
              <a:rPr lang="zh-CN" altLang="zh-CN" kern="0" dirty="0">
                <a:latin typeface="+mn-ea"/>
                <a:ea typeface="+mn-ea"/>
                <a:cs typeface="Segoe UI" panose="020B0502040204020203" pitchFamily="34" charset="0"/>
              </a:rPr>
              <a:t>丰富和结构化的知识库</a:t>
            </a:r>
            <a:r>
              <a:rPr lang="en-US" altLang="zh-CN" dirty="0" smtClean="0">
                <a:latin typeface="+mn-ea"/>
                <a:ea typeface="+mn-ea"/>
              </a:rPr>
              <a:t>)</a:t>
            </a:r>
          </a:p>
          <a:p>
            <a:pPr marL="895350" indent="-174625">
              <a:lnSpc>
                <a:spcPts val="3000"/>
              </a:lnSpc>
              <a:buClr>
                <a:srgbClr val="FF0000"/>
              </a:buClr>
              <a:buSzPct val="80000"/>
              <a:buFont typeface="Arial" panose="020B0604020202020204" pitchFamily="34" charset="0"/>
              <a:buChar char="•"/>
            </a:pPr>
            <a:r>
              <a:rPr lang="zh-CN" altLang="zh-CN" dirty="0" smtClean="0">
                <a:latin typeface="+mn-ea"/>
                <a:ea typeface="+mn-ea"/>
              </a:rPr>
              <a:t>图神经网络</a:t>
            </a:r>
            <a:r>
              <a:rPr lang="zh-CN" altLang="en-US" dirty="0" smtClean="0">
                <a:latin typeface="+mn-ea"/>
                <a:ea typeface="+mn-ea"/>
              </a:rPr>
              <a:t>运用</a:t>
            </a:r>
            <a:r>
              <a:rPr lang="zh-CN" altLang="zh-CN" dirty="0" smtClean="0">
                <a:latin typeface="+mn-ea"/>
                <a:ea typeface="+mn-ea"/>
              </a:rPr>
              <a:t>深度学习技术</a:t>
            </a:r>
            <a:r>
              <a:rPr lang="zh-CN" altLang="en-US" dirty="0" smtClean="0">
                <a:latin typeface="+mn-ea"/>
                <a:ea typeface="+mn-ea"/>
              </a:rPr>
              <a:t>，进一步</a:t>
            </a:r>
            <a:r>
              <a:rPr lang="zh-CN" altLang="zh-CN" dirty="0" smtClean="0">
                <a:latin typeface="+mn-ea"/>
                <a:ea typeface="+mn-ea"/>
              </a:rPr>
              <a:t>学习</a:t>
            </a:r>
            <a:r>
              <a:rPr lang="zh-CN" altLang="zh-CN" dirty="0">
                <a:latin typeface="+mn-ea"/>
                <a:ea typeface="+mn-ea"/>
              </a:rPr>
              <a:t>和推理图</a:t>
            </a:r>
            <a:r>
              <a:rPr lang="zh-CN" altLang="zh-CN" dirty="0" smtClean="0">
                <a:latin typeface="+mn-ea"/>
                <a:ea typeface="+mn-ea"/>
              </a:rPr>
              <a:t>结构</a:t>
            </a:r>
            <a:r>
              <a:rPr lang="en-US" altLang="zh-CN" dirty="0" smtClean="0">
                <a:latin typeface="+mn-ea"/>
                <a:ea typeface="+mn-ea"/>
              </a:rPr>
              <a:t>(</a:t>
            </a:r>
            <a:r>
              <a:rPr lang="zh-CN" altLang="en-US" dirty="0" smtClean="0">
                <a:latin typeface="+mn-ea"/>
                <a:ea typeface="+mn-ea"/>
              </a:rPr>
              <a:t>知识图谱</a:t>
            </a:r>
            <a:r>
              <a:rPr lang="en-US" altLang="zh-CN" dirty="0" smtClean="0">
                <a:latin typeface="+mn-ea"/>
                <a:ea typeface="+mn-ea"/>
              </a:rPr>
              <a:t>)</a:t>
            </a:r>
            <a:r>
              <a:rPr lang="zh-CN" altLang="zh-CN" dirty="0" smtClean="0">
                <a:latin typeface="+mn-ea"/>
                <a:ea typeface="+mn-ea"/>
              </a:rPr>
              <a:t>中</a:t>
            </a:r>
            <a:r>
              <a:rPr lang="zh-CN" altLang="zh-CN" dirty="0">
                <a:latin typeface="+mn-ea"/>
                <a:ea typeface="+mn-ea"/>
              </a:rPr>
              <a:t>的复杂模式和特征</a:t>
            </a:r>
            <a:r>
              <a:rPr lang="zh-CN" altLang="zh-CN" dirty="0" smtClean="0">
                <a:latin typeface="+mn-ea"/>
                <a:ea typeface="+mn-ea"/>
              </a:rPr>
              <a:t>。</a:t>
            </a:r>
            <a:endParaRPr lang="zh-CN" altLang="en-US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286306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611560" y="1163568"/>
            <a:ext cx="6362894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en-US" sz="2000" dirty="0">
                <a:latin typeface="+mn-ea"/>
                <a:ea typeface="+mn-ea"/>
              </a:rPr>
              <a:t>智慧</a:t>
            </a:r>
            <a:r>
              <a:rPr lang="zh-CN" altLang="en-US" sz="2000" dirty="0" smtClean="0">
                <a:latin typeface="+mn-ea"/>
                <a:ea typeface="+mn-ea"/>
              </a:rPr>
              <a:t>医疗应用</a:t>
            </a:r>
            <a:r>
              <a:rPr lang="en-US" altLang="zh-CN" sz="2000" dirty="0" smtClean="0">
                <a:latin typeface="+mn-ea"/>
                <a:ea typeface="+mn-ea"/>
              </a:rPr>
              <a:t>---</a:t>
            </a:r>
            <a:r>
              <a:rPr lang="zh-CN" altLang="en-US" sz="2000" dirty="0" smtClean="0">
                <a:latin typeface="+mn-ea"/>
                <a:ea typeface="+mn-ea"/>
              </a:rPr>
              <a:t>疾病</a:t>
            </a:r>
            <a:r>
              <a:rPr lang="zh-CN" altLang="en-US" sz="2000" dirty="0">
                <a:latin typeface="+mn-ea"/>
                <a:ea typeface="+mn-ea"/>
              </a:rPr>
              <a:t>预测和个性化治疗</a:t>
            </a:r>
            <a:r>
              <a:rPr lang="zh-CN" altLang="en-US" sz="2000" dirty="0" smtClean="0">
                <a:latin typeface="+mn-ea"/>
                <a:ea typeface="+mn-ea"/>
              </a:rPr>
              <a:t>推荐</a:t>
            </a:r>
            <a:r>
              <a:rPr lang="en-US" altLang="zh-CN" sz="2000" dirty="0" smtClean="0">
                <a:latin typeface="+mn-ea"/>
                <a:ea typeface="+mn-ea"/>
              </a:rPr>
              <a:t>(</a:t>
            </a:r>
            <a:r>
              <a:rPr lang="zh-CN" altLang="en-US" sz="2000" dirty="0" smtClean="0">
                <a:latin typeface="+mn-ea"/>
                <a:ea typeface="+mn-ea"/>
              </a:rPr>
              <a:t>基本思想</a:t>
            </a:r>
            <a:r>
              <a:rPr lang="en-US" altLang="zh-CN" sz="2000" dirty="0" smtClean="0">
                <a:latin typeface="+mn-ea"/>
                <a:ea typeface="+mn-ea"/>
              </a:rPr>
              <a:t>)</a:t>
            </a:r>
            <a:endParaRPr lang="zh-CN" altLang="en-US" sz="2000" dirty="0">
              <a:latin typeface="+mn-ea"/>
              <a:ea typeface="+mn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05303" y="1772816"/>
            <a:ext cx="7999146" cy="155170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ts val="2300"/>
              </a:lnSpc>
              <a:spcAft>
                <a:spcPts val="600"/>
              </a:spcAft>
            </a:pPr>
            <a:r>
              <a:rPr lang="en-US" altLang="zh-CN" dirty="0" smtClean="0">
                <a:solidFill>
                  <a:srgbClr val="FF0000"/>
                </a:solidFill>
                <a:latin typeface="+mn-ea"/>
                <a:ea typeface="+mn-ea"/>
              </a:rPr>
              <a:t>1</a:t>
            </a:r>
            <a:r>
              <a:rPr lang="zh-CN" altLang="en-US" dirty="0" smtClean="0">
                <a:solidFill>
                  <a:srgbClr val="FF0000"/>
                </a:solidFill>
                <a:latin typeface="+mn-ea"/>
                <a:ea typeface="+mn-ea"/>
              </a:rPr>
              <a:t>、语义网络</a:t>
            </a:r>
            <a:endParaRPr lang="en-US" altLang="zh-CN" dirty="0" smtClean="0">
              <a:solidFill>
                <a:srgbClr val="FF0000"/>
              </a:solidFill>
              <a:latin typeface="+mn-ea"/>
              <a:ea typeface="+mn-ea"/>
            </a:endParaRPr>
          </a:p>
          <a:p>
            <a:pPr>
              <a:lnSpc>
                <a:spcPts val="2300"/>
              </a:lnSpc>
              <a:spcAft>
                <a:spcPts val="0"/>
              </a:spcAft>
            </a:pPr>
            <a:r>
              <a:rPr lang="zh-CN" altLang="zh-CN" sz="1600" dirty="0" smtClean="0">
                <a:latin typeface="+mn-ea"/>
                <a:ea typeface="+mn-ea"/>
              </a:rPr>
              <a:t>⑴</a:t>
            </a:r>
            <a:r>
              <a:rPr lang="zh-CN" altLang="en-US" sz="1600" dirty="0" smtClean="0">
                <a:latin typeface="+mn-ea"/>
                <a:ea typeface="+mn-ea"/>
              </a:rPr>
              <a:t>、作用：捕捉</a:t>
            </a:r>
            <a:r>
              <a:rPr lang="zh-CN" altLang="en-US" sz="1600" dirty="0">
                <a:latin typeface="+mn-ea"/>
                <a:ea typeface="+mn-ea"/>
              </a:rPr>
              <a:t>医学领域中的概念、术语及其之间的关系，</a:t>
            </a:r>
            <a:r>
              <a:rPr lang="zh-CN" altLang="en-US" sz="1600" dirty="0" smtClean="0">
                <a:latin typeface="+mn-ea"/>
                <a:ea typeface="+mn-ea"/>
              </a:rPr>
              <a:t>形成基本的医学</a:t>
            </a:r>
            <a:r>
              <a:rPr lang="zh-CN" altLang="en-US" sz="1600" dirty="0">
                <a:latin typeface="+mn-ea"/>
                <a:ea typeface="+mn-ea"/>
              </a:rPr>
              <a:t>语义网络</a:t>
            </a:r>
            <a:r>
              <a:rPr lang="zh-CN" altLang="en-US" sz="1600" dirty="0" smtClean="0">
                <a:latin typeface="+mn-ea"/>
                <a:ea typeface="+mn-ea"/>
              </a:rPr>
              <a:t>。</a:t>
            </a:r>
            <a:endParaRPr lang="en-US" altLang="zh-CN" sz="1600" dirty="0" smtClean="0">
              <a:latin typeface="+mn-ea"/>
              <a:ea typeface="+mn-ea"/>
            </a:endParaRPr>
          </a:p>
          <a:p>
            <a:pPr>
              <a:lnSpc>
                <a:spcPts val="2300"/>
              </a:lnSpc>
              <a:spcAft>
                <a:spcPts val="0"/>
              </a:spcAft>
            </a:pPr>
            <a:r>
              <a:rPr lang="zh-CN" altLang="en-US" sz="1600" dirty="0" smtClean="0">
                <a:latin typeface="+mn-ea"/>
                <a:ea typeface="+mn-ea"/>
              </a:rPr>
              <a:t>⑵、实现：收集</a:t>
            </a:r>
            <a:r>
              <a:rPr lang="zh-CN" altLang="en-US" sz="1600" dirty="0">
                <a:latin typeface="+mn-ea"/>
                <a:ea typeface="+mn-ea"/>
              </a:rPr>
              <a:t>医学文献、病例报告、专家意见等数据，利用</a:t>
            </a:r>
            <a:r>
              <a:rPr lang="zh-CN" altLang="en-US" sz="1600" dirty="0" smtClean="0">
                <a:latin typeface="+mn-ea"/>
                <a:ea typeface="+mn-ea"/>
              </a:rPr>
              <a:t>自然语言处理技术</a:t>
            </a:r>
            <a:r>
              <a:rPr lang="zh-CN" altLang="en-US" sz="1600" dirty="0">
                <a:latin typeface="+mn-ea"/>
                <a:ea typeface="+mn-ea"/>
              </a:rPr>
              <a:t>提取</a:t>
            </a:r>
            <a:r>
              <a:rPr lang="zh-CN" altLang="en-US" sz="1600" dirty="0" smtClean="0">
                <a:latin typeface="+mn-ea"/>
                <a:ea typeface="+mn-ea"/>
              </a:rPr>
              <a:t>医学</a:t>
            </a:r>
            <a:endParaRPr lang="en-US" altLang="zh-CN" sz="1600" dirty="0" smtClean="0">
              <a:latin typeface="+mn-ea"/>
              <a:ea typeface="+mn-ea"/>
            </a:endParaRPr>
          </a:p>
          <a:p>
            <a:pPr>
              <a:lnSpc>
                <a:spcPts val="2300"/>
              </a:lnSpc>
              <a:spcAft>
                <a:spcPts val="0"/>
              </a:spcAft>
            </a:pPr>
            <a:r>
              <a:rPr lang="en-US" altLang="zh-CN" sz="1600" dirty="0">
                <a:latin typeface="+mn-ea"/>
                <a:ea typeface="+mn-ea"/>
              </a:rPr>
              <a:t> </a:t>
            </a:r>
            <a:r>
              <a:rPr lang="en-US" altLang="zh-CN" sz="1600" dirty="0" smtClean="0">
                <a:latin typeface="+mn-ea"/>
                <a:ea typeface="+mn-ea"/>
              </a:rPr>
              <a:t>         </a:t>
            </a:r>
            <a:r>
              <a:rPr lang="zh-CN" altLang="en-US" sz="1600" dirty="0" smtClean="0">
                <a:latin typeface="+mn-ea"/>
                <a:ea typeface="+mn-ea"/>
              </a:rPr>
              <a:t>术语和概念</a:t>
            </a:r>
            <a:r>
              <a:rPr lang="zh-CN" altLang="en-US" sz="1600" dirty="0">
                <a:latin typeface="+mn-ea"/>
                <a:ea typeface="+mn-ea"/>
              </a:rPr>
              <a:t>，构建医学领域的</a:t>
            </a:r>
            <a:r>
              <a:rPr lang="zh-CN" altLang="en-US" sz="1600" dirty="0" smtClean="0">
                <a:latin typeface="+mn-ea"/>
                <a:ea typeface="+mn-ea"/>
              </a:rPr>
              <a:t>语义网络，描述疾病</a:t>
            </a:r>
            <a:r>
              <a:rPr lang="zh-CN" altLang="en-US" sz="1600" dirty="0">
                <a:latin typeface="+mn-ea"/>
                <a:ea typeface="+mn-ea"/>
              </a:rPr>
              <a:t>、症状、治疗方法、药物</a:t>
            </a:r>
            <a:r>
              <a:rPr lang="zh-CN" altLang="en-US" sz="1600" dirty="0" smtClean="0">
                <a:latin typeface="+mn-ea"/>
                <a:ea typeface="+mn-ea"/>
              </a:rPr>
              <a:t>等</a:t>
            </a:r>
            <a:endParaRPr lang="en-US" altLang="zh-CN" sz="1600" dirty="0" smtClean="0">
              <a:latin typeface="+mn-ea"/>
              <a:ea typeface="+mn-ea"/>
            </a:endParaRPr>
          </a:p>
          <a:p>
            <a:pPr>
              <a:lnSpc>
                <a:spcPts val="2300"/>
              </a:lnSpc>
              <a:spcAft>
                <a:spcPts val="0"/>
              </a:spcAft>
            </a:pPr>
            <a:r>
              <a:rPr lang="en-US" altLang="zh-CN" sz="1600" dirty="0">
                <a:latin typeface="+mn-ea"/>
                <a:ea typeface="+mn-ea"/>
              </a:rPr>
              <a:t> </a:t>
            </a:r>
            <a:r>
              <a:rPr lang="en-US" altLang="zh-CN" sz="1600" dirty="0" smtClean="0">
                <a:latin typeface="+mn-ea"/>
                <a:ea typeface="+mn-ea"/>
              </a:rPr>
              <a:t>         </a:t>
            </a:r>
            <a:r>
              <a:rPr lang="zh-CN" altLang="en-US" sz="1600" dirty="0" smtClean="0">
                <a:latin typeface="+mn-ea"/>
                <a:ea typeface="+mn-ea"/>
              </a:rPr>
              <a:t>之间的复杂</a:t>
            </a:r>
            <a:r>
              <a:rPr lang="zh-CN" altLang="en-US" sz="1600" dirty="0">
                <a:latin typeface="+mn-ea"/>
                <a:ea typeface="+mn-ea"/>
              </a:rPr>
              <a:t>关系。</a:t>
            </a:r>
            <a:endParaRPr lang="zh-CN" altLang="en-US" sz="1600" i="0" dirty="0">
              <a:effectLst/>
              <a:latin typeface="+mn-ea"/>
              <a:ea typeface="+mn-ea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605303" y="3212976"/>
            <a:ext cx="8087423" cy="2647940"/>
            <a:chOff x="605303" y="3212976"/>
            <a:chExt cx="8087423" cy="2647940"/>
          </a:xfrm>
        </p:grpSpPr>
        <p:sp>
          <p:nvSpPr>
            <p:cNvPr id="4" name="矩形 3"/>
            <p:cNvSpPr/>
            <p:nvPr/>
          </p:nvSpPr>
          <p:spPr>
            <a:xfrm>
              <a:off x="605303" y="3625994"/>
              <a:ext cx="3894689" cy="1892826"/>
            </a:xfrm>
            <a:prstGeom prst="rect">
              <a:avLst/>
            </a:prstGeom>
            <a:ln>
              <a:solidFill>
                <a:schemeClr val="tx1"/>
              </a:solidFill>
              <a:prstDash val="sysDash"/>
            </a:ln>
          </p:spPr>
          <p:txBody>
            <a:bodyPr wrap="square" lIns="0" tIns="0" rIns="0" bIns="0">
              <a:spAutoFit/>
            </a:bodyPr>
            <a:lstStyle/>
            <a:p>
              <a:pPr marL="268288" indent="-268288">
                <a:lnSpc>
                  <a:spcPct val="150000"/>
                </a:lnSpc>
                <a:buClr>
                  <a:srgbClr val="FF0000"/>
                </a:buClr>
                <a:buSzPct val="80000"/>
                <a:buFont typeface="Wingdings" panose="05000000000000000000" pitchFamily="2" charset="2"/>
                <a:buChar char="p"/>
              </a:pPr>
              <a:r>
                <a:rPr lang="zh-CN" altLang="en-US" dirty="0">
                  <a:latin typeface="-apple-system"/>
                </a:rPr>
                <a:t>概念与</a:t>
              </a:r>
              <a:r>
                <a:rPr lang="zh-CN" altLang="en-US" dirty="0" smtClean="0">
                  <a:latin typeface="-apple-system"/>
                </a:rPr>
                <a:t>术语</a:t>
              </a:r>
              <a:endParaRPr lang="zh-CN" altLang="en-US" dirty="0">
                <a:latin typeface="-apple-system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600" dirty="0" smtClean="0">
                  <a:latin typeface="PingFang-SC-Regular"/>
                </a:rPr>
                <a:t>① 疾病</a:t>
              </a:r>
              <a:r>
                <a:rPr lang="zh-CN" altLang="en-US" sz="1600" dirty="0">
                  <a:latin typeface="PingFang-SC-Regular"/>
                </a:rPr>
                <a:t>：心脏病、高血压、糖尿病</a:t>
              </a:r>
            </a:p>
            <a:p>
              <a:pPr>
                <a:lnSpc>
                  <a:spcPct val="150000"/>
                </a:lnSpc>
              </a:pPr>
              <a:r>
                <a:rPr lang="zh-CN" altLang="en-US" sz="1600" dirty="0" smtClean="0">
                  <a:latin typeface="宋体" panose="02010600030101010101" pitchFamily="2" charset="-122"/>
                </a:rPr>
                <a:t>② </a:t>
              </a:r>
              <a:r>
                <a:rPr lang="zh-CN" altLang="en-US" sz="1600" dirty="0" smtClean="0">
                  <a:latin typeface="PingFang-SC-Regular"/>
                </a:rPr>
                <a:t>症状</a:t>
              </a:r>
              <a:r>
                <a:rPr lang="zh-CN" altLang="en-US" sz="1600" dirty="0">
                  <a:latin typeface="PingFang-SC-Regular"/>
                </a:rPr>
                <a:t>：胸痛、心悸、头痛、多尿、口渴</a:t>
              </a:r>
            </a:p>
            <a:p>
              <a:pPr>
                <a:lnSpc>
                  <a:spcPct val="150000"/>
                </a:lnSpc>
              </a:pPr>
              <a:r>
                <a:rPr lang="zh-CN" altLang="en-US" sz="1600" dirty="0" smtClean="0">
                  <a:latin typeface="宋体" panose="02010600030101010101" pitchFamily="2" charset="-122"/>
                </a:rPr>
                <a:t>③ </a:t>
              </a:r>
              <a:r>
                <a:rPr lang="zh-CN" altLang="en-US" sz="1600" dirty="0" smtClean="0">
                  <a:latin typeface="PingFang-SC-Regular"/>
                </a:rPr>
                <a:t>治疗</a:t>
              </a:r>
              <a:r>
                <a:rPr lang="zh-CN" altLang="en-US" sz="1600" dirty="0">
                  <a:latin typeface="PingFang-SC-Regular"/>
                </a:rPr>
                <a:t>方法：</a:t>
              </a:r>
              <a:r>
                <a:rPr lang="zh-CN" altLang="en-US" sz="1600" dirty="0" smtClean="0">
                  <a:latin typeface="PingFang-SC-Regular"/>
                </a:rPr>
                <a:t>药物、手术、生活方式</a:t>
              </a:r>
              <a:endParaRPr lang="zh-CN" altLang="en-US" sz="1600" dirty="0">
                <a:latin typeface="PingFang-SC-Regular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600" dirty="0" smtClean="0">
                  <a:latin typeface="宋体" panose="02010600030101010101" pitchFamily="2" charset="-122"/>
                </a:rPr>
                <a:t>④ </a:t>
              </a:r>
              <a:r>
                <a:rPr lang="zh-CN" altLang="en-US" sz="1600" dirty="0" smtClean="0">
                  <a:latin typeface="PingFang-SC-Regular"/>
                </a:rPr>
                <a:t>药物</a:t>
              </a:r>
              <a:r>
                <a:rPr lang="zh-CN" altLang="en-US" sz="1600" dirty="0">
                  <a:latin typeface="PingFang-SC-Regular"/>
                </a:rPr>
                <a:t>：阿司匹林、美托洛尔、二甲双胍</a:t>
              </a:r>
              <a:endParaRPr lang="zh-CN" altLang="en-US" sz="1600" i="0" dirty="0">
                <a:effectLst/>
                <a:latin typeface="PingFang-SC-Regular"/>
              </a:endParaRPr>
            </a:p>
          </p:txBody>
        </p: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04876" y="3212976"/>
              <a:ext cx="2152634" cy="720080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04876" y="4242186"/>
              <a:ext cx="2152634" cy="660441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07481" y="3924334"/>
              <a:ext cx="1685245" cy="1296144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642152" y="5244294"/>
              <a:ext cx="2078082" cy="61662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5020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>
            <a:spLocks noChangeAspect="1"/>
          </p:cNvSpPr>
          <p:nvPr/>
        </p:nvSpPr>
        <p:spPr bwMode="auto">
          <a:xfrm>
            <a:off x="539552" y="1484784"/>
            <a:ext cx="8064896" cy="21602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32764" y="404664"/>
            <a:ext cx="8640960" cy="155170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342900" lvl="0" indent="-342900">
              <a:lnSpc>
                <a:spcPts val="2300"/>
              </a:lnSpc>
              <a:spcAft>
                <a:spcPts val="600"/>
              </a:spcAft>
              <a:tabLst>
                <a:tab pos="457200" algn="l"/>
              </a:tabLst>
            </a:pPr>
            <a:r>
              <a:rPr lang="en-US" altLang="zh-CN" dirty="0" smtClean="0">
                <a:solidFill>
                  <a:srgbClr val="FF0000"/>
                </a:solidFill>
                <a:latin typeface="+mn-ea"/>
                <a:ea typeface="+mn-ea"/>
              </a:rPr>
              <a:t>2</a:t>
            </a:r>
            <a:r>
              <a:rPr lang="zh-CN" altLang="en-US" dirty="0" smtClean="0">
                <a:solidFill>
                  <a:srgbClr val="FF0000"/>
                </a:solidFill>
                <a:latin typeface="+mn-ea"/>
                <a:ea typeface="+mn-ea"/>
              </a:rPr>
              <a:t>、构建</a:t>
            </a:r>
            <a:r>
              <a:rPr lang="zh-CN" altLang="zh-CN" dirty="0" smtClean="0">
                <a:solidFill>
                  <a:srgbClr val="FF0000"/>
                </a:solidFill>
                <a:latin typeface="+mn-ea"/>
                <a:ea typeface="+mn-ea"/>
              </a:rPr>
              <a:t>知识图谱</a:t>
            </a:r>
            <a:endParaRPr lang="en-US" altLang="zh-CN" dirty="0" smtClean="0">
              <a:solidFill>
                <a:srgbClr val="FF0000"/>
              </a:solidFill>
              <a:latin typeface="+mn-ea"/>
              <a:ea typeface="+mn-ea"/>
            </a:endParaRPr>
          </a:p>
          <a:p>
            <a:pPr marL="342900" lvl="0" indent="-342900">
              <a:lnSpc>
                <a:spcPts val="2300"/>
              </a:lnSpc>
              <a:spcAft>
                <a:spcPts val="0"/>
              </a:spcAft>
              <a:tabLst>
                <a:tab pos="457200" algn="l"/>
              </a:tabLst>
            </a:pPr>
            <a:r>
              <a:rPr lang="zh-CN" altLang="zh-CN" sz="1600" dirty="0" smtClean="0">
                <a:latin typeface="+mn-ea"/>
                <a:ea typeface="+mn-ea"/>
              </a:rPr>
              <a:t>⑴</a:t>
            </a:r>
            <a:r>
              <a:rPr lang="zh-CN" altLang="en-US" sz="1600" dirty="0" smtClean="0">
                <a:latin typeface="+mn-ea"/>
                <a:ea typeface="+mn-ea"/>
              </a:rPr>
              <a:t>、</a:t>
            </a:r>
            <a:r>
              <a:rPr lang="zh-CN" altLang="zh-CN" sz="1600" dirty="0" smtClean="0">
                <a:latin typeface="+mn-ea"/>
                <a:ea typeface="+mn-ea"/>
              </a:rPr>
              <a:t>作用</a:t>
            </a:r>
            <a:r>
              <a:rPr lang="zh-CN" altLang="zh-CN" sz="1600" dirty="0">
                <a:latin typeface="+mn-ea"/>
                <a:ea typeface="+mn-ea"/>
              </a:rPr>
              <a:t>：将语义网络中的概念、术语及其</a:t>
            </a:r>
            <a:r>
              <a:rPr lang="zh-CN" altLang="zh-CN" sz="1600" dirty="0" smtClean="0">
                <a:latin typeface="+mn-ea"/>
                <a:ea typeface="+mn-ea"/>
              </a:rPr>
              <a:t>关系</a:t>
            </a:r>
            <a:r>
              <a:rPr lang="zh-CN" altLang="en-US" sz="1600" dirty="0" smtClean="0">
                <a:latin typeface="+mn-ea"/>
                <a:ea typeface="+mn-ea"/>
              </a:rPr>
              <a:t>，</a:t>
            </a:r>
            <a:r>
              <a:rPr lang="zh-CN" altLang="zh-CN" sz="1600" dirty="0" smtClean="0">
                <a:latin typeface="+mn-ea"/>
                <a:ea typeface="+mn-ea"/>
              </a:rPr>
              <a:t>以</a:t>
            </a:r>
            <a:r>
              <a:rPr lang="zh-CN" altLang="zh-CN" sz="1600" dirty="0">
                <a:latin typeface="+mn-ea"/>
                <a:ea typeface="+mn-ea"/>
              </a:rPr>
              <a:t>结构</a:t>
            </a:r>
            <a:r>
              <a:rPr lang="zh-CN" altLang="zh-CN" sz="1600" dirty="0" smtClean="0">
                <a:latin typeface="+mn-ea"/>
                <a:ea typeface="+mn-ea"/>
              </a:rPr>
              <a:t>化形</a:t>
            </a:r>
            <a:r>
              <a:rPr lang="zh-CN" altLang="zh-CN" sz="1600" dirty="0">
                <a:latin typeface="+mn-ea"/>
                <a:ea typeface="+mn-ea"/>
              </a:rPr>
              <a:t>式表示，形成医学知识图谱。</a:t>
            </a:r>
          </a:p>
          <a:p>
            <a:pPr>
              <a:lnSpc>
                <a:spcPts val="2300"/>
              </a:lnSpc>
              <a:spcAft>
                <a:spcPts val="0"/>
              </a:spcAft>
            </a:pPr>
            <a:r>
              <a:rPr lang="zh-CN" altLang="en-US" sz="1600" dirty="0" smtClean="0">
                <a:latin typeface="+mn-ea"/>
                <a:ea typeface="+mn-ea"/>
              </a:rPr>
              <a:t>⑵、</a:t>
            </a:r>
            <a:r>
              <a:rPr lang="zh-CN" altLang="zh-CN" sz="1600" dirty="0" smtClean="0">
                <a:latin typeface="+mn-ea"/>
                <a:ea typeface="+mn-ea"/>
              </a:rPr>
              <a:t>实现</a:t>
            </a:r>
            <a:r>
              <a:rPr lang="zh-CN" altLang="zh-CN" sz="1600" dirty="0">
                <a:latin typeface="+mn-ea"/>
                <a:ea typeface="+mn-ea"/>
              </a:rPr>
              <a:t>：基于语义网络，将医学概念作为节点，概念之间的关系作为边，构建医学知识图谱</a:t>
            </a:r>
            <a:r>
              <a:rPr lang="zh-CN" altLang="zh-CN" sz="1600" dirty="0" smtClean="0">
                <a:latin typeface="+mn-ea"/>
                <a:ea typeface="+mn-ea"/>
              </a:rPr>
              <a:t>。</a:t>
            </a:r>
            <a:endParaRPr lang="en-US" altLang="zh-CN" sz="1600" dirty="0" smtClean="0">
              <a:latin typeface="+mn-ea"/>
              <a:ea typeface="+mn-ea"/>
            </a:endParaRPr>
          </a:p>
          <a:p>
            <a:pPr>
              <a:lnSpc>
                <a:spcPts val="2300"/>
              </a:lnSpc>
              <a:spcAft>
                <a:spcPts val="0"/>
              </a:spcAft>
            </a:pPr>
            <a:r>
              <a:rPr lang="en-US" altLang="zh-CN" sz="1600" dirty="0">
                <a:latin typeface="+mn-ea"/>
                <a:ea typeface="+mn-ea"/>
              </a:rPr>
              <a:t> </a:t>
            </a:r>
            <a:r>
              <a:rPr lang="en-US" altLang="zh-CN" sz="1600" dirty="0" smtClean="0">
                <a:latin typeface="+mn-ea"/>
                <a:ea typeface="+mn-ea"/>
              </a:rPr>
              <a:t>         </a:t>
            </a:r>
            <a:r>
              <a:rPr lang="zh-CN" altLang="zh-CN" sz="1600" dirty="0" smtClean="0">
                <a:latin typeface="+mn-ea"/>
                <a:ea typeface="+mn-ea"/>
              </a:rPr>
              <a:t>图谱</a:t>
            </a:r>
            <a:r>
              <a:rPr lang="zh-CN" altLang="zh-CN" sz="1600" dirty="0">
                <a:latin typeface="+mn-ea"/>
                <a:ea typeface="+mn-ea"/>
              </a:rPr>
              <a:t>中的节点</a:t>
            </a:r>
            <a:r>
              <a:rPr lang="zh-CN" altLang="zh-CN" sz="1600" dirty="0" smtClean="0">
                <a:latin typeface="+mn-ea"/>
                <a:ea typeface="+mn-ea"/>
              </a:rPr>
              <a:t>可包括</a:t>
            </a:r>
            <a:r>
              <a:rPr lang="zh-CN" altLang="zh-CN" sz="1600" dirty="0">
                <a:latin typeface="+mn-ea"/>
                <a:ea typeface="+mn-ea"/>
              </a:rPr>
              <a:t>疾病、症状、药物、治疗方法等，</a:t>
            </a:r>
            <a:r>
              <a:rPr lang="zh-CN" altLang="zh-CN" sz="1600" dirty="0" smtClean="0">
                <a:latin typeface="+mn-ea"/>
                <a:ea typeface="+mn-ea"/>
              </a:rPr>
              <a:t>边表示</a:t>
            </a:r>
            <a:r>
              <a:rPr lang="zh-CN" altLang="zh-CN" sz="1600" dirty="0">
                <a:latin typeface="+mn-ea"/>
                <a:ea typeface="+mn-ea"/>
              </a:rPr>
              <a:t>它们之间的关联关系</a:t>
            </a:r>
            <a:r>
              <a:rPr lang="zh-CN" altLang="zh-CN" sz="1600" dirty="0" smtClean="0">
                <a:latin typeface="+mn-ea"/>
                <a:ea typeface="+mn-ea"/>
              </a:rPr>
              <a:t>，</a:t>
            </a:r>
            <a:endParaRPr lang="en-US" altLang="zh-CN" sz="1600" dirty="0" smtClean="0">
              <a:latin typeface="+mn-ea"/>
              <a:ea typeface="+mn-ea"/>
            </a:endParaRPr>
          </a:p>
          <a:p>
            <a:pPr>
              <a:lnSpc>
                <a:spcPts val="2300"/>
              </a:lnSpc>
              <a:spcAft>
                <a:spcPts val="0"/>
              </a:spcAft>
            </a:pPr>
            <a:r>
              <a:rPr lang="en-US" altLang="zh-CN" sz="1600" dirty="0">
                <a:latin typeface="+mn-ea"/>
                <a:ea typeface="+mn-ea"/>
              </a:rPr>
              <a:t> </a:t>
            </a:r>
            <a:r>
              <a:rPr lang="en-US" altLang="zh-CN" sz="1600" dirty="0" smtClean="0">
                <a:latin typeface="+mn-ea"/>
                <a:ea typeface="+mn-ea"/>
              </a:rPr>
              <a:t>         </a:t>
            </a:r>
            <a:r>
              <a:rPr lang="zh-CN" altLang="zh-CN" sz="1600" dirty="0" smtClean="0">
                <a:latin typeface="+mn-ea"/>
                <a:ea typeface="+mn-ea"/>
              </a:rPr>
              <a:t>如</a:t>
            </a:r>
            <a:r>
              <a:rPr lang="zh-CN" altLang="zh-CN" sz="1600" dirty="0">
                <a:latin typeface="+mn-ea"/>
                <a:ea typeface="+mn-ea"/>
              </a:rPr>
              <a:t>因果关系、治疗关系等。</a:t>
            </a:r>
            <a:endParaRPr lang="zh-CN" altLang="en-US" sz="1600" dirty="0">
              <a:latin typeface="+mn-ea"/>
              <a:ea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664" y="2060848"/>
            <a:ext cx="6768752" cy="4053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365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>
            <a:spLocks noChangeAspect="1"/>
          </p:cNvSpPr>
          <p:nvPr/>
        </p:nvSpPr>
        <p:spPr bwMode="auto">
          <a:xfrm>
            <a:off x="602324" y="1484784"/>
            <a:ext cx="8064896" cy="21602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24237" y="404664"/>
            <a:ext cx="8271684" cy="457817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342900" lvl="0" indent="-342900">
              <a:lnSpc>
                <a:spcPts val="2700"/>
              </a:lnSpc>
              <a:spcAft>
                <a:spcPts val="1200"/>
              </a:spcAft>
              <a:tabLst>
                <a:tab pos="457200" algn="l"/>
              </a:tabLst>
            </a:pPr>
            <a:r>
              <a:rPr lang="en-US" altLang="zh-CN" dirty="0" smtClean="0">
                <a:solidFill>
                  <a:srgbClr val="FF0000"/>
                </a:solidFill>
                <a:latin typeface="+mn-ea"/>
                <a:ea typeface="+mn-ea"/>
              </a:rPr>
              <a:t>3</a:t>
            </a:r>
            <a:r>
              <a:rPr lang="zh-CN" altLang="en-US" dirty="0" smtClean="0">
                <a:solidFill>
                  <a:srgbClr val="FF0000"/>
                </a:solidFill>
                <a:latin typeface="+mn-ea"/>
                <a:ea typeface="+mn-ea"/>
              </a:rPr>
              <a:t>、</a:t>
            </a:r>
            <a:r>
              <a:rPr lang="zh-CN" altLang="zh-CN" dirty="0" smtClean="0">
                <a:solidFill>
                  <a:srgbClr val="FF0000"/>
                </a:solidFill>
                <a:latin typeface="+mn-ea"/>
                <a:ea typeface="+mn-ea"/>
              </a:rPr>
              <a:t>图神经网络</a:t>
            </a:r>
            <a:r>
              <a:rPr lang="zh-CN" altLang="en-US" dirty="0" smtClean="0">
                <a:solidFill>
                  <a:srgbClr val="FF0000"/>
                </a:solidFill>
                <a:latin typeface="+mn-ea"/>
                <a:ea typeface="+mn-ea"/>
              </a:rPr>
              <a:t>运用</a:t>
            </a:r>
            <a:endParaRPr lang="en-US" altLang="zh-CN" dirty="0" smtClean="0">
              <a:solidFill>
                <a:srgbClr val="FF0000"/>
              </a:solidFill>
              <a:latin typeface="+mn-ea"/>
              <a:ea typeface="+mn-ea"/>
            </a:endParaRPr>
          </a:p>
          <a:p>
            <a:pPr marL="342900" lvl="0" indent="-342900">
              <a:lnSpc>
                <a:spcPts val="2500"/>
              </a:lnSpc>
              <a:spcAft>
                <a:spcPts val="0"/>
              </a:spcAft>
              <a:tabLst>
                <a:tab pos="457200" algn="l"/>
              </a:tabLst>
            </a:pPr>
            <a:r>
              <a:rPr lang="zh-CN" altLang="en-US" sz="1600" dirty="0" smtClean="0">
                <a:latin typeface="+mn-ea"/>
                <a:ea typeface="+mn-ea"/>
              </a:rPr>
              <a:t>⑴、</a:t>
            </a:r>
            <a:r>
              <a:rPr lang="zh-CN" altLang="zh-CN" sz="1600" dirty="0" smtClean="0">
                <a:latin typeface="+mn-ea"/>
                <a:ea typeface="+mn-ea"/>
              </a:rPr>
              <a:t>作用</a:t>
            </a:r>
            <a:r>
              <a:rPr lang="zh-CN" altLang="zh-CN" sz="1600" dirty="0">
                <a:latin typeface="+mn-ea"/>
                <a:ea typeface="+mn-ea"/>
              </a:rPr>
              <a:t>：在图结构</a:t>
            </a:r>
            <a:r>
              <a:rPr lang="zh-CN" altLang="zh-CN" sz="1600" dirty="0" smtClean="0">
                <a:latin typeface="+mn-ea"/>
                <a:ea typeface="+mn-ea"/>
              </a:rPr>
              <a:t>数据</a:t>
            </a:r>
            <a:r>
              <a:rPr lang="en-US" altLang="zh-CN" sz="1600" dirty="0" smtClean="0">
                <a:latin typeface="+mn-ea"/>
                <a:ea typeface="+mn-ea"/>
              </a:rPr>
              <a:t>(</a:t>
            </a:r>
            <a:r>
              <a:rPr lang="zh-CN" altLang="zh-CN" sz="1600" dirty="0" smtClean="0">
                <a:latin typeface="+mn-ea"/>
                <a:ea typeface="+mn-ea"/>
              </a:rPr>
              <a:t>知识图谱</a:t>
            </a:r>
            <a:r>
              <a:rPr lang="en-US" altLang="zh-CN" sz="1600" dirty="0" smtClean="0">
                <a:latin typeface="+mn-ea"/>
                <a:ea typeface="+mn-ea"/>
              </a:rPr>
              <a:t>)</a:t>
            </a:r>
            <a:r>
              <a:rPr lang="zh-CN" altLang="zh-CN" sz="1600" dirty="0" smtClean="0">
                <a:latin typeface="+mn-ea"/>
                <a:ea typeface="+mn-ea"/>
              </a:rPr>
              <a:t>上</a:t>
            </a:r>
            <a:r>
              <a:rPr lang="zh-CN" altLang="en-US" sz="1600" dirty="0">
                <a:latin typeface="+mn-ea"/>
                <a:ea typeface="+mn-ea"/>
              </a:rPr>
              <a:t>运用</a:t>
            </a:r>
            <a:r>
              <a:rPr lang="zh-CN" altLang="zh-CN" sz="1600" dirty="0" smtClean="0">
                <a:latin typeface="+mn-ea"/>
                <a:ea typeface="+mn-ea"/>
              </a:rPr>
              <a:t>深度</a:t>
            </a:r>
            <a:r>
              <a:rPr lang="zh-CN" altLang="zh-CN" sz="1600" dirty="0">
                <a:latin typeface="+mn-ea"/>
                <a:ea typeface="+mn-ea"/>
              </a:rPr>
              <a:t>学习技术，学习节点和边的特征，用于</a:t>
            </a:r>
            <a:r>
              <a:rPr lang="zh-CN" altLang="zh-CN" sz="1600" dirty="0" smtClean="0">
                <a:latin typeface="+mn-ea"/>
                <a:ea typeface="+mn-ea"/>
              </a:rPr>
              <a:t>疾病</a:t>
            </a:r>
            <a:endParaRPr lang="en-US" altLang="zh-CN" sz="1600" dirty="0" smtClean="0">
              <a:latin typeface="+mn-ea"/>
              <a:ea typeface="+mn-ea"/>
            </a:endParaRPr>
          </a:p>
          <a:p>
            <a:pPr marL="342900" lvl="0" indent="-342900">
              <a:lnSpc>
                <a:spcPts val="2500"/>
              </a:lnSpc>
              <a:spcAft>
                <a:spcPts val="0"/>
              </a:spcAft>
              <a:tabLst>
                <a:tab pos="457200" algn="l"/>
              </a:tabLst>
            </a:pPr>
            <a:r>
              <a:rPr lang="en-US" altLang="zh-CN" sz="1600" dirty="0">
                <a:latin typeface="+mn-ea"/>
                <a:ea typeface="+mn-ea"/>
              </a:rPr>
              <a:t> </a:t>
            </a:r>
            <a:r>
              <a:rPr lang="en-US" altLang="zh-CN" sz="1600" dirty="0" smtClean="0">
                <a:latin typeface="+mn-ea"/>
                <a:ea typeface="+mn-ea"/>
              </a:rPr>
              <a:t>         </a:t>
            </a:r>
            <a:r>
              <a:rPr lang="zh-CN" altLang="zh-CN" sz="1600" dirty="0" smtClean="0">
                <a:latin typeface="+mn-ea"/>
                <a:ea typeface="+mn-ea"/>
              </a:rPr>
              <a:t>预测</a:t>
            </a:r>
            <a:r>
              <a:rPr lang="zh-CN" altLang="en-US" sz="1600" dirty="0" smtClean="0">
                <a:latin typeface="+mn-ea"/>
                <a:ea typeface="+mn-ea"/>
              </a:rPr>
              <a:t>以及</a:t>
            </a:r>
            <a:r>
              <a:rPr lang="zh-CN" altLang="zh-CN" sz="1600" dirty="0" smtClean="0">
                <a:latin typeface="+mn-ea"/>
                <a:ea typeface="+mn-ea"/>
              </a:rPr>
              <a:t>个性化</a:t>
            </a:r>
            <a:r>
              <a:rPr lang="zh-CN" altLang="en-US" sz="1600" dirty="0" smtClean="0">
                <a:latin typeface="+mn-ea"/>
                <a:ea typeface="+mn-ea"/>
              </a:rPr>
              <a:t>的</a:t>
            </a:r>
            <a:r>
              <a:rPr lang="zh-CN" altLang="zh-CN" sz="1600" dirty="0" smtClean="0">
                <a:latin typeface="+mn-ea"/>
                <a:ea typeface="+mn-ea"/>
              </a:rPr>
              <a:t>治疗</a:t>
            </a:r>
            <a:r>
              <a:rPr lang="zh-CN" altLang="zh-CN" sz="1600" dirty="0">
                <a:latin typeface="+mn-ea"/>
                <a:ea typeface="+mn-ea"/>
              </a:rPr>
              <a:t>推荐</a:t>
            </a:r>
            <a:r>
              <a:rPr lang="zh-CN" altLang="zh-CN" sz="1600" dirty="0" smtClean="0">
                <a:latin typeface="+mn-ea"/>
                <a:ea typeface="+mn-ea"/>
              </a:rPr>
              <a:t>。</a:t>
            </a:r>
            <a:endParaRPr lang="en-US" altLang="zh-CN" sz="1600" dirty="0">
              <a:latin typeface="+mn-ea"/>
              <a:ea typeface="+mn-ea"/>
            </a:endParaRPr>
          </a:p>
          <a:p>
            <a:pPr marL="0" lvl="1">
              <a:lnSpc>
                <a:spcPts val="2500"/>
              </a:lnSpc>
              <a:spcAft>
                <a:spcPts val="0"/>
              </a:spcAft>
              <a:buSzPts val="1000"/>
              <a:tabLst>
                <a:tab pos="914400" algn="l"/>
              </a:tabLst>
            </a:pPr>
            <a:r>
              <a:rPr lang="zh-CN" altLang="en-US" sz="1600" dirty="0" smtClean="0">
                <a:latin typeface="+mn-ea"/>
                <a:ea typeface="+mn-ea"/>
              </a:rPr>
              <a:t>⑵、</a:t>
            </a:r>
            <a:r>
              <a:rPr lang="zh-CN" altLang="zh-CN" sz="1600" dirty="0" smtClean="0">
                <a:latin typeface="+mn-ea"/>
                <a:ea typeface="+mn-ea"/>
              </a:rPr>
              <a:t>实现</a:t>
            </a:r>
            <a:endParaRPr lang="en-US" altLang="zh-CN" sz="1600" dirty="0" smtClean="0">
              <a:latin typeface="+mn-ea"/>
              <a:ea typeface="+mn-ea"/>
            </a:endParaRPr>
          </a:p>
          <a:p>
            <a:pPr marL="0" lvl="1">
              <a:lnSpc>
                <a:spcPts val="2500"/>
              </a:lnSpc>
              <a:spcAft>
                <a:spcPts val="0"/>
              </a:spcAft>
              <a:buSzPts val="1000"/>
              <a:tabLst>
                <a:tab pos="914400" algn="l"/>
              </a:tabLst>
            </a:pPr>
            <a:r>
              <a:rPr lang="en-US" altLang="zh-CN" sz="1600" dirty="0">
                <a:latin typeface="+mn-ea"/>
                <a:ea typeface="+mn-ea"/>
              </a:rPr>
              <a:t> </a:t>
            </a:r>
            <a:r>
              <a:rPr lang="en-US" altLang="zh-CN" sz="1600" dirty="0" smtClean="0">
                <a:latin typeface="+mn-ea"/>
                <a:ea typeface="+mn-ea"/>
              </a:rPr>
              <a:t>   </a:t>
            </a:r>
            <a:r>
              <a:rPr lang="zh-CN" altLang="en-US" sz="1600" dirty="0" smtClean="0">
                <a:latin typeface="+mn-ea"/>
                <a:ea typeface="+mn-ea"/>
              </a:rPr>
              <a:t>①</a:t>
            </a:r>
            <a:r>
              <a:rPr lang="zh-CN" altLang="zh-CN" sz="1600" dirty="0" smtClean="0">
                <a:latin typeface="+mn-ea"/>
                <a:ea typeface="+mn-ea"/>
              </a:rPr>
              <a:t>数据</a:t>
            </a:r>
            <a:r>
              <a:rPr lang="zh-CN" altLang="zh-CN" sz="1600" dirty="0">
                <a:latin typeface="+mn-ea"/>
                <a:ea typeface="+mn-ea"/>
              </a:rPr>
              <a:t>准备：</a:t>
            </a:r>
            <a:r>
              <a:rPr lang="zh-CN" altLang="zh-CN" sz="1600" dirty="0" smtClean="0">
                <a:latin typeface="+mn-ea"/>
                <a:ea typeface="+mn-ea"/>
              </a:rPr>
              <a:t>将知识图谱</a:t>
            </a:r>
            <a:r>
              <a:rPr lang="en-US" altLang="zh-CN" sz="1600" dirty="0" smtClean="0">
                <a:latin typeface="+mn-ea"/>
                <a:ea typeface="+mn-ea"/>
              </a:rPr>
              <a:t>(</a:t>
            </a:r>
            <a:r>
              <a:rPr lang="zh-CN" altLang="en-US" sz="1600" dirty="0" smtClean="0">
                <a:latin typeface="+mn-ea"/>
                <a:ea typeface="+mn-ea"/>
              </a:rPr>
              <a:t>图结构</a:t>
            </a:r>
            <a:r>
              <a:rPr lang="en-US" altLang="zh-CN" sz="1600" dirty="0" smtClean="0">
                <a:latin typeface="+mn-ea"/>
                <a:ea typeface="+mn-ea"/>
              </a:rPr>
              <a:t>)</a:t>
            </a:r>
            <a:r>
              <a:rPr lang="zh-CN" altLang="zh-CN" sz="1600" dirty="0" smtClean="0">
                <a:latin typeface="+mn-ea"/>
                <a:ea typeface="+mn-ea"/>
              </a:rPr>
              <a:t>作为</a:t>
            </a:r>
            <a:r>
              <a:rPr lang="en-US" altLang="zh-CN" sz="1600" dirty="0">
                <a:latin typeface="+mn-ea"/>
                <a:ea typeface="+mn-ea"/>
                <a:cs typeface="Times New Roman" panose="02020603050405020304" pitchFamily="18" charset="0"/>
              </a:rPr>
              <a:t>GNN</a:t>
            </a:r>
            <a:r>
              <a:rPr lang="zh-CN" altLang="zh-CN" sz="1600" dirty="0">
                <a:latin typeface="+mn-ea"/>
                <a:ea typeface="+mn-ea"/>
              </a:rPr>
              <a:t>的</a:t>
            </a:r>
            <a:r>
              <a:rPr lang="zh-CN" altLang="zh-CN" sz="1600" dirty="0" smtClean="0">
                <a:latin typeface="+mn-ea"/>
                <a:ea typeface="+mn-ea"/>
              </a:rPr>
              <a:t>输入数据</a:t>
            </a:r>
            <a:r>
              <a:rPr lang="zh-CN" altLang="en-US" sz="1600" dirty="0" smtClean="0">
                <a:latin typeface="+mn-ea"/>
                <a:ea typeface="+mn-ea"/>
              </a:rPr>
              <a:t>。</a:t>
            </a:r>
            <a:r>
              <a:rPr lang="zh-CN" altLang="zh-CN" sz="1600" dirty="0" smtClean="0">
                <a:latin typeface="+mn-ea"/>
                <a:ea typeface="+mn-ea"/>
              </a:rPr>
              <a:t>其中每个</a:t>
            </a:r>
            <a:r>
              <a:rPr lang="zh-CN" altLang="zh-CN" sz="1600" dirty="0">
                <a:latin typeface="+mn-ea"/>
                <a:ea typeface="+mn-ea"/>
              </a:rPr>
              <a:t>节点和</a:t>
            </a:r>
            <a:r>
              <a:rPr lang="zh-CN" altLang="zh-CN" sz="1600" dirty="0" smtClean="0">
                <a:latin typeface="+mn-ea"/>
                <a:ea typeface="+mn-ea"/>
              </a:rPr>
              <a:t>边</a:t>
            </a:r>
            <a:r>
              <a:rPr lang="zh-CN" altLang="en-US" sz="1600" dirty="0" smtClean="0">
                <a:latin typeface="+mn-ea"/>
                <a:ea typeface="+mn-ea"/>
              </a:rPr>
              <a:t>均</a:t>
            </a:r>
            <a:r>
              <a:rPr lang="zh-CN" altLang="zh-CN" sz="1600" dirty="0" smtClean="0">
                <a:latin typeface="+mn-ea"/>
                <a:ea typeface="+mn-ea"/>
              </a:rPr>
              <a:t>可以包含</a:t>
            </a:r>
            <a:endParaRPr lang="en-US" altLang="zh-CN" sz="1600" dirty="0" smtClean="0">
              <a:latin typeface="+mn-ea"/>
              <a:ea typeface="+mn-ea"/>
            </a:endParaRPr>
          </a:p>
          <a:p>
            <a:pPr marL="0" lvl="1">
              <a:lnSpc>
                <a:spcPts val="2500"/>
              </a:lnSpc>
              <a:spcAft>
                <a:spcPts val="600"/>
              </a:spcAft>
              <a:buSzPts val="1000"/>
              <a:tabLst>
                <a:tab pos="914400" algn="l"/>
              </a:tabLst>
            </a:pPr>
            <a:r>
              <a:rPr lang="en-US" altLang="zh-CN" sz="1600" dirty="0">
                <a:latin typeface="+mn-ea"/>
                <a:ea typeface="+mn-ea"/>
              </a:rPr>
              <a:t> </a:t>
            </a:r>
            <a:r>
              <a:rPr lang="en-US" altLang="zh-CN" sz="1600" dirty="0" smtClean="0">
                <a:latin typeface="+mn-ea"/>
                <a:ea typeface="+mn-ea"/>
              </a:rPr>
              <a:t>               </a:t>
            </a:r>
            <a:r>
              <a:rPr lang="zh-CN" altLang="zh-CN" sz="1600" dirty="0" smtClean="0">
                <a:latin typeface="+mn-ea"/>
                <a:ea typeface="+mn-ea"/>
              </a:rPr>
              <a:t>丰富</a:t>
            </a:r>
            <a:r>
              <a:rPr lang="zh-CN" altLang="zh-CN" sz="1600" dirty="0">
                <a:latin typeface="+mn-ea"/>
                <a:ea typeface="+mn-ea"/>
              </a:rPr>
              <a:t>的</a:t>
            </a:r>
            <a:r>
              <a:rPr lang="zh-CN" altLang="zh-CN" sz="1600" dirty="0" smtClean="0">
                <a:latin typeface="+mn-ea"/>
                <a:ea typeface="+mn-ea"/>
              </a:rPr>
              <a:t>特征</a:t>
            </a:r>
            <a:r>
              <a:rPr lang="zh-CN" altLang="zh-CN" sz="1600" dirty="0">
                <a:latin typeface="+mn-ea"/>
                <a:ea typeface="+mn-ea"/>
              </a:rPr>
              <a:t>信息</a:t>
            </a:r>
            <a:r>
              <a:rPr lang="zh-CN" altLang="zh-CN" sz="1600" dirty="0" smtClean="0">
                <a:latin typeface="+mn-ea"/>
                <a:ea typeface="+mn-ea"/>
              </a:rPr>
              <a:t>，如</a:t>
            </a:r>
            <a:r>
              <a:rPr lang="zh-CN" altLang="zh-CN" sz="1600" dirty="0">
                <a:latin typeface="+mn-ea"/>
                <a:ea typeface="+mn-ea"/>
              </a:rPr>
              <a:t>疾病的发病率、症状的严重程度、药物的疗效等</a:t>
            </a:r>
            <a:r>
              <a:rPr lang="zh-CN" altLang="zh-CN" sz="1600" dirty="0" smtClean="0">
                <a:latin typeface="+mn-ea"/>
                <a:ea typeface="+mn-ea"/>
              </a:rPr>
              <a:t>。</a:t>
            </a:r>
            <a:endParaRPr lang="en-US" altLang="zh-CN" sz="1600" dirty="0" smtClean="0">
              <a:latin typeface="+mn-ea"/>
              <a:ea typeface="+mn-ea"/>
            </a:endParaRPr>
          </a:p>
          <a:p>
            <a:pPr marL="0" lvl="1">
              <a:lnSpc>
                <a:spcPts val="2500"/>
              </a:lnSpc>
              <a:spcAft>
                <a:spcPts val="0"/>
              </a:spcAft>
              <a:buSzPts val="1000"/>
              <a:tabLst>
                <a:tab pos="914400" algn="l"/>
              </a:tabLst>
            </a:pPr>
            <a:r>
              <a:rPr lang="en-US" altLang="zh-CN" sz="1600" dirty="0">
                <a:latin typeface="+mn-ea"/>
                <a:ea typeface="+mn-ea"/>
              </a:rPr>
              <a:t> </a:t>
            </a:r>
            <a:r>
              <a:rPr lang="en-US" altLang="zh-CN" sz="1600" dirty="0" smtClean="0">
                <a:latin typeface="+mn-ea"/>
                <a:ea typeface="+mn-ea"/>
              </a:rPr>
              <a:t>   ②</a:t>
            </a:r>
            <a:r>
              <a:rPr lang="zh-CN" altLang="zh-CN" sz="1600" dirty="0" smtClean="0">
                <a:latin typeface="+mn-ea"/>
                <a:ea typeface="+mn-ea"/>
              </a:rPr>
              <a:t>模型</a:t>
            </a:r>
            <a:r>
              <a:rPr lang="zh-CN" altLang="zh-CN" sz="1600" dirty="0">
                <a:latin typeface="+mn-ea"/>
                <a:ea typeface="+mn-ea"/>
              </a:rPr>
              <a:t>训练：使用</a:t>
            </a:r>
            <a:r>
              <a:rPr lang="en-US" altLang="zh-CN" sz="1600" dirty="0">
                <a:latin typeface="+mn-ea"/>
                <a:ea typeface="+mn-ea"/>
                <a:cs typeface="Times New Roman" panose="02020603050405020304" pitchFamily="18" charset="0"/>
              </a:rPr>
              <a:t>GNN</a:t>
            </a:r>
            <a:r>
              <a:rPr lang="zh-CN" altLang="zh-CN" sz="1600" dirty="0" smtClean="0">
                <a:latin typeface="+mn-ea"/>
                <a:ea typeface="+mn-ea"/>
              </a:rPr>
              <a:t>模型</a:t>
            </a:r>
            <a:r>
              <a:rPr lang="en-US" altLang="zh-CN" sz="1600" dirty="0" smtClean="0">
                <a:latin typeface="+mn-ea"/>
                <a:ea typeface="+mn-ea"/>
              </a:rPr>
              <a:t>(</a:t>
            </a:r>
            <a:r>
              <a:rPr lang="zh-CN" altLang="zh-CN" sz="1600" dirty="0" smtClean="0">
                <a:latin typeface="+mn-ea"/>
                <a:ea typeface="+mn-ea"/>
              </a:rPr>
              <a:t>如</a:t>
            </a:r>
            <a:r>
              <a:rPr lang="zh-CN" altLang="zh-CN" sz="1600" dirty="0">
                <a:latin typeface="+mn-ea"/>
                <a:ea typeface="+mn-ea"/>
              </a:rPr>
              <a:t>图</a:t>
            </a:r>
            <a:r>
              <a:rPr lang="zh-CN" altLang="zh-CN" sz="1600" dirty="0" smtClean="0">
                <a:latin typeface="+mn-ea"/>
                <a:ea typeface="+mn-ea"/>
              </a:rPr>
              <a:t>卷积</a:t>
            </a:r>
            <a:r>
              <a:rPr lang="en-US" altLang="zh-CN" sz="1600" dirty="0" smtClean="0">
                <a:latin typeface="+mn-ea"/>
                <a:ea typeface="+mn-ea"/>
                <a:cs typeface="Times New Roman" panose="02020603050405020304" pitchFamily="18" charset="0"/>
              </a:rPr>
              <a:t>GCN</a:t>
            </a:r>
            <a:r>
              <a:rPr lang="zh-CN" altLang="en-US" sz="1600" dirty="0" smtClean="0">
                <a:latin typeface="+mn-ea"/>
                <a:ea typeface="+mn-ea"/>
              </a:rPr>
              <a:t>、</a:t>
            </a:r>
            <a:r>
              <a:rPr lang="zh-CN" altLang="zh-CN" sz="1600" dirty="0" smtClean="0">
                <a:latin typeface="+mn-ea"/>
                <a:ea typeface="+mn-ea"/>
              </a:rPr>
              <a:t>图注意力</a:t>
            </a:r>
            <a:r>
              <a:rPr lang="en-US" altLang="zh-CN" sz="1600" dirty="0" smtClean="0">
                <a:latin typeface="+mn-ea"/>
                <a:ea typeface="+mn-ea"/>
                <a:cs typeface="Times New Roman" panose="02020603050405020304" pitchFamily="18" charset="0"/>
              </a:rPr>
              <a:t>GAT</a:t>
            </a:r>
            <a:r>
              <a:rPr lang="zh-CN" altLang="zh-CN" sz="1600" dirty="0" smtClean="0">
                <a:latin typeface="+mn-ea"/>
                <a:ea typeface="+mn-ea"/>
              </a:rPr>
              <a:t>，</a:t>
            </a:r>
            <a:r>
              <a:rPr lang="zh-CN" altLang="zh-CN" sz="1600" dirty="0">
                <a:latin typeface="+mn-ea"/>
                <a:ea typeface="+mn-ea"/>
              </a:rPr>
              <a:t>在知识图谱</a:t>
            </a:r>
            <a:r>
              <a:rPr lang="zh-CN" altLang="zh-CN" sz="1600" dirty="0" smtClean="0">
                <a:latin typeface="+mn-ea"/>
                <a:ea typeface="+mn-ea"/>
              </a:rPr>
              <a:t>上训练</a:t>
            </a:r>
            <a:r>
              <a:rPr lang="zh-CN" altLang="zh-CN" sz="1600" dirty="0">
                <a:latin typeface="+mn-ea"/>
                <a:ea typeface="+mn-ea"/>
              </a:rPr>
              <a:t>。通过</a:t>
            </a:r>
            <a:r>
              <a:rPr lang="zh-CN" altLang="zh-CN" sz="1600" dirty="0" smtClean="0">
                <a:latin typeface="+mn-ea"/>
                <a:ea typeface="+mn-ea"/>
              </a:rPr>
              <a:t>聚合</a:t>
            </a:r>
            <a:endParaRPr lang="en-US" altLang="zh-CN" sz="1600" dirty="0" smtClean="0">
              <a:latin typeface="+mn-ea"/>
              <a:ea typeface="+mn-ea"/>
            </a:endParaRPr>
          </a:p>
          <a:p>
            <a:pPr marL="0" lvl="1">
              <a:lnSpc>
                <a:spcPts val="2500"/>
              </a:lnSpc>
              <a:spcAft>
                <a:spcPts val="600"/>
              </a:spcAft>
              <a:buSzPts val="1000"/>
              <a:tabLst>
                <a:tab pos="914400" algn="l"/>
              </a:tabLst>
            </a:pPr>
            <a:r>
              <a:rPr lang="en-US" altLang="zh-CN" sz="1600" dirty="0">
                <a:latin typeface="+mn-ea"/>
                <a:ea typeface="+mn-ea"/>
              </a:rPr>
              <a:t> </a:t>
            </a:r>
            <a:r>
              <a:rPr lang="en-US" altLang="zh-CN" sz="1600" dirty="0" smtClean="0">
                <a:latin typeface="+mn-ea"/>
                <a:ea typeface="+mn-ea"/>
              </a:rPr>
              <a:t>               </a:t>
            </a:r>
            <a:r>
              <a:rPr lang="zh-CN" altLang="zh-CN" sz="1600" dirty="0" smtClean="0">
                <a:latin typeface="+mn-ea"/>
                <a:ea typeface="+mn-ea"/>
              </a:rPr>
              <a:t>邻居节点</a:t>
            </a:r>
            <a:r>
              <a:rPr lang="zh-CN" altLang="zh-CN" sz="1600" dirty="0">
                <a:latin typeface="+mn-ea"/>
                <a:ea typeface="+mn-ea"/>
              </a:rPr>
              <a:t>的信息，模型可以学习每个</a:t>
            </a:r>
            <a:r>
              <a:rPr lang="zh-CN" altLang="zh-CN" sz="1600" dirty="0" smtClean="0">
                <a:latin typeface="+mn-ea"/>
                <a:ea typeface="+mn-ea"/>
              </a:rPr>
              <a:t>节点</a:t>
            </a:r>
            <a:r>
              <a:rPr lang="en-US" altLang="zh-CN" sz="1600" dirty="0" smtClean="0">
                <a:latin typeface="+mn-ea"/>
                <a:ea typeface="+mn-ea"/>
              </a:rPr>
              <a:t>(</a:t>
            </a:r>
            <a:r>
              <a:rPr lang="zh-CN" altLang="zh-CN" sz="1600" dirty="0" smtClean="0">
                <a:latin typeface="+mn-ea"/>
                <a:ea typeface="+mn-ea"/>
              </a:rPr>
              <a:t>疾病</a:t>
            </a:r>
            <a:r>
              <a:rPr lang="en-US" altLang="zh-CN" sz="1600" dirty="0" smtClean="0">
                <a:latin typeface="+mn-ea"/>
                <a:ea typeface="+mn-ea"/>
              </a:rPr>
              <a:t>/</a:t>
            </a:r>
            <a:r>
              <a:rPr lang="zh-CN" altLang="zh-CN" sz="1600" dirty="0" smtClean="0">
                <a:latin typeface="+mn-ea"/>
                <a:ea typeface="+mn-ea"/>
              </a:rPr>
              <a:t>患者</a:t>
            </a:r>
            <a:r>
              <a:rPr lang="en-US" altLang="zh-CN" sz="1600" dirty="0" smtClean="0">
                <a:latin typeface="+mn-ea"/>
                <a:ea typeface="+mn-ea"/>
              </a:rPr>
              <a:t>)</a:t>
            </a:r>
            <a:r>
              <a:rPr lang="zh-CN" altLang="zh-CN" sz="1600" dirty="0" smtClean="0">
                <a:latin typeface="+mn-ea"/>
                <a:ea typeface="+mn-ea"/>
              </a:rPr>
              <a:t>的</a:t>
            </a:r>
            <a:r>
              <a:rPr lang="zh-CN" altLang="zh-CN" sz="1600" dirty="0">
                <a:latin typeface="+mn-ea"/>
                <a:ea typeface="+mn-ea"/>
              </a:rPr>
              <a:t>潜在表示</a:t>
            </a:r>
            <a:r>
              <a:rPr lang="zh-CN" altLang="zh-CN" sz="1600" dirty="0" smtClean="0">
                <a:latin typeface="+mn-ea"/>
                <a:ea typeface="+mn-ea"/>
              </a:rPr>
              <a:t>。</a:t>
            </a:r>
            <a:endParaRPr lang="en-US" altLang="zh-CN" sz="1600" dirty="0" smtClean="0">
              <a:latin typeface="+mn-ea"/>
              <a:ea typeface="+mn-ea"/>
            </a:endParaRPr>
          </a:p>
          <a:p>
            <a:pPr marL="0" lvl="1">
              <a:lnSpc>
                <a:spcPts val="2500"/>
              </a:lnSpc>
              <a:spcAft>
                <a:spcPts val="0"/>
              </a:spcAft>
              <a:buSzPts val="1000"/>
              <a:tabLst>
                <a:tab pos="914400" algn="l"/>
              </a:tabLst>
            </a:pPr>
            <a:r>
              <a:rPr lang="en-US" altLang="zh-CN" sz="1600" dirty="0">
                <a:latin typeface="+mn-ea"/>
                <a:ea typeface="+mn-ea"/>
              </a:rPr>
              <a:t> </a:t>
            </a:r>
            <a:r>
              <a:rPr lang="en-US" altLang="zh-CN" sz="1600" dirty="0" smtClean="0">
                <a:latin typeface="+mn-ea"/>
                <a:ea typeface="+mn-ea"/>
              </a:rPr>
              <a:t>   ③</a:t>
            </a:r>
            <a:r>
              <a:rPr lang="zh-CN" altLang="zh-CN" sz="1600" dirty="0" smtClean="0">
                <a:latin typeface="+mn-ea"/>
                <a:ea typeface="+mn-ea"/>
              </a:rPr>
              <a:t>疾病</a:t>
            </a:r>
            <a:r>
              <a:rPr lang="zh-CN" altLang="zh-CN" sz="1600" dirty="0">
                <a:latin typeface="+mn-ea"/>
                <a:ea typeface="+mn-ea"/>
              </a:rPr>
              <a:t>预测：基于学习到的节点表示，</a:t>
            </a:r>
            <a:r>
              <a:rPr lang="en-US" altLang="zh-CN" sz="1600" dirty="0">
                <a:latin typeface="+mn-ea"/>
                <a:ea typeface="+mn-ea"/>
                <a:cs typeface="Times New Roman" panose="02020603050405020304" pitchFamily="18" charset="0"/>
              </a:rPr>
              <a:t>GNN</a:t>
            </a:r>
            <a:r>
              <a:rPr lang="zh-CN" altLang="zh-CN" sz="1600" dirty="0">
                <a:latin typeface="+mn-ea"/>
                <a:ea typeface="+mn-ea"/>
              </a:rPr>
              <a:t>模型</a:t>
            </a:r>
            <a:r>
              <a:rPr lang="zh-CN" altLang="zh-CN" sz="1600" dirty="0" smtClean="0">
                <a:latin typeface="+mn-ea"/>
                <a:ea typeface="+mn-ea"/>
              </a:rPr>
              <a:t>可对</a:t>
            </a:r>
            <a:r>
              <a:rPr lang="zh-CN" altLang="zh-CN" sz="1600" dirty="0">
                <a:latin typeface="+mn-ea"/>
                <a:ea typeface="+mn-ea"/>
              </a:rPr>
              <a:t>新患者的疾病风险进行预测</a:t>
            </a:r>
            <a:r>
              <a:rPr lang="zh-CN" altLang="zh-CN" sz="1600" dirty="0" smtClean="0">
                <a:latin typeface="+mn-ea"/>
                <a:ea typeface="+mn-ea"/>
              </a:rPr>
              <a:t>。</a:t>
            </a:r>
            <a:endParaRPr lang="en-US" altLang="zh-CN" sz="1600" dirty="0" smtClean="0">
              <a:latin typeface="+mn-ea"/>
              <a:ea typeface="+mn-ea"/>
            </a:endParaRPr>
          </a:p>
          <a:p>
            <a:pPr marL="0" lvl="1">
              <a:lnSpc>
                <a:spcPts val="2500"/>
              </a:lnSpc>
              <a:spcAft>
                <a:spcPts val="600"/>
              </a:spcAft>
              <a:buSzPts val="1000"/>
              <a:tabLst>
                <a:tab pos="914400" algn="l"/>
              </a:tabLst>
            </a:pPr>
            <a:r>
              <a:rPr lang="en-US" altLang="zh-CN" sz="1600" dirty="0">
                <a:latin typeface="+mn-ea"/>
                <a:ea typeface="+mn-ea"/>
              </a:rPr>
              <a:t> </a:t>
            </a:r>
            <a:r>
              <a:rPr lang="en-US" altLang="zh-CN" sz="1600" dirty="0" smtClean="0">
                <a:latin typeface="+mn-ea"/>
                <a:ea typeface="+mn-ea"/>
              </a:rPr>
              <a:t>     </a:t>
            </a:r>
            <a:r>
              <a:rPr lang="zh-CN" altLang="zh-CN" sz="1600" dirty="0" smtClean="0">
                <a:latin typeface="+mn-ea"/>
                <a:ea typeface="+mn-ea"/>
              </a:rPr>
              <a:t>如，输入患者的</a:t>
            </a:r>
            <a:r>
              <a:rPr lang="zh-CN" altLang="zh-CN" sz="1600" dirty="0">
                <a:latin typeface="+mn-ea"/>
                <a:ea typeface="+mn-ea"/>
              </a:rPr>
              <a:t>症状、年龄、性别等信息，模型</a:t>
            </a:r>
            <a:r>
              <a:rPr lang="zh-CN" altLang="zh-CN" sz="1600" dirty="0" smtClean="0">
                <a:latin typeface="+mn-ea"/>
                <a:ea typeface="+mn-ea"/>
              </a:rPr>
              <a:t>可计算患者某种</a:t>
            </a:r>
            <a:r>
              <a:rPr lang="zh-CN" altLang="zh-CN" sz="1600" dirty="0">
                <a:latin typeface="+mn-ea"/>
                <a:ea typeface="+mn-ea"/>
              </a:rPr>
              <a:t>疾病的可能性。</a:t>
            </a:r>
          </a:p>
          <a:p>
            <a:pPr>
              <a:lnSpc>
                <a:spcPts val="2500"/>
              </a:lnSpc>
              <a:spcAft>
                <a:spcPts val="0"/>
              </a:spcAft>
            </a:pPr>
            <a:r>
              <a:rPr lang="en-US" altLang="zh-CN" sz="1600" dirty="0" smtClean="0">
                <a:latin typeface="+mn-ea"/>
                <a:ea typeface="+mn-ea"/>
              </a:rPr>
              <a:t>    ④</a:t>
            </a:r>
            <a:r>
              <a:rPr lang="zh-CN" altLang="zh-CN" sz="1600" dirty="0" smtClean="0">
                <a:latin typeface="+mn-ea"/>
                <a:ea typeface="+mn-ea"/>
              </a:rPr>
              <a:t>个性化</a:t>
            </a:r>
            <a:r>
              <a:rPr lang="zh-CN" altLang="zh-CN" sz="1600" dirty="0">
                <a:latin typeface="+mn-ea"/>
                <a:ea typeface="+mn-ea"/>
              </a:rPr>
              <a:t>治疗推荐：在疾病</a:t>
            </a:r>
            <a:r>
              <a:rPr lang="zh-CN" altLang="zh-CN" sz="1600" dirty="0" smtClean="0">
                <a:latin typeface="+mn-ea"/>
                <a:ea typeface="+mn-ea"/>
              </a:rPr>
              <a:t>预测基础</a:t>
            </a:r>
            <a:r>
              <a:rPr lang="zh-CN" altLang="zh-CN" sz="1600" dirty="0">
                <a:latin typeface="+mn-ea"/>
                <a:ea typeface="+mn-ea"/>
              </a:rPr>
              <a:t>上，</a:t>
            </a:r>
            <a:r>
              <a:rPr lang="en-US" altLang="zh-CN" sz="1600" dirty="0">
                <a:latin typeface="+mn-ea"/>
                <a:ea typeface="+mn-ea"/>
                <a:cs typeface="Times New Roman" panose="02020603050405020304" pitchFamily="18" charset="0"/>
              </a:rPr>
              <a:t>GNN</a:t>
            </a:r>
            <a:r>
              <a:rPr lang="zh-CN" altLang="zh-CN" sz="1600" dirty="0">
                <a:latin typeface="+mn-ea"/>
                <a:ea typeface="+mn-ea"/>
              </a:rPr>
              <a:t>模型</a:t>
            </a:r>
            <a:r>
              <a:rPr lang="zh-CN" altLang="zh-CN" sz="1600" dirty="0" smtClean="0">
                <a:latin typeface="+mn-ea"/>
                <a:ea typeface="+mn-ea"/>
              </a:rPr>
              <a:t>可结合知识</a:t>
            </a:r>
            <a:r>
              <a:rPr lang="zh-CN" altLang="zh-CN" sz="1600" dirty="0">
                <a:latin typeface="+mn-ea"/>
                <a:ea typeface="+mn-ea"/>
              </a:rPr>
              <a:t>图谱中的治疗方法和</a:t>
            </a:r>
            <a:r>
              <a:rPr lang="zh-CN" altLang="zh-CN" sz="1600" dirty="0" smtClean="0">
                <a:latin typeface="+mn-ea"/>
                <a:ea typeface="+mn-ea"/>
              </a:rPr>
              <a:t>药物</a:t>
            </a:r>
            <a:endParaRPr lang="en-US" altLang="zh-CN" sz="1600" dirty="0" smtClean="0">
              <a:latin typeface="+mn-ea"/>
              <a:ea typeface="+mn-ea"/>
            </a:endParaRPr>
          </a:p>
          <a:p>
            <a:pPr>
              <a:lnSpc>
                <a:spcPts val="2500"/>
              </a:lnSpc>
              <a:spcAft>
                <a:spcPts val="0"/>
              </a:spcAft>
            </a:pPr>
            <a:r>
              <a:rPr lang="en-US" altLang="zh-CN" sz="1600" dirty="0">
                <a:latin typeface="+mn-ea"/>
                <a:ea typeface="+mn-ea"/>
              </a:rPr>
              <a:t> </a:t>
            </a:r>
            <a:r>
              <a:rPr lang="en-US" altLang="zh-CN" sz="1600" dirty="0" smtClean="0">
                <a:latin typeface="+mn-ea"/>
                <a:ea typeface="+mn-ea"/>
              </a:rPr>
              <a:t>                     </a:t>
            </a:r>
            <a:r>
              <a:rPr lang="zh-CN" altLang="zh-CN" sz="1600" dirty="0" smtClean="0">
                <a:latin typeface="+mn-ea"/>
                <a:ea typeface="+mn-ea"/>
              </a:rPr>
              <a:t>信息</a:t>
            </a:r>
            <a:r>
              <a:rPr lang="zh-CN" altLang="zh-CN" sz="1600" dirty="0">
                <a:latin typeface="+mn-ea"/>
                <a:ea typeface="+mn-ea"/>
              </a:rPr>
              <a:t>，</a:t>
            </a:r>
            <a:r>
              <a:rPr lang="zh-CN" altLang="zh-CN" sz="1600" dirty="0" smtClean="0">
                <a:latin typeface="+mn-ea"/>
                <a:ea typeface="+mn-ea"/>
              </a:rPr>
              <a:t>为患者推荐治疗</a:t>
            </a:r>
            <a:r>
              <a:rPr lang="zh-CN" altLang="zh-CN" sz="1600" dirty="0">
                <a:latin typeface="+mn-ea"/>
                <a:ea typeface="+mn-ea"/>
              </a:rPr>
              <a:t>方案</a:t>
            </a:r>
            <a:r>
              <a:rPr lang="zh-CN" altLang="zh-CN" sz="1600" dirty="0" smtClean="0">
                <a:latin typeface="+mn-ea"/>
                <a:ea typeface="+mn-ea"/>
              </a:rPr>
              <a:t>。</a:t>
            </a:r>
            <a:r>
              <a:rPr lang="zh-CN" altLang="en-US" sz="1600" dirty="0" smtClean="0">
                <a:latin typeface="+mn-ea"/>
                <a:ea typeface="+mn-ea"/>
              </a:rPr>
              <a:t>如，</a:t>
            </a:r>
            <a:r>
              <a:rPr lang="zh-CN" altLang="zh-CN" sz="1600" dirty="0" smtClean="0">
                <a:latin typeface="+mn-ea"/>
                <a:ea typeface="+mn-ea"/>
              </a:rPr>
              <a:t>模型可根据</a:t>
            </a:r>
            <a:r>
              <a:rPr lang="zh-CN" altLang="zh-CN" sz="1600" dirty="0">
                <a:latin typeface="+mn-ea"/>
                <a:ea typeface="+mn-ea"/>
              </a:rPr>
              <a:t>患者</a:t>
            </a:r>
            <a:r>
              <a:rPr lang="zh-CN" altLang="zh-CN" sz="1600" dirty="0" smtClean="0">
                <a:latin typeface="+mn-ea"/>
                <a:ea typeface="+mn-ea"/>
              </a:rPr>
              <a:t>的疾病</a:t>
            </a:r>
            <a:r>
              <a:rPr lang="zh-CN" altLang="zh-CN" sz="1600" dirty="0">
                <a:latin typeface="+mn-ea"/>
                <a:ea typeface="+mn-ea"/>
              </a:rPr>
              <a:t>特征，</a:t>
            </a:r>
            <a:r>
              <a:rPr lang="zh-CN" altLang="zh-CN" sz="1600" dirty="0" smtClean="0">
                <a:latin typeface="+mn-ea"/>
                <a:ea typeface="+mn-ea"/>
              </a:rPr>
              <a:t>从</a:t>
            </a:r>
            <a:endParaRPr lang="en-US" altLang="zh-CN" sz="1600" dirty="0" smtClean="0">
              <a:latin typeface="+mn-ea"/>
              <a:ea typeface="+mn-ea"/>
            </a:endParaRPr>
          </a:p>
          <a:p>
            <a:pPr>
              <a:lnSpc>
                <a:spcPts val="2500"/>
              </a:lnSpc>
              <a:spcAft>
                <a:spcPts val="0"/>
              </a:spcAft>
            </a:pPr>
            <a:r>
              <a:rPr lang="en-US" altLang="zh-CN" sz="1600" dirty="0">
                <a:latin typeface="+mn-ea"/>
                <a:ea typeface="+mn-ea"/>
              </a:rPr>
              <a:t> </a:t>
            </a:r>
            <a:r>
              <a:rPr lang="en-US" altLang="zh-CN" sz="1600" dirty="0" smtClean="0">
                <a:latin typeface="+mn-ea"/>
                <a:ea typeface="+mn-ea"/>
              </a:rPr>
              <a:t>                     </a:t>
            </a:r>
            <a:r>
              <a:rPr lang="zh-CN" altLang="zh-CN" sz="1600" dirty="0" smtClean="0">
                <a:latin typeface="+mn-ea"/>
                <a:ea typeface="+mn-ea"/>
              </a:rPr>
              <a:t>知识</a:t>
            </a:r>
            <a:r>
              <a:rPr lang="zh-CN" altLang="zh-CN" sz="1600" dirty="0">
                <a:latin typeface="+mn-ea"/>
                <a:ea typeface="+mn-ea"/>
              </a:rPr>
              <a:t>图谱中筛选</a:t>
            </a:r>
            <a:r>
              <a:rPr lang="zh-CN" altLang="zh-CN" sz="1600" dirty="0" smtClean="0">
                <a:latin typeface="+mn-ea"/>
                <a:ea typeface="+mn-ea"/>
              </a:rPr>
              <a:t>出最适合</a:t>
            </a:r>
            <a:r>
              <a:rPr lang="zh-CN" altLang="zh-CN" sz="1600" dirty="0">
                <a:latin typeface="+mn-ea"/>
                <a:ea typeface="+mn-ea"/>
              </a:rPr>
              <a:t>的治疗方法和药物。</a:t>
            </a:r>
            <a:endParaRPr lang="zh-CN" altLang="en-US" sz="16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26093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>
            <a:spLocks noChangeAspect="1"/>
          </p:cNvSpPr>
          <p:nvPr/>
        </p:nvSpPr>
        <p:spPr bwMode="auto">
          <a:xfrm>
            <a:off x="539552" y="1484784"/>
            <a:ext cx="8120554" cy="28803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332656"/>
            <a:ext cx="3096430" cy="2664296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8860" y="3212976"/>
            <a:ext cx="6341246" cy="280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763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ext Box 4"/>
          <p:cNvSpPr txBox="1">
            <a:spLocks noChangeArrowheads="1"/>
          </p:cNvSpPr>
          <p:nvPr/>
        </p:nvSpPr>
        <p:spPr bwMode="auto">
          <a:xfrm>
            <a:off x="3429000" y="1916113"/>
            <a:ext cx="5184775" cy="11541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1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1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1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1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1" charset="-122"/>
              </a:defRPr>
            </a:lvl9pPr>
          </a:lstStyle>
          <a:p>
            <a:pPr marL="265113" indent="-265113" eaLnBrk="1" hangingPunct="1">
              <a:lnSpc>
                <a:spcPts val="3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  <a:defRPr/>
            </a:pPr>
            <a:r>
              <a:rPr lang="zh-CN" altLang="zh-CN" sz="2000" b="1" dirty="0" smtClean="0">
                <a:latin typeface="+mn-ea"/>
                <a:ea typeface="+mn-ea"/>
              </a:rPr>
              <a:t>知识图谱可视为</a:t>
            </a:r>
            <a:r>
              <a:rPr lang="zh-CN" altLang="en-US" sz="2000" b="1" dirty="0" smtClean="0">
                <a:latin typeface="+mn-ea"/>
                <a:ea typeface="+mn-ea"/>
              </a:rPr>
              <a:t>“</a:t>
            </a:r>
            <a:r>
              <a:rPr lang="zh-CN" altLang="zh-CN" b="1" dirty="0" smtClean="0">
                <a:solidFill>
                  <a:srgbClr val="FF0000"/>
                </a:solidFill>
                <a:latin typeface="+mn-ea"/>
                <a:ea typeface="+mn-ea"/>
              </a:rPr>
              <a:t>包含多种关系的图</a:t>
            </a:r>
            <a:r>
              <a:rPr lang="zh-CN" altLang="en-US" sz="2000" b="1" dirty="0" smtClean="0">
                <a:latin typeface="+mn-ea"/>
                <a:ea typeface="+mn-ea"/>
              </a:rPr>
              <a:t>”</a:t>
            </a:r>
            <a:r>
              <a:rPr lang="zh-CN" altLang="zh-CN" sz="2000" b="1" dirty="0" smtClean="0">
                <a:latin typeface="+mn-ea"/>
                <a:ea typeface="+mn-ea"/>
              </a:rPr>
              <a:t>，图中</a:t>
            </a:r>
            <a:r>
              <a:rPr lang="zh-CN" altLang="zh-CN" sz="2000" b="1" u="wavyDbl" dirty="0" smtClean="0">
                <a:solidFill>
                  <a:srgbClr val="0000FF"/>
                </a:solidFill>
                <a:latin typeface="+mn-ea"/>
                <a:ea typeface="+mn-ea"/>
              </a:rPr>
              <a:t>每一个节点</a:t>
            </a:r>
            <a:r>
              <a:rPr lang="zh-CN" altLang="zh-CN" sz="2000" b="1" dirty="0" smtClean="0">
                <a:latin typeface="+mn-ea"/>
                <a:ea typeface="+mn-ea"/>
              </a:rPr>
              <a:t>都是一个</a:t>
            </a:r>
            <a:r>
              <a:rPr lang="zh-CN" altLang="en-US" sz="2000" b="1" dirty="0" smtClean="0">
                <a:latin typeface="+mn-ea"/>
                <a:ea typeface="+mn-ea"/>
              </a:rPr>
              <a:t>“</a:t>
            </a:r>
            <a:r>
              <a:rPr lang="zh-CN" altLang="zh-CN" sz="2000" b="1" dirty="0" smtClean="0">
                <a:solidFill>
                  <a:srgbClr val="FF0000"/>
                </a:solidFill>
                <a:latin typeface="+mn-ea"/>
                <a:ea typeface="+mn-ea"/>
              </a:rPr>
              <a:t>实体</a:t>
            </a:r>
            <a:r>
              <a:rPr lang="zh-CN" altLang="en-US" sz="2000" b="1" dirty="0" smtClean="0">
                <a:latin typeface="+mn-ea"/>
                <a:ea typeface="+mn-ea"/>
              </a:rPr>
              <a:t>”</a:t>
            </a:r>
            <a:r>
              <a:rPr lang="en-US" altLang="zh-CN" sz="2000" b="1" dirty="0" smtClean="0">
                <a:latin typeface="+mn-ea"/>
                <a:ea typeface="+mn-ea"/>
              </a:rPr>
              <a:t>(</a:t>
            </a:r>
            <a:r>
              <a:rPr lang="zh-CN" altLang="zh-CN" sz="2000" b="1" dirty="0" smtClean="0">
                <a:latin typeface="+mn-ea"/>
                <a:ea typeface="+mn-ea"/>
              </a:rPr>
              <a:t>如人名、地名、事件、活动</a:t>
            </a:r>
            <a:r>
              <a:rPr lang="en-US" altLang="zh-CN" sz="2000" b="1" dirty="0" smtClean="0">
                <a:latin typeface="+mn-ea"/>
                <a:ea typeface="+mn-ea"/>
              </a:rPr>
              <a:t>…)</a:t>
            </a:r>
            <a:r>
              <a:rPr lang="zh-CN" altLang="zh-CN" sz="2000" b="1" dirty="0" smtClean="0">
                <a:latin typeface="+mn-ea"/>
                <a:ea typeface="+mn-ea"/>
              </a:rPr>
              <a:t> 。</a:t>
            </a:r>
            <a:endParaRPr lang="en-US" altLang="zh-CN" sz="2000" b="1" dirty="0" smtClean="0">
              <a:latin typeface="+mn-ea"/>
              <a:ea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72523" y="1115452"/>
            <a:ext cx="677590" cy="3693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defRPr/>
            </a:pPr>
            <a:r>
              <a:rPr lang="zh-CN" altLang="en-US" sz="2400" b="1" dirty="0">
                <a:latin typeface="+mn-ea"/>
                <a:ea typeface="+mn-ea"/>
              </a:rPr>
              <a:t>形式</a:t>
            </a:r>
          </a:p>
        </p:txBody>
      </p:sp>
      <p:grpSp>
        <p:nvGrpSpPr>
          <p:cNvPr id="2" name="组合 1"/>
          <p:cNvGrpSpPr>
            <a:grpSpLocks/>
          </p:cNvGrpSpPr>
          <p:nvPr/>
        </p:nvGrpSpPr>
        <p:grpSpPr bwMode="auto">
          <a:xfrm>
            <a:off x="3348038" y="644525"/>
            <a:ext cx="5256212" cy="4800698"/>
            <a:chOff x="3348038" y="644525"/>
            <a:chExt cx="5255491" cy="4800326"/>
          </a:xfrm>
        </p:grpSpPr>
        <p:sp>
          <p:nvSpPr>
            <p:cNvPr id="8" name="Text Box 4"/>
            <p:cNvSpPr txBox="1">
              <a:spLocks noChangeArrowheads="1"/>
            </p:cNvSpPr>
            <p:nvPr/>
          </p:nvSpPr>
          <p:spPr bwMode="auto">
            <a:xfrm>
              <a:off x="3841682" y="4290828"/>
              <a:ext cx="4761847" cy="11540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楷体_GB2312" pitchFamily="1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楷体_GB2312" pitchFamily="1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楷体_GB2312" pitchFamily="1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楷体_GB2312" pitchFamily="1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楷体_GB2312" pitchFamily="1" charset="-122"/>
                </a:defRPr>
              </a:lvl9pPr>
            </a:lstStyle>
            <a:p>
              <a:pPr marL="265113" indent="-265113" eaLnBrk="1" hangingPunct="1">
                <a:lnSpc>
                  <a:spcPts val="3000"/>
                </a:lnSpc>
                <a:spcBef>
                  <a:spcPts val="0"/>
                </a:spcBef>
                <a:buClr>
                  <a:srgbClr val="FF0000"/>
                </a:buClr>
                <a:buSzPct val="80000"/>
                <a:buFont typeface="Wingdings" panose="05000000000000000000" pitchFamily="2" charset="2"/>
                <a:buChar char="p"/>
                <a:defRPr/>
              </a:pPr>
              <a:r>
                <a:rPr lang="zh-CN" altLang="zh-CN" sz="2000" b="1" dirty="0" smtClean="0">
                  <a:latin typeface="+mn-ea"/>
                  <a:ea typeface="+mn-ea"/>
                </a:rPr>
                <a:t>可将</a:t>
              </a:r>
              <a:r>
                <a:rPr lang="zh-CN" altLang="zh-CN" sz="2000" b="1" u="wavyHeavy" dirty="0" smtClean="0">
                  <a:solidFill>
                    <a:srgbClr val="0000FF"/>
                  </a:solidFill>
                  <a:latin typeface="+mn-ea"/>
                  <a:ea typeface="+mn-ea"/>
                </a:rPr>
                <a:t>任意两个</a:t>
              </a:r>
              <a:r>
                <a:rPr lang="zh-CN" altLang="zh-CN" sz="2000" b="1" dirty="0" smtClean="0">
                  <a:solidFill>
                    <a:srgbClr val="FF0000"/>
                  </a:solidFill>
                  <a:latin typeface="+mn-ea"/>
                  <a:ea typeface="+mn-ea"/>
                </a:rPr>
                <a:t>相连节点</a:t>
              </a:r>
              <a:r>
                <a:rPr lang="zh-CN" altLang="zh-CN" sz="2000" b="1" dirty="0" smtClean="0">
                  <a:latin typeface="+mn-ea"/>
                  <a:ea typeface="+mn-ea"/>
                </a:rPr>
                <a:t>及其</a:t>
              </a:r>
              <a:r>
                <a:rPr lang="zh-CN" altLang="zh-CN" sz="2000" b="1" dirty="0" smtClean="0">
                  <a:solidFill>
                    <a:srgbClr val="FF0000"/>
                  </a:solidFill>
                  <a:latin typeface="+mn-ea"/>
                  <a:ea typeface="+mn-ea"/>
                </a:rPr>
                <a:t>连接边</a:t>
              </a:r>
              <a:r>
                <a:rPr lang="zh-CN" altLang="zh-CN" sz="2000" b="1" dirty="0" smtClean="0">
                  <a:latin typeface="+mn-ea"/>
                  <a:ea typeface="+mn-ea"/>
                </a:rPr>
                <a:t>表示成一个</a:t>
              </a:r>
              <a:r>
                <a:rPr lang="en-US" altLang="zh-CN" sz="2000" b="1" dirty="0" smtClean="0">
                  <a:latin typeface="+mn-ea"/>
                  <a:ea typeface="+mn-ea"/>
                </a:rPr>
                <a:t>“</a:t>
              </a:r>
              <a:r>
                <a:rPr lang="zh-CN" altLang="zh-CN" sz="2000" b="1" dirty="0" smtClean="0">
                  <a:solidFill>
                    <a:srgbClr val="FF0000"/>
                  </a:solidFill>
                  <a:latin typeface="+mn-ea"/>
                  <a:ea typeface="+mn-ea"/>
                </a:rPr>
                <a:t>三元组</a:t>
              </a:r>
              <a:r>
                <a:rPr lang="zh-CN" altLang="en-US" sz="2000" b="1" dirty="0" smtClean="0">
                  <a:latin typeface="+mn-ea"/>
                  <a:ea typeface="+mn-ea"/>
                </a:rPr>
                <a:t>”</a:t>
              </a:r>
              <a:r>
                <a:rPr lang="en-US" altLang="zh-CN" sz="2000" b="1" dirty="0" smtClean="0">
                  <a:latin typeface="+mn-ea"/>
                  <a:ea typeface="+mn-ea"/>
                </a:rPr>
                <a:t>(</a:t>
              </a:r>
              <a:r>
                <a:rPr lang="en-US" altLang="zh-CN" sz="2000" b="1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triplet</a:t>
              </a:r>
              <a:r>
                <a:rPr lang="en-US" altLang="zh-CN" sz="2000" b="1" dirty="0" smtClean="0">
                  <a:latin typeface="+mn-ea"/>
                  <a:ea typeface="+mn-ea"/>
                </a:rPr>
                <a:t>)</a:t>
              </a:r>
            </a:p>
            <a:p>
              <a:pPr eaLnBrk="1" hangingPunct="1">
                <a:lnSpc>
                  <a:spcPts val="3000"/>
                </a:lnSpc>
                <a:spcBef>
                  <a:spcPts val="0"/>
                </a:spcBef>
                <a:buClr>
                  <a:srgbClr val="FF0000"/>
                </a:buClr>
                <a:buSzPct val="80000"/>
                <a:defRPr/>
              </a:pPr>
              <a:r>
                <a:rPr lang="en-US" altLang="zh-CN" sz="2000" b="1" dirty="0">
                  <a:solidFill>
                    <a:srgbClr val="FF0000"/>
                  </a:solidFill>
                  <a:latin typeface="+mn-ea"/>
                  <a:ea typeface="+mn-ea"/>
                </a:rPr>
                <a:t> </a:t>
              </a:r>
              <a:r>
                <a:rPr lang="en-US" altLang="zh-CN" sz="1100" b="1" dirty="0" smtClean="0">
                  <a:solidFill>
                    <a:srgbClr val="FF0000"/>
                  </a:solidFill>
                  <a:latin typeface="+mn-ea"/>
                  <a:ea typeface="+mn-ea"/>
                </a:rPr>
                <a:t>  </a:t>
              </a:r>
              <a:r>
                <a:rPr lang="zh-CN" altLang="en-US" sz="2000" b="1" dirty="0" smtClean="0">
                  <a:solidFill>
                    <a:srgbClr val="FF0000"/>
                  </a:solidFill>
                  <a:latin typeface="+mn-ea"/>
                  <a:ea typeface="+mn-ea"/>
                </a:rPr>
                <a:t>即</a:t>
              </a:r>
              <a:r>
                <a:rPr lang="zh-CN" altLang="en-US" sz="2000" b="1" dirty="0" smtClean="0">
                  <a:latin typeface="+mn-ea"/>
                  <a:ea typeface="+mn-ea"/>
                </a:rPr>
                <a:t>：</a:t>
              </a:r>
              <a:r>
                <a:rPr lang="en-US" altLang="zh-CN" sz="2000" b="1" dirty="0" err="1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leftnode</a:t>
              </a:r>
              <a:r>
                <a:rPr lang="en-US" altLang="zh-CN" sz="2000" b="1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---relation---</a:t>
              </a:r>
              <a:r>
                <a:rPr lang="en-US" altLang="zh-CN" sz="2000" b="1" dirty="0" err="1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rightnode</a:t>
              </a:r>
              <a:endParaRPr kumimoji="1" lang="zh-CN" altLang="en-US" sz="2000" b="1" dirty="0" smtClean="0">
                <a:latin typeface="+mn-ea"/>
                <a:ea typeface="+mn-ea"/>
              </a:endParaRPr>
            </a:p>
          </p:txBody>
        </p:sp>
        <p:grpSp>
          <p:nvGrpSpPr>
            <p:cNvPr id="4107" name="组合 14"/>
            <p:cNvGrpSpPr>
              <a:grpSpLocks/>
            </p:cNvGrpSpPr>
            <p:nvPr/>
          </p:nvGrpSpPr>
          <p:grpSpPr bwMode="auto">
            <a:xfrm>
              <a:off x="3348038" y="644525"/>
              <a:ext cx="5171896" cy="757346"/>
              <a:chOff x="3347864" y="643813"/>
              <a:chExt cx="5171498" cy="757527"/>
            </a:xfrm>
          </p:grpSpPr>
          <p:pic>
            <p:nvPicPr>
              <p:cNvPr id="4108" name="图片 12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3056" y="643813"/>
                <a:ext cx="2346306" cy="7398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109" name="图片 13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47864" y="652021"/>
                <a:ext cx="2376264" cy="7493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4102" name="组合 17"/>
          <p:cNvGrpSpPr>
            <a:grpSpLocks/>
          </p:cNvGrpSpPr>
          <p:nvPr/>
        </p:nvGrpSpPr>
        <p:grpSpPr bwMode="auto">
          <a:xfrm>
            <a:off x="539750" y="1916113"/>
            <a:ext cx="3108325" cy="2547937"/>
            <a:chOff x="539750" y="1916113"/>
            <a:chExt cx="3109063" cy="2548270"/>
          </a:xfrm>
        </p:grpSpPr>
        <p:pic>
          <p:nvPicPr>
            <p:cNvPr id="4104" name="图片 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9750" y="1916113"/>
              <a:ext cx="2858019" cy="20889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" name="文本框 19"/>
            <p:cNvSpPr txBox="1"/>
            <p:nvPr/>
          </p:nvSpPr>
          <p:spPr>
            <a:xfrm>
              <a:off x="552453" y="4188122"/>
              <a:ext cx="3096360" cy="276261"/>
            </a:xfrm>
            <a:prstGeom prst="rect">
              <a:avLst/>
            </a:prstGeom>
            <a:noFill/>
            <a:ln w="12700">
              <a:noFill/>
            </a:ln>
          </p:spPr>
          <p:txBody>
            <a:bodyPr lIns="0" tIns="0" rIns="0" bIns="0">
              <a:spAutoFit/>
            </a:bodyPr>
            <a:lstStyle/>
            <a:p>
              <a:pPr>
                <a:defRPr/>
              </a:pPr>
              <a:r>
                <a:rPr lang="zh-CN" altLang="en-US" sz="1800" b="1" dirty="0">
                  <a:latin typeface="+mn-ea"/>
                  <a:ea typeface="+mn-ea"/>
                </a:rPr>
                <a:t>家庭关系知识图谱</a:t>
              </a:r>
              <a:r>
                <a:rPr lang="en-US" altLang="zh-CN" sz="1800" b="1" dirty="0">
                  <a:latin typeface="+mn-ea"/>
                  <a:ea typeface="+mn-ea"/>
                </a:rPr>
                <a:t>(</a:t>
              </a:r>
              <a:r>
                <a:rPr lang="zh-CN" altLang="en-US" sz="1800" b="1" dirty="0">
                  <a:latin typeface="+mn-ea"/>
                  <a:ea typeface="+mn-ea"/>
                </a:rPr>
                <a:t>语义网络</a:t>
              </a:r>
              <a:r>
                <a:rPr lang="en-US" altLang="zh-CN" sz="1800" b="1" dirty="0">
                  <a:latin typeface="+mn-ea"/>
                  <a:ea typeface="+mn-ea"/>
                </a:rPr>
                <a:t>)</a:t>
              </a:r>
              <a:endParaRPr lang="zh-CN" altLang="en-US" sz="1800" b="1" dirty="0">
                <a:latin typeface="+mn-ea"/>
                <a:ea typeface="+mn-ea"/>
              </a:endParaRPr>
            </a:p>
          </p:txBody>
        </p:sp>
      </p:grpSp>
      <p:sp>
        <p:nvSpPr>
          <p:cNvPr id="13" name="Text Box 4"/>
          <p:cNvSpPr txBox="1">
            <a:spLocks noChangeArrowheads="1"/>
          </p:cNvSpPr>
          <p:nvPr/>
        </p:nvSpPr>
        <p:spPr bwMode="auto">
          <a:xfrm>
            <a:off x="3827463" y="3284984"/>
            <a:ext cx="4775200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1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1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1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1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1" charset="-122"/>
              </a:defRPr>
            </a:lvl9pPr>
          </a:lstStyle>
          <a:p>
            <a:pPr marL="265113" indent="-265113" eaLnBrk="1" hangingPunct="1">
              <a:lnSpc>
                <a:spcPts val="3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  <a:defRPr/>
            </a:pPr>
            <a:r>
              <a:rPr lang="zh-CN" altLang="zh-CN" sz="2000" b="1" u="wavyDbl" dirty="0" smtClean="0">
                <a:latin typeface="+mn-ea"/>
                <a:ea typeface="+mn-ea"/>
              </a:rPr>
              <a:t>任意两个节点之间</a:t>
            </a:r>
            <a:r>
              <a:rPr lang="zh-CN" altLang="zh-CN" sz="2000" b="1" dirty="0" smtClean="0">
                <a:latin typeface="+mn-ea"/>
                <a:ea typeface="+mn-ea"/>
              </a:rPr>
              <a:t>的</a:t>
            </a:r>
            <a:r>
              <a:rPr lang="en-US" altLang="zh-CN" sz="2000" b="1" dirty="0" smtClean="0">
                <a:latin typeface="+mn-ea"/>
                <a:ea typeface="+mn-ea"/>
              </a:rPr>
              <a:t>“</a:t>
            </a:r>
            <a:r>
              <a:rPr lang="zh-CN" altLang="zh-CN" sz="2000" b="1" dirty="0" smtClean="0">
                <a:solidFill>
                  <a:srgbClr val="FF0000"/>
                </a:solidFill>
                <a:latin typeface="+mn-ea"/>
                <a:ea typeface="+mn-ea"/>
              </a:rPr>
              <a:t>边</a:t>
            </a:r>
            <a:r>
              <a:rPr lang="en-US" altLang="zh-CN" sz="2000" b="1" dirty="0" smtClean="0">
                <a:latin typeface="+mn-ea"/>
                <a:ea typeface="+mn-ea"/>
              </a:rPr>
              <a:t>”</a:t>
            </a:r>
            <a:r>
              <a:rPr lang="zh-CN" altLang="zh-CN" sz="2000" b="1" dirty="0" smtClean="0">
                <a:latin typeface="+mn-ea"/>
                <a:ea typeface="+mn-ea"/>
              </a:rPr>
              <a:t>表示这两个节点之间</a:t>
            </a:r>
            <a:r>
              <a:rPr lang="zh-CN" altLang="zh-CN" sz="2000" b="1" dirty="0" smtClean="0">
                <a:solidFill>
                  <a:srgbClr val="0000FF"/>
                </a:solidFill>
                <a:latin typeface="+mn-ea"/>
                <a:ea typeface="+mn-ea"/>
              </a:rPr>
              <a:t>定义的</a:t>
            </a:r>
            <a:r>
              <a:rPr lang="zh-CN" altLang="zh-CN" sz="2000" b="1" dirty="0" smtClean="0">
                <a:solidFill>
                  <a:srgbClr val="FF0000"/>
                </a:solidFill>
                <a:latin typeface="+mn-ea"/>
                <a:ea typeface="+mn-ea"/>
              </a:rPr>
              <a:t>关系</a:t>
            </a:r>
            <a:r>
              <a:rPr lang="zh-CN" altLang="zh-CN" sz="2000" b="1" dirty="0" smtClean="0">
                <a:latin typeface="+mn-ea"/>
                <a:ea typeface="+mn-ea"/>
              </a:rPr>
              <a:t>。</a:t>
            </a:r>
            <a:endParaRPr lang="en-US" altLang="zh-CN" sz="2000" b="1" dirty="0" smtClean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17135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2" grpId="0"/>
      <p:bldP spid="1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1" descr="图片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150" y="404813"/>
            <a:ext cx="5616575" cy="5940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59" name="Rectangle 13"/>
          <p:cNvSpPr>
            <a:spLocks noChangeArrowheads="1"/>
          </p:cNvSpPr>
          <p:nvPr/>
        </p:nvSpPr>
        <p:spPr bwMode="auto">
          <a:xfrm>
            <a:off x="5219700" y="682625"/>
            <a:ext cx="158454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>
                <a:schemeClr val="hlink"/>
              </a:buClr>
              <a:buSzPct val="110000"/>
              <a:buFont typeface="Wingdings" panose="05000000000000000000" pitchFamily="2" charset="2"/>
              <a:buNone/>
            </a:pPr>
            <a:r>
              <a:rPr kumimoji="1" lang="zh-CN" altLang="en-US" sz="2400" dirty="0" smtClean="0">
                <a:solidFill>
                  <a:srgbClr val="0000FF"/>
                </a:solidFill>
                <a:latin typeface="+mn-ea"/>
                <a:ea typeface="+mn-ea"/>
              </a:rPr>
              <a:t>初始</a:t>
            </a:r>
            <a:r>
              <a:rPr kumimoji="1" lang="zh-CN" altLang="en-US" sz="2400" dirty="0">
                <a:solidFill>
                  <a:srgbClr val="0000FF"/>
                </a:solidFill>
                <a:latin typeface="+mn-ea"/>
                <a:ea typeface="+mn-ea"/>
              </a:rPr>
              <a:t>棋局</a:t>
            </a:r>
            <a:r>
              <a:rPr kumimoji="1" lang="en-US" altLang="zh-CN" sz="2400" dirty="0" smtClean="0">
                <a:solidFill>
                  <a:srgbClr val="0000FF"/>
                </a:solidFill>
                <a:latin typeface="+mn-ea"/>
                <a:ea typeface="+mn-ea"/>
              </a:rPr>
              <a:t>S</a:t>
            </a:r>
            <a:r>
              <a:rPr kumimoji="1" lang="en-US" altLang="zh-CN" sz="2400" baseline="-10000" dirty="0" smtClean="0">
                <a:solidFill>
                  <a:srgbClr val="0000FF"/>
                </a:solidFill>
                <a:latin typeface="+mn-ea"/>
                <a:ea typeface="+mn-ea"/>
              </a:rPr>
              <a:t>0</a:t>
            </a:r>
            <a:endParaRPr kumimoji="1" lang="zh-CN" altLang="en-US" sz="2400" baseline="-10000" dirty="0">
              <a:solidFill>
                <a:srgbClr val="0000FF"/>
              </a:solidFill>
              <a:latin typeface="+mn-ea"/>
              <a:ea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460" name="Rectangle 15"/>
              <p:cNvSpPr>
                <a:spLocks noChangeArrowheads="1"/>
              </p:cNvSpPr>
              <p:nvPr/>
            </p:nvSpPr>
            <p:spPr bwMode="auto">
              <a:xfrm>
                <a:off x="5278438" y="5579948"/>
                <a:ext cx="1655762" cy="40427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 marL="342900" indent="-34290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buClr>
                    <a:schemeClr val="hlink"/>
                  </a:buClr>
                  <a:buSzPct val="110000"/>
                  <a:buFont typeface="Wingdings" panose="05000000000000000000" pitchFamily="2" charset="2"/>
                  <a:buNone/>
                </a:pPr>
                <a:r>
                  <a:rPr kumimoji="1" lang="zh-CN" altLang="en-US" sz="24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目标棋局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kumimoji="1" lang="en-US" altLang="zh-CN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𝑺</m:t>
                        </m:r>
                      </m:e>
                      <m:sub>
                        <m:r>
                          <a:rPr kumimoji="1" lang="en-US" altLang="zh-CN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𝒈</m:t>
                        </m:r>
                      </m:sub>
                    </m:sSub>
                  </m:oMath>
                </a14:m>
                <a:endParaRPr kumimoji="1" lang="zh-CN" altLang="en-US" sz="2400" dirty="0">
                  <a:solidFill>
                    <a:srgbClr val="FF0000"/>
                  </a:solidFill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19460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278438" y="5579948"/>
                <a:ext cx="1655762" cy="404278"/>
              </a:xfrm>
              <a:prstGeom prst="rect">
                <a:avLst/>
              </a:prstGeom>
              <a:blipFill rotWithShape="0">
                <a:blip r:embed="rId3"/>
                <a:stretch>
                  <a:fillRect l="-11397" t="-26866" b="-31343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461" name="Rectangle 17"/>
          <p:cNvSpPr>
            <a:spLocks noChangeArrowheads="1"/>
          </p:cNvSpPr>
          <p:nvPr/>
        </p:nvSpPr>
        <p:spPr bwMode="auto">
          <a:xfrm>
            <a:off x="323851" y="188640"/>
            <a:ext cx="2807990" cy="803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>
                <a:schemeClr val="hlink"/>
              </a:buClr>
              <a:buSzPct val="70000"/>
              <a:buFont typeface="Wingdings" panose="05000000000000000000" pitchFamily="2" charset="2"/>
              <a:buNone/>
            </a:pP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初始棋局</a:t>
            </a:r>
            <a:r>
              <a:rPr lang="zh-CN" altLang="en-US" sz="2000" dirty="0" smtClean="0">
                <a:solidFill>
                  <a:srgbClr val="0000FF"/>
                </a:solidFill>
                <a:latin typeface="+mn-ea"/>
                <a:ea typeface="+mn-ea"/>
              </a:rPr>
              <a:t>变</a:t>
            </a:r>
            <a:r>
              <a:rPr lang="zh-CN" altLang="en-US" sz="2000" dirty="0">
                <a:solidFill>
                  <a:srgbClr val="0000FF"/>
                </a:solidFill>
                <a:latin typeface="+mn-ea"/>
                <a:ea typeface="+mn-ea"/>
              </a:rPr>
              <a:t>为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目标</a:t>
            </a: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</a:rPr>
              <a:t>棋局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？</a:t>
            </a:r>
            <a:endParaRPr lang="en-US" altLang="zh-CN" sz="2000" dirty="0" smtClean="0">
              <a:solidFill>
                <a:srgbClr val="FF0000"/>
              </a:solidFill>
              <a:latin typeface="+mn-ea"/>
              <a:ea typeface="+mn-ea"/>
            </a:endParaRPr>
          </a:p>
          <a:p>
            <a:pPr eaLnBrk="1" hangingPunct="1">
              <a:buClr>
                <a:schemeClr val="hlink"/>
              </a:buClr>
              <a:buSzPct val="70000"/>
              <a:buFont typeface="Wingdings" panose="05000000000000000000" pitchFamily="2" charset="2"/>
              <a:buNone/>
            </a:pP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移动规则</a:t>
            </a:r>
            <a:r>
              <a:rPr lang="zh-CN" altLang="en-US" sz="2000" dirty="0" smtClean="0">
                <a:latin typeface="+mn-ea"/>
                <a:ea typeface="+mn-ea"/>
              </a:rPr>
              <a:t>：</a:t>
            </a:r>
            <a:r>
              <a:rPr lang="en-US" altLang="zh-CN" sz="2000" dirty="0" smtClean="0">
                <a:latin typeface="+mn-ea"/>
                <a:ea typeface="+mn-ea"/>
                <a:cs typeface="Times New Roman" panose="02020603050405020304" pitchFamily="18" charset="0"/>
              </a:rPr>
              <a:t>L-U-R-D</a:t>
            </a:r>
            <a:endParaRPr lang="zh-CN" altLang="en-US" sz="2000" dirty="0">
              <a:latin typeface="+mn-ea"/>
              <a:ea typeface="+mn-ea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522" name="AutoShape 18"/>
              <p:cNvSpPr>
                <a:spLocks noChangeArrowheads="1"/>
              </p:cNvSpPr>
              <p:nvPr/>
            </p:nvSpPr>
            <p:spPr bwMode="auto">
              <a:xfrm>
                <a:off x="7308850" y="188913"/>
                <a:ext cx="1655763" cy="1223962"/>
              </a:xfrm>
              <a:prstGeom prst="wedgeRoundRectCallout">
                <a:avLst>
                  <a:gd name="adj1" fmla="val -158421"/>
                  <a:gd name="adj2" fmla="val 62796"/>
                  <a:gd name="adj3" fmla="val 16667"/>
                </a:avLst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zh-CN" altLang="en-US" sz="1800" dirty="0" smtClean="0">
                    <a:latin typeface="+mn-ea"/>
                    <a:ea typeface="+mn-ea"/>
                  </a:rPr>
                  <a:t>首先将</a:t>
                </a:r>
                <a:r>
                  <a:rPr lang="zh-CN" altLang="en-US" sz="1800" dirty="0">
                    <a:solidFill>
                      <a:srgbClr val="FF0000"/>
                    </a:solidFill>
                    <a:latin typeface="+mn-ea"/>
                    <a:ea typeface="+mn-ea"/>
                  </a:rPr>
                  <a:t>适用</a:t>
                </a:r>
                <a:r>
                  <a:rPr lang="zh-CN" altLang="en-US" sz="18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的</a:t>
                </a:r>
                <a:r>
                  <a:rPr lang="zh-CN" altLang="en-US" sz="1800" dirty="0">
                    <a:solidFill>
                      <a:srgbClr val="FF0000"/>
                    </a:solidFill>
                    <a:latin typeface="+mn-ea"/>
                    <a:ea typeface="+mn-ea"/>
                  </a:rPr>
                  <a:t>操作</a:t>
                </a:r>
                <a:r>
                  <a:rPr lang="zh-CN" altLang="en-US" sz="18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符</a:t>
                </a:r>
                <a:r>
                  <a:rPr lang="zh-CN" altLang="en-US" sz="1800" dirty="0">
                    <a:latin typeface="+mn-ea"/>
                    <a:ea typeface="+mn-ea"/>
                  </a:rPr>
                  <a:t>用于</a:t>
                </a:r>
                <a:r>
                  <a:rPr lang="zh-CN" altLang="en-US" sz="1800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初始状态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18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𝑺</m:t>
                        </m:r>
                      </m:e>
                      <m:sub>
                        <m:r>
                          <a:rPr lang="en-US" altLang="zh-CN" sz="18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zh-CN" altLang="en-US" sz="1800" dirty="0" smtClean="0">
                    <a:latin typeface="+mn-ea"/>
                    <a:ea typeface="+mn-ea"/>
                  </a:rPr>
                  <a:t>，</a:t>
                </a:r>
                <a:r>
                  <a:rPr lang="zh-CN" altLang="en-US" sz="1800" dirty="0">
                    <a:latin typeface="+mn-ea"/>
                    <a:ea typeface="+mn-ea"/>
                  </a:rPr>
                  <a:t>以</a:t>
                </a:r>
                <a:r>
                  <a:rPr lang="zh-CN" altLang="en-US" sz="1800" dirty="0">
                    <a:solidFill>
                      <a:srgbClr val="FF0000"/>
                    </a:solidFill>
                    <a:latin typeface="+mn-ea"/>
                    <a:ea typeface="+mn-ea"/>
                  </a:rPr>
                  <a:t>产生新的状态</a:t>
                </a:r>
                <a:r>
                  <a:rPr lang="zh-CN" altLang="en-US" sz="1800" dirty="0">
                    <a:latin typeface="+mn-ea"/>
                    <a:ea typeface="+mn-ea"/>
                  </a:rPr>
                  <a:t>。</a:t>
                </a:r>
              </a:p>
            </p:txBody>
          </p:sp>
        </mc:Choice>
        <mc:Fallback xmlns="">
          <p:sp>
            <p:nvSpPr>
              <p:cNvPr id="21522" name="AutoShap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308850" y="188913"/>
                <a:ext cx="1655763" cy="1223962"/>
              </a:xfrm>
              <a:prstGeom prst="wedgeRoundRectCallout">
                <a:avLst>
                  <a:gd name="adj1" fmla="val -158421"/>
                  <a:gd name="adj2" fmla="val 62796"/>
                  <a:gd name="adj3" fmla="val 16667"/>
                </a:avLst>
              </a:prstGeom>
              <a:blipFill rotWithShape="0">
                <a:blip r:embed="rId4"/>
                <a:stretch>
                  <a:fillRect t="-866" r="-4167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523" name="AutoShape 19"/>
              <p:cNvSpPr>
                <a:spLocks noChangeArrowheads="1"/>
              </p:cNvSpPr>
              <p:nvPr/>
            </p:nvSpPr>
            <p:spPr bwMode="auto">
              <a:xfrm>
                <a:off x="265235" y="4719638"/>
                <a:ext cx="2002509" cy="1589087"/>
              </a:xfrm>
              <a:prstGeom prst="wedgeRoundRectCallout">
                <a:avLst>
                  <a:gd name="adj1" fmla="val 35454"/>
                  <a:gd name="adj2" fmla="val -146208"/>
                  <a:gd name="adj3" fmla="val 16667"/>
                </a:avLst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zh-CN" altLang="en-US" sz="18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再将</a:t>
                </a:r>
                <a:r>
                  <a:rPr lang="zh-CN" altLang="en-US" sz="1800" dirty="0">
                    <a:solidFill>
                      <a:srgbClr val="0000FF"/>
                    </a:solidFill>
                    <a:latin typeface="+mn-ea"/>
                    <a:ea typeface="+mn-ea"/>
                  </a:rPr>
                  <a:t>另一些</a:t>
                </a:r>
                <a:r>
                  <a:rPr lang="zh-CN" altLang="en-US" sz="1800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适用的操作符</a:t>
                </a:r>
                <a:r>
                  <a:rPr lang="zh-CN" altLang="en-US" sz="1800" dirty="0">
                    <a:latin typeface="+mn-ea"/>
                    <a:ea typeface="+mn-ea"/>
                  </a:rPr>
                  <a:t>用于</a:t>
                </a:r>
                <a:r>
                  <a:rPr lang="zh-CN" altLang="en-US" sz="1800" dirty="0">
                    <a:solidFill>
                      <a:srgbClr val="FF0000"/>
                    </a:solidFill>
                    <a:latin typeface="+mn-ea"/>
                    <a:ea typeface="+mn-ea"/>
                  </a:rPr>
                  <a:t>这些</a:t>
                </a:r>
                <a:r>
                  <a:rPr lang="zh-CN" altLang="en-US" sz="18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新状态</a:t>
                </a:r>
                <a:r>
                  <a:rPr lang="zh-CN" altLang="en-US" sz="1800" dirty="0">
                    <a:solidFill>
                      <a:srgbClr val="FF0000"/>
                    </a:solidFill>
                    <a:latin typeface="+mn-ea"/>
                    <a:ea typeface="+mn-ea"/>
                  </a:rPr>
                  <a:t>。</a:t>
                </a:r>
                <a:r>
                  <a:rPr lang="zh-CN" altLang="en-US" sz="1800" dirty="0" smtClean="0">
                    <a:latin typeface="+mn-ea"/>
                    <a:ea typeface="+mn-ea"/>
                  </a:rPr>
                  <a:t>如此继续，</a:t>
                </a:r>
                <a:r>
                  <a:rPr lang="zh-CN" altLang="en-US" sz="1800" dirty="0">
                    <a:solidFill>
                      <a:srgbClr val="FF0000"/>
                    </a:solidFill>
                    <a:latin typeface="+mn-ea"/>
                    <a:ea typeface="+mn-ea"/>
                  </a:rPr>
                  <a:t>直到</a:t>
                </a:r>
                <a:r>
                  <a:rPr lang="zh-CN" altLang="en-US" sz="18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产生</a:t>
                </a:r>
                <a:r>
                  <a:rPr lang="zh-CN" altLang="en-US" sz="1800" dirty="0">
                    <a:solidFill>
                      <a:srgbClr val="FF0000"/>
                    </a:solidFill>
                    <a:latin typeface="+mn-ea"/>
                    <a:ea typeface="+mn-ea"/>
                  </a:rPr>
                  <a:t>目标</a:t>
                </a:r>
                <a:r>
                  <a:rPr lang="zh-CN" altLang="en-US" sz="18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状态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1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𝑺</m:t>
                        </m:r>
                      </m:e>
                      <m:sub>
                        <m:r>
                          <a:rPr lang="en-US" altLang="zh-CN" sz="1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𝒈</m:t>
                        </m:r>
                      </m:sub>
                    </m:sSub>
                  </m:oMath>
                </a14:m>
                <a:r>
                  <a:rPr lang="zh-CN" altLang="en-US" sz="18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为止</a:t>
                </a:r>
                <a:r>
                  <a:rPr lang="zh-CN" altLang="en-US" sz="1800" dirty="0">
                    <a:solidFill>
                      <a:srgbClr val="FF0000"/>
                    </a:solidFill>
                    <a:latin typeface="+mn-ea"/>
                    <a:ea typeface="+mn-ea"/>
                  </a:rPr>
                  <a:t>。</a:t>
                </a:r>
              </a:p>
            </p:txBody>
          </p:sp>
        </mc:Choice>
        <mc:Fallback xmlns="">
          <p:sp>
            <p:nvSpPr>
              <p:cNvPr id="21523" name="AutoShap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65235" y="4719638"/>
                <a:ext cx="2002509" cy="1589087"/>
              </a:xfrm>
              <a:prstGeom prst="wedgeRoundRectCallout">
                <a:avLst>
                  <a:gd name="adj1" fmla="val 35454"/>
                  <a:gd name="adj2" fmla="val -146208"/>
                  <a:gd name="adj3" fmla="val 16667"/>
                </a:avLst>
              </a:prstGeom>
              <a:blipFill rotWithShape="0">
                <a:blip r:embed="rId5"/>
                <a:stretch>
                  <a:fillRect l="-3030" r="-3030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527" name="Group 23"/>
          <p:cNvGrpSpPr>
            <a:grpSpLocks/>
          </p:cNvGrpSpPr>
          <p:nvPr/>
        </p:nvGrpSpPr>
        <p:grpSpPr bwMode="auto">
          <a:xfrm>
            <a:off x="2598738" y="2074863"/>
            <a:ext cx="4335462" cy="1885950"/>
            <a:chOff x="1637" y="1307"/>
            <a:chExt cx="2731" cy="1188"/>
          </a:xfrm>
        </p:grpSpPr>
        <p:sp>
          <p:nvSpPr>
            <p:cNvPr id="19493" name="Oval 5"/>
            <p:cNvSpPr>
              <a:spLocks noChangeArrowheads="1"/>
            </p:cNvSpPr>
            <p:nvPr/>
          </p:nvSpPr>
          <p:spPr bwMode="auto">
            <a:xfrm>
              <a:off x="1637" y="1316"/>
              <a:ext cx="182" cy="227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>
                <a:latin typeface="Verdana" panose="020B0604030504040204" pitchFamily="34" charset="0"/>
              </a:endParaRPr>
            </a:p>
          </p:txBody>
        </p:sp>
        <p:sp>
          <p:nvSpPr>
            <p:cNvPr id="19494" name="Oval 6"/>
            <p:cNvSpPr>
              <a:spLocks noChangeArrowheads="1"/>
            </p:cNvSpPr>
            <p:nvPr/>
          </p:nvSpPr>
          <p:spPr bwMode="auto">
            <a:xfrm>
              <a:off x="2471" y="1307"/>
              <a:ext cx="182" cy="227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>
                <a:latin typeface="Verdana" panose="020B0604030504040204" pitchFamily="34" charset="0"/>
              </a:endParaRPr>
            </a:p>
          </p:txBody>
        </p:sp>
        <p:sp>
          <p:nvSpPr>
            <p:cNvPr id="19495" name="Oval 7"/>
            <p:cNvSpPr>
              <a:spLocks noChangeArrowheads="1"/>
            </p:cNvSpPr>
            <p:nvPr/>
          </p:nvSpPr>
          <p:spPr bwMode="auto">
            <a:xfrm>
              <a:off x="3333" y="1308"/>
              <a:ext cx="182" cy="227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>
                <a:latin typeface="Verdana" panose="020B0604030504040204" pitchFamily="34" charset="0"/>
              </a:endParaRPr>
            </a:p>
          </p:txBody>
        </p:sp>
        <p:sp>
          <p:nvSpPr>
            <p:cNvPr id="19496" name="Oval 8"/>
            <p:cNvSpPr>
              <a:spLocks noChangeArrowheads="1"/>
            </p:cNvSpPr>
            <p:nvPr/>
          </p:nvSpPr>
          <p:spPr bwMode="auto">
            <a:xfrm>
              <a:off x="4186" y="1317"/>
              <a:ext cx="182" cy="227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>
                <a:latin typeface="Verdana" panose="020B0604030504040204" pitchFamily="34" charset="0"/>
              </a:endParaRPr>
            </a:p>
          </p:txBody>
        </p:sp>
        <p:sp>
          <p:nvSpPr>
            <p:cNvPr id="19497" name="Oval 9"/>
            <p:cNvSpPr>
              <a:spLocks noChangeArrowheads="1"/>
            </p:cNvSpPr>
            <p:nvPr/>
          </p:nvSpPr>
          <p:spPr bwMode="auto">
            <a:xfrm>
              <a:off x="2916" y="2114"/>
              <a:ext cx="182" cy="227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>
                <a:latin typeface="Verdana" panose="020B0604030504040204" pitchFamily="34" charset="0"/>
              </a:endParaRPr>
            </a:p>
          </p:txBody>
        </p:sp>
        <p:sp>
          <p:nvSpPr>
            <p:cNvPr id="19498" name="Oval 10"/>
            <p:cNvSpPr>
              <a:spLocks noChangeArrowheads="1"/>
            </p:cNvSpPr>
            <p:nvPr/>
          </p:nvSpPr>
          <p:spPr bwMode="auto">
            <a:xfrm>
              <a:off x="2054" y="2115"/>
              <a:ext cx="182" cy="227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>
                <a:latin typeface="Verdana" panose="020B0604030504040204" pitchFamily="34" charset="0"/>
              </a:endParaRPr>
            </a:p>
          </p:txBody>
        </p:sp>
        <p:sp>
          <p:nvSpPr>
            <p:cNvPr id="19499" name="Oval 22"/>
            <p:cNvSpPr>
              <a:spLocks noChangeArrowheads="1"/>
            </p:cNvSpPr>
            <p:nvPr/>
          </p:nvSpPr>
          <p:spPr bwMode="auto">
            <a:xfrm>
              <a:off x="3950" y="2268"/>
              <a:ext cx="182" cy="227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>
                <a:latin typeface="Verdana" panose="020B0604030504040204" pitchFamily="34" charset="0"/>
              </a:endParaRPr>
            </a:p>
          </p:txBody>
        </p:sp>
      </p:grpSp>
      <p:grpSp>
        <p:nvGrpSpPr>
          <p:cNvPr id="9" name="组合 8"/>
          <p:cNvGrpSpPr>
            <a:grpSpLocks/>
          </p:cNvGrpSpPr>
          <p:nvPr/>
        </p:nvGrpSpPr>
        <p:grpSpPr bwMode="auto">
          <a:xfrm>
            <a:off x="1550988" y="2946400"/>
            <a:ext cx="6261100" cy="2049463"/>
            <a:chOff x="1550194" y="2946389"/>
            <a:chExt cx="6261893" cy="2050145"/>
          </a:xfrm>
        </p:grpSpPr>
        <p:grpSp>
          <p:nvGrpSpPr>
            <p:cNvPr id="19477" name="组合 4"/>
            <p:cNvGrpSpPr>
              <a:grpSpLocks/>
            </p:cNvGrpSpPr>
            <p:nvPr/>
          </p:nvGrpSpPr>
          <p:grpSpPr bwMode="auto">
            <a:xfrm>
              <a:off x="1550194" y="3126409"/>
              <a:ext cx="1001713" cy="424852"/>
              <a:chOff x="1550194" y="3126409"/>
              <a:chExt cx="1001713" cy="424852"/>
            </a:xfrm>
          </p:grpSpPr>
          <p:sp>
            <p:nvSpPr>
              <p:cNvPr id="19490" name="矩形 3"/>
              <p:cNvSpPr>
                <a:spLocks noChangeArrowheads="1"/>
              </p:cNvSpPr>
              <p:nvPr/>
            </p:nvSpPr>
            <p:spPr bwMode="auto">
              <a:xfrm>
                <a:off x="1550194" y="3137307"/>
                <a:ext cx="331788" cy="3600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24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endParaRPr lang="zh-CN" altLang="en-US" sz="24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491" name="矩形 18"/>
              <p:cNvSpPr>
                <a:spLocks noChangeArrowheads="1"/>
              </p:cNvSpPr>
              <p:nvPr/>
            </p:nvSpPr>
            <p:spPr bwMode="auto">
              <a:xfrm>
                <a:off x="1910556" y="3127597"/>
                <a:ext cx="331788" cy="4236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24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9</a:t>
                </a:r>
                <a:endParaRPr lang="zh-CN" altLang="en-US" sz="24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492" name="矩形 19"/>
              <p:cNvSpPr>
                <a:spLocks noChangeArrowheads="1"/>
              </p:cNvSpPr>
              <p:nvPr/>
            </p:nvSpPr>
            <p:spPr bwMode="auto">
              <a:xfrm>
                <a:off x="2220119" y="3126409"/>
                <a:ext cx="331788" cy="3600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24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</a:t>
                </a:r>
                <a:endParaRPr lang="zh-CN" altLang="en-US" sz="24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9478" name="矩形 21"/>
            <p:cNvSpPr>
              <a:spLocks noChangeArrowheads="1"/>
            </p:cNvSpPr>
            <p:nvPr/>
          </p:nvSpPr>
          <p:spPr bwMode="auto">
            <a:xfrm>
              <a:off x="5889293" y="2946389"/>
              <a:ext cx="762951" cy="3600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400">
                  <a:latin typeface="Times New Roman" panose="02020603050405020304" pitchFamily="18" charset="0"/>
                  <a:cs typeface="Times New Roman" panose="02020603050405020304" pitchFamily="18" charset="0"/>
                </a:rPr>
                <a:t>15 6</a:t>
              </a:r>
              <a:endParaRPr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9479" name="组合 5"/>
            <p:cNvGrpSpPr>
              <a:grpSpLocks/>
            </p:cNvGrpSpPr>
            <p:nvPr/>
          </p:nvGrpSpPr>
          <p:grpSpPr bwMode="auto">
            <a:xfrm>
              <a:off x="6652244" y="3175956"/>
              <a:ext cx="1159843" cy="360040"/>
              <a:chOff x="6652244" y="3175956"/>
              <a:chExt cx="1159843" cy="360040"/>
            </a:xfrm>
          </p:grpSpPr>
          <p:sp>
            <p:nvSpPr>
              <p:cNvPr id="19487" name="矩形 22"/>
              <p:cNvSpPr>
                <a:spLocks noChangeArrowheads="1"/>
              </p:cNvSpPr>
              <p:nvPr/>
            </p:nvSpPr>
            <p:spPr bwMode="auto">
              <a:xfrm>
                <a:off x="6652244" y="3175956"/>
                <a:ext cx="331788" cy="3600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24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</a:t>
                </a:r>
                <a:endParaRPr lang="zh-CN" altLang="en-US" sz="24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488" name="矩形 23"/>
              <p:cNvSpPr>
                <a:spLocks noChangeArrowheads="1"/>
              </p:cNvSpPr>
              <p:nvPr/>
            </p:nvSpPr>
            <p:spPr bwMode="auto">
              <a:xfrm>
                <a:off x="6984032" y="3175956"/>
                <a:ext cx="662161" cy="3600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6</a:t>
                </a:r>
                <a:endParaRPr lang="zh-CN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489" name="矩形 24"/>
              <p:cNvSpPr>
                <a:spLocks noChangeArrowheads="1"/>
              </p:cNvSpPr>
              <p:nvPr/>
            </p:nvSpPr>
            <p:spPr bwMode="auto">
              <a:xfrm>
                <a:off x="7315820" y="3175956"/>
                <a:ext cx="496267" cy="3600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10</a:t>
                </a:r>
                <a:endParaRPr lang="zh-CN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9480" name="组合 6"/>
            <p:cNvGrpSpPr>
              <a:grpSpLocks/>
            </p:cNvGrpSpPr>
            <p:nvPr/>
          </p:nvGrpSpPr>
          <p:grpSpPr bwMode="auto">
            <a:xfrm>
              <a:off x="2627784" y="4581128"/>
              <a:ext cx="1152128" cy="360040"/>
              <a:chOff x="2627784" y="4581128"/>
              <a:chExt cx="1152128" cy="360040"/>
            </a:xfrm>
          </p:grpSpPr>
          <p:sp>
            <p:nvSpPr>
              <p:cNvPr id="19485" name="矩形 26"/>
              <p:cNvSpPr>
                <a:spLocks noChangeArrowheads="1"/>
              </p:cNvSpPr>
              <p:nvPr/>
            </p:nvSpPr>
            <p:spPr bwMode="auto">
              <a:xfrm>
                <a:off x="2627784" y="4581128"/>
                <a:ext cx="589666" cy="3600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24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11</a:t>
                </a:r>
                <a:endParaRPr lang="zh-CN" altLang="en-US" sz="24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486" name="矩形 27"/>
              <p:cNvSpPr>
                <a:spLocks noChangeArrowheads="1"/>
              </p:cNvSpPr>
              <p:nvPr/>
            </p:nvSpPr>
            <p:spPr bwMode="auto">
              <a:xfrm>
                <a:off x="3448124" y="4581128"/>
                <a:ext cx="331788" cy="3600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24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  <a:endParaRPr lang="zh-CN" altLang="en-US" sz="24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9481" name="矩形 29"/>
            <p:cNvSpPr>
              <a:spLocks noChangeArrowheads="1"/>
            </p:cNvSpPr>
            <p:nvPr/>
          </p:nvSpPr>
          <p:spPr bwMode="auto">
            <a:xfrm>
              <a:off x="4510483" y="4490728"/>
              <a:ext cx="526257" cy="3600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400">
                  <a:latin typeface="Times New Roman" panose="02020603050405020304" pitchFamily="18" charset="0"/>
                  <a:cs typeface="Times New Roman" panose="02020603050405020304" pitchFamily="18" charset="0"/>
                </a:rPr>
                <a:t>12</a:t>
              </a:r>
              <a:endParaRPr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9482" name="组合 7"/>
            <p:cNvGrpSpPr>
              <a:grpSpLocks/>
            </p:cNvGrpSpPr>
            <p:nvPr/>
          </p:nvGrpSpPr>
          <p:grpSpPr bwMode="auto">
            <a:xfrm>
              <a:off x="5563070" y="4636494"/>
              <a:ext cx="892175" cy="360040"/>
              <a:chOff x="5563070" y="4636494"/>
              <a:chExt cx="892175" cy="360040"/>
            </a:xfrm>
          </p:grpSpPr>
          <p:sp>
            <p:nvSpPr>
              <p:cNvPr id="19483" name="矩形 30"/>
              <p:cNvSpPr>
                <a:spLocks noChangeArrowheads="1"/>
              </p:cNvSpPr>
              <p:nvPr/>
            </p:nvSpPr>
            <p:spPr bwMode="auto">
              <a:xfrm>
                <a:off x="5563070" y="4636494"/>
                <a:ext cx="331788" cy="3600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24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8</a:t>
                </a:r>
                <a:endParaRPr lang="zh-CN" altLang="en-US" sz="24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484" name="矩形 31"/>
              <p:cNvSpPr>
                <a:spLocks noChangeArrowheads="1"/>
              </p:cNvSpPr>
              <p:nvPr/>
            </p:nvSpPr>
            <p:spPr bwMode="auto">
              <a:xfrm>
                <a:off x="5937099" y="4636494"/>
                <a:ext cx="518146" cy="3600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24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14</a:t>
                </a:r>
                <a:endParaRPr lang="zh-CN" altLang="en-US" sz="24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44" name="组合 43"/>
          <p:cNvGrpSpPr>
            <a:grpSpLocks/>
          </p:cNvGrpSpPr>
          <p:nvPr/>
        </p:nvGrpSpPr>
        <p:grpSpPr bwMode="auto">
          <a:xfrm>
            <a:off x="107950" y="1449388"/>
            <a:ext cx="4376738" cy="3546475"/>
            <a:chOff x="107504" y="1449289"/>
            <a:chExt cx="4377332" cy="3547245"/>
          </a:xfrm>
        </p:grpSpPr>
        <p:grpSp>
          <p:nvGrpSpPr>
            <p:cNvPr id="19467" name="组合 42"/>
            <p:cNvGrpSpPr>
              <a:grpSpLocks/>
            </p:cNvGrpSpPr>
            <p:nvPr/>
          </p:nvGrpSpPr>
          <p:grpSpPr bwMode="auto">
            <a:xfrm>
              <a:off x="107504" y="1449289"/>
              <a:ext cx="4377332" cy="3547245"/>
              <a:chOff x="107504" y="1449289"/>
              <a:chExt cx="4377332" cy="3547245"/>
            </a:xfrm>
          </p:grpSpPr>
          <p:cxnSp>
            <p:nvCxnSpPr>
              <p:cNvPr id="19469" name="直接箭头连接符 10"/>
              <p:cNvCxnSpPr>
                <a:cxnSpLocks noChangeShapeType="1"/>
              </p:cNvCxnSpPr>
              <p:nvPr/>
            </p:nvCxnSpPr>
            <p:spPr bwMode="auto">
              <a:xfrm flipH="1">
                <a:off x="2598738" y="1449289"/>
                <a:ext cx="1886098" cy="403820"/>
              </a:xfrm>
              <a:prstGeom prst="straightConnector1">
                <a:avLst/>
              </a:prstGeom>
              <a:noFill/>
              <a:ln w="9525" algn="ctr">
                <a:solidFill>
                  <a:srgbClr val="FF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9470" name="直接箭头连接符 12"/>
              <p:cNvCxnSpPr>
                <a:cxnSpLocks noChangeShapeType="1"/>
              </p:cNvCxnSpPr>
              <p:nvPr/>
            </p:nvCxnSpPr>
            <p:spPr bwMode="auto">
              <a:xfrm flipH="1">
                <a:off x="1826585" y="2924944"/>
                <a:ext cx="657186" cy="251012"/>
              </a:xfrm>
              <a:prstGeom prst="straightConnector1">
                <a:avLst/>
              </a:prstGeom>
              <a:noFill/>
              <a:ln w="9525" algn="ctr">
                <a:solidFill>
                  <a:srgbClr val="FF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9471" name="直接箭头连接符 14"/>
              <p:cNvCxnSpPr>
                <a:cxnSpLocks noChangeShapeType="1"/>
              </p:cNvCxnSpPr>
              <p:nvPr/>
            </p:nvCxnSpPr>
            <p:spPr bwMode="auto">
              <a:xfrm flipH="1">
                <a:off x="912037" y="3389185"/>
                <a:ext cx="649741" cy="285669"/>
              </a:xfrm>
              <a:prstGeom prst="straightConnector1">
                <a:avLst/>
              </a:prstGeom>
              <a:noFill/>
              <a:ln w="9525" algn="ctr">
                <a:solidFill>
                  <a:srgbClr val="FF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9472" name="矩形 46"/>
              <p:cNvSpPr>
                <a:spLocks noChangeArrowheads="1"/>
              </p:cNvSpPr>
              <p:nvPr/>
            </p:nvSpPr>
            <p:spPr bwMode="auto">
              <a:xfrm>
                <a:off x="503696" y="3544419"/>
                <a:ext cx="503907" cy="3600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24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11</a:t>
                </a:r>
                <a:endParaRPr lang="zh-CN" altLang="en-US" sz="24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473" name="矩形 47"/>
              <p:cNvSpPr>
                <a:spLocks noChangeArrowheads="1"/>
              </p:cNvSpPr>
              <p:nvPr/>
            </p:nvSpPr>
            <p:spPr bwMode="auto">
              <a:xfrm>
                <a:off x="1366334" y="3638004"/>
                <a:ext cx="263094" cy="3600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24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7</a:t>
                </a:r>
                <a:endParaRPr lang="zh-CN" altLang="en-US" sz="24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474" name="矩形 48"/>
              <p:cNvSpPr>
                <a:spLocks noChangeArrowheads="1"/>
              </p:cNvSpPr>
              <p:nvPr/>
            </p:nvSpPr>
            <p:spPr bwMode="auto">
              <a:xfrm>
                <a:off x="251520" y="4077072"/>
                <a:ext cx="331788" cy="3600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24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9</a:t>
                </a:r>
                <a:endParaRPr lang="zh-CN" altLang="en-US" sz="24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9475" name="直接箭头连接符 33"/>
              <p:cNvCxnSpPr>
                <a:cxnSpLocks noChangeShapeType="1"/>
              </p:cNvCxnSpPr>
              <p:nvPr/>
            </p:nvCxnSpPr>
            <p:spPr bwMode="auto">
              <a:xfrm flipH="1">
                <a:off x="503696" y="3998044"/>
                <a:ext cx="165894" cy="210670"/>
              </a:xfrm>
              <a:prstGeom prst="straightConnector1">
                <a:avLst/>
              </a:prstGeom>
              <a:noFill/>
              <a:ln w="9525" algn="ctr">
                <a:solidFill>
                  <a:srgbClr val="FF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9476" name="直接箭头连接符 35"/>
              <p:cNvCxnSpPr>
                <a:cxnSpLocks noChangeShapeType="1"/>
              </p:cNvCxnSpPr>
              <p:nvPr/>
            </p:nvCxnSpPr>
            <p:spPr bwMode="auto">
              <a:xfrm flipH="1">
                <a:off x="107504" y="4490728"/>
                <a:ext cx="144016" cy="505806"/>
              </a:xfrm>
              <a:prstGeom prst="straightConnector1">
                <a:avLst/>
              </a:prstGeom>
              <a:noFill/>
              <a:ln w="9525" algn="ctr">
                <a:solidFill>
                  <a:srgbClr val="FF0000"/>
                </a:solidFill>
                <a:prstDash val="dash"/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cxnSp>
          <p:nvCxnSpPr>
            <p:cNvPr id="19468" name="直接箭头连接符 40"/>
            <p:cNvCxnSpPr>
              <a:cxnSpLocks noChangeShapeType="1"/>
            </p:cNvCxnSpPr>
            <p:nvPr/>
          </p:nvCxnSpPr>
          <p:spPr bwMode="auto">
            <a:xfrm flipH="1">
              <a:off x="1574836" y="3524643"/>
              <a:ext cx="86660" cy="218992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 bwMode="auto">
              <a:xfrm>
                <a:off x="6840797" y="5068550"/>
                <a:ext cx="1862390" cy="448682"/>
              </a:xfrm>
              <a:prstGeom prst="rect">
                <a:avLst/>
              </a:prstGeom>
              <a:noFill/>
              <a:ln w="9525" cap="flat" cmpd="sng" algn="ctr">
                <a:solidFill>
                  <a:srgbClr val="FF0000"/>
                </a:solidFill>
                <a:prstDash val="dashDot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en-US" sz="2400" b="1" i="0" u="none" strike="noStrike" cap="none" normalizeH="0" baseline="0" dirty="0" smtClean="0">
                    <a:ln>
                      <a:noFill/>
                    </a:ln>
                    <a:solidFill>
                      <a:srgbClr val="FF0000"/>
                    </a:solidFill>
                    <a:effectLst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关于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2400" b="1" i="1" u="none" strike="noStrike" cap="none" normalizeH="0" baseline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en-US" altLang="zh-CN" sz="2400" b="1" i="1" u="none" strike="noStrike" cap="none" normalizeH="0" baseline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𝑺</m:t>
                        </m:r>
                      </m:e>
                      <m:sub>
                        <m:r>
                          <a:rPr kumimoji="0" lang="en-US" altLang="zh-CN" sz="2400" b="1" i="1" u="none" strike="noStrike" cap="none" normalizeH="0" baseline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𝟎</m:t>
                        </m:r>
                      </m:sub>
                    </m:sSub>
                    <m:r>
                      <a:rPr kumimoji="0" lang="zh-CN" altLang="en-US" sz="2400" b="1" i="1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、</m:t>
                    </m:r>
                    <m:sSub>
                      <m:sSubPr>
                        <m:ctrlPr>
                          <a:rPr kumimoji="0" lang="en-US" altLang="zh-CN" sz="2400" b="1" i="1" u="none" strike="noStrike" cap="none" normalizeH="0" baseline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en-US" altLang="zh-CN" sz="2400" b="1" i="1" u="none" strike="noStrike" cap="none" normalizeH="0" baseline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𝑺</m:t>
                        </m:r>
                      </m:e>
                      <m:sub>
                        <m:r>
                          <a:rPr kumimoji="0" lang="en-US" altLang="zh-CN" sz="2400" b="1" i="1" u="none" strike="noStrike" cap="none" normalizeH="0" baseline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𝒈</m:t>
                        </m:r>
                      </m:sub>
                    </m:sSub>
                  </m:oMath>
                </a14:m>
                <a:r>
                  <a:rPr kumimoji="0" lang="en-US" altLang="zh-CN" sz="2400" b="1" i="0" u="none" strike="noStrike" cap="none" normalizeH="0" baseline="0" dirty="0" smtClean="0">
                    <a:ln>
                      <a:noFill/>
                    </a:ln>
                    <a:solidFill>
                      <a:srgbClr val="FF0000"/>
                    </a:solidFill>
                    <a:effectLst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?</a:t>
                </a:r>
                <a:endParaRPr kumimoji="0" lang="zh-CN" altLang="en-US" sz="2400" b="1" i="0" u="none" strike="noStrike" cap="none" normalizeH="0" baseline="0" dirty="0" smtClean="0">
                  <a:ln>
                    <a:noFill/>
                  </a:ln>
                  <a:solidFill>
                    <a:srgbClr val="FF0000"/>
                  </a:solidFill>
                  <a:effectLst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840797" y="5068550"/>
                <a:ext cx="1862390" cy="448682"/>
              </a:xfrm>
              <a:prstGeom prst="rect">
                <a:avLst/>
              </a:prstGeom>
              <a:blipFill rotWithShape="0">
                <a:blip r:embed="rId6"/>
                <a:stretch>
                  <a:fillRect l="-9416" t="-22368" r="-6494" b="-22368"/>
                </a:stretch>
              </a:blipFill>
              <a:ln w="9525" cap="flat" cmpd="sng" algn="ctr">
                <a:solidFill>
                  <a:srgbClr val="FF0000"/>
                </a:solidFill>
                <a:prstDash val="dashDot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圆角矩形标注 1"/>
          <p:cNvSpPr/>
          <p:nvPr/>
        </p:nvSpPr>
        <p:spPr bwMode="auto">
          <a:xfrm>
            <a:off x="6836011" y="4260602"/>
            <a:ext cx="496204" cy="548002"/>
          </a:xfrm>
          <a:prstGeom prst="wedgeRoundRectCallout">
            <a:avLst>
              <a:gd name="adj1" fmla="val -93814"/>
              <a:gd name="adj2" fmla="val -123817"/>
              <a:gd name="adj3" fmla="val 16667"/>
            </a:avLst>
          </a:prstGeom>
          <a:noFill/>
          <a:ln w="1905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32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Verdana" panose="020B0604030504040204" pitchFamily="34" charset="0"/>
                <a:ea typeface="宋体" panose="02010600030101010101" pitchFamily="2" charset="-122"/>
              </a:rPr>
              <a:t>？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15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5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5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22" grpId="0" animBg="1"/>
      <p:bldP spid="21523" grpId="0" animBg="1"/>
      <p:bldP spid="12" grpId="0" animBg="1"/>
      <p:bldP spid="2" grpId="0" animBg="1"/>
    </p:bld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32"/>
          <p:cNvSpPr/>
          <p:nvPr/>
        </p:nvSpPr>
        <p:spPr>
          <a:xfrm>
            <a:off x="611560" y="1916832"/>
            <a:ext cx="8063681" cy="23003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342900" indent="-342900">
              <a:lnSpc>
                <a:spcPts val="3200"/>
              </a:lnSpc>
              <a:spcAft>
                <a:spcPts val="12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  <a:defRPr/>
            </a:pPr>
            <a:r>
              <a:rPr lang="zh-CN" altLang="zh-CN" sz="2000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知识图谱</a:t>
            </a:r>
            <a:r>
              <a:rPr lang="zh-CN" altLang="zh-CN" sz="2000" b="1" dirty="0">
                <a:latin typeface="+mn-ea"/>
                <a:ea typeface="+mn-ea"/>
                <a:cs typeface="Times New Roman" panose="02020603050405020304" pitchFamily="18" charset="0"/>
              </a:rPr>
              <a:t>来自于</a:t>
            </a:r>
            <a:r>
              <a:rPr lang="en-US" altLang="zh-CN" sz="2000" b="1" dirty="0">
                <a:latin typeface="+mn-ea"/>
                <a:ea typeface="+mn-ea"/>
                <a:cs typeface="Times New Roman" panose="02020603050405020304" pitchFamily="18" charset="0"/>
              </a:rPr>
              <a:t>“</a:t>
            </a:r>
            <a:r>
              <a:rPr lang="zh-CN" altLang="zh-CN" sz="2000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知识工程</a:t>
            </a:r>
            <a:r>
              <a:rPr lang="en-US" altLang="zh-CN" sz="2000" b="1" dirty="0">
                <a:latin typeface="+mn-ea"/>
                <a:ea typeface="+mn-ea"/>
                <a:cs typeface="Times New Roman" panose="02020603050405020304" pitchFamily="18" charset="0"/>
              </a:rPr>
              <a:t>”(</a:t>
            </a:r>
            <a:r>
              <a:rPr lang="en-US" altLang="zh-CN" sz="20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Knowledge Engineering</a:t>
            </a:r>
            <a:r>
              <a:rPr lang="en-US" altLang="zh-CN" sz="2000" b="1" dirty="0">
                <a:latin typeface="+mn-ea"/>
                <a:ea typeface="+mn-ea"/>
                <a:cs typeface="Times New Roman" panose="02020603050405020304" pitchFamily="18" charset="0"/>
              </a:rPr>
              <a:t>)</a:t>
            </a:r>
          </a:p>
          <a:p>
            <a:pPr marL="342900" indent="-342900">
              <a:lnSpc>
                <a:spcPts val="3200"/>
              </a:lnSpc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  <a:defRPr/>
            </a:pPr>
            <a:r>
              <a:rPr lang="zh-CN" altLang="zh-CN" sz="2000" b="1" dirty="0">
                <a:latin typeface="+mn-ea"/>
                <a:ea typeface="+mn-ea"/>
                <a:cs typeface="Times New Roman" panose="02020603050405020304" pitchFamily="18" charset="0"/>
              </a:rPr>
              <a:t>知识工程</a:t>
            </a:r>
            <a:r>
              <a:rPr lang="zh-CN" altLang="en-US" sz="2000" b="1" dirty="0">
                <a:latin typeface="+mn-ea"/>
                <a:ea typeface="+mn-ea"/>
                <a:cs typeface="Times New Roman" panose="02020603050405020304" pitchFamily="18" charset="0"/>
              </a:rPr>
              <a:t>：</a:t>
            </a:r>
            <a:r>
              <a:rPr lang="zh-CN" altLang="zh-CN" sz="2000" b="1" dirty="0">
                <a:latin typeface="+mn-ea"/>
                <a:ea typeface="+mn-ea"/>
                <a:cs typeface="Times New Roman" panose="02020603050405020304" pitchFamily="18" charset="0"/>
              </a:rPr>
              <a:t>一种</a:t>
            </a:r>
            <a:r>
              <a:rPr lang="zh-CN" altLang="zh-CN" sz="2000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基于知识的系统</a:t>
            </a:r>
            <a:r>
              <a:rPr lang="en-US" altLang="zh-CN" sz="2000" b="1" dirty="0"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lang="zh-CN" altLang="zh-CN" sz="2000" b="1" dirty="0">
                <a:latin typeface="+mn-ea"/>
                <a:ea typeface="+mn-ea"/>
                <a:cs typeface="Times New Roman" panose="02020603050405020304" pitchFamily="18" charset="0"/>
              </a:rPr>
              <a:t>计算机程序</a:t>
            </a:r>
            <a:r>
              <a:rPr lang="en-US" altLang="zh-CN" sz="2000" b="1" dirty="0">
                <a:latin typeface="+mn-ea"/>
                <a:ea typeface="+mn-ea"/>
                <a:cs typeface="Times New Roman" panose="02020603050405020304" pitchFamily="18" charset="0"/>
              </a:rPr>
              <a:t>)</a:t>
            </a:r>
            <a:r>
              <a:rPr lang="zh-CN" altLang="zh-CN" sz="2000" b="1" dirty="0">
                <a:latin typeface="+mn-ea"/>
                <a:ea typeface="+mn-ea"/>
                <a:cs typeface="Times New Roman" panose="02020603050405020304" pitchFamily="18" charset="0"/>
              </a:rPr>
              <a:t>，</a:t>
            </a:r>
            <a:r>
              <a:rPr lang="zh-CN" altLang="en-US" sz="2000" b="1" dirty="0">
                <a:latin typeface="+mn-ea"/>
                <a:ea typeface="+mn-ea"/>
                <a:cs typeface="Times New Roman" panose="02020603050405020304" pitchFamily="18" charset="0"/>
              </a:rPr>
              <a:t>其</a:t>
            </a:r>
            <a:r>
              <a:rPr lang="zh-CN" altLang="zh-CN" sz="2000" b="1" dirty="0">
                <a:latin typeface="+mn-ea"/>
                <a:ea typeface="+mn-ea"/>
                <a:cs typeface="Times New Roman" panose="02020603050405020304" pitchFamily="18" charset="0"/>
              </a:rPr>
              <a:t>包含</a:t>
            </a:r>
            <a:r>
              <a:rPr lang="zh-CN" altLang="zh-CN" sz="2000" b="1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大量的</a:t>
            </a:r>
            <a:r>
              <a:rPr lang="zh-CN" altLang="zh-CN" sz="2000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知识</a:t>
            </a:r>
            <a:r>
              <a:rPr lang="zh-CN" altLang="zh-CN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、</a:t>
            </a:r>
            <a:r>
              <a:rPr lang="en-US" altLang="zh-CN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  </a:t>
            </a:r>
          </a:p>
          <a:p>
            <a:pPr>
              <a:lnSpc>
                <a:spcPts val="3200"/>
              </a:lnSpc>
              <a:spcAft>
                <a:spcPts val="1200"/>
              </a:spcAft>
              <a:buClr>
                <a:srgbClr val="FF0000"/>
              </a:buClr>
              <a:buSzPct val="80000"/>
              <a:defRPr/>
            </a:pPr>
            <a:r>
              <a:rPr lang="en-US" altLang="zh-CN" sz="20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            </a:t>
            </a:r>
            <a:r>
              <a:rPr lang="zh-CN" altLang="zh-CN" sz="2000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规则</a:t>
            </a:r>
            <a:r>
              <a:rPr lang="zh-CN" altLang="zh-CN" sz="2000" b="1" dirty="0">
                <a:latin typeface="+mn-ea"/>
                <a:ea typeface="+mn-ea"/>
                <a:cs typeface="Times New Roman" panose="02020603050405020304" pitchFamily="18" charset="0"/>
              </a:rPr>
              <a:t>、</a:t>
            </a:r>
            <a:r>
              <a:rPr lang="zh-CN" altLang="zh-CN" sz="2000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推理机制</a:t>
            </a:r>
            <a:r>
              <a:rPr lang="zh-CN" altLang="en-US" sz="2000" b="1" dirty="0">
                <a:latin typeface="+mn-ea"/>
                <a:ea typeface="+mn-ea"/>
                <a:cs typeface="Times New Roman" panose="02020603050405020304" pitchFamily="18" charset="0"/>
              </a:rPr>
              <a:t>。</a:t>
            </a:r>
            <a:endParaRPr lang="en-US" altLang="zh-CN" sz="2000" b="1" dirty="0">
              <a:latin typeface="+mn-ea"/>
              <a:ea typeface="+mn-ea"/>
              <a:cs typeface="Times New Roman" panose="02020603050405020304" pitchFamily="18" charset="0"/>
            </a:endParaRPr>
          </a:p>
          <a:p>
            <a:pPr marL="342900" indent="-342900">
              <a:lnSpc>
                <a:spcPts val="32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  <a:defRPr/>
            </a:pPr>
            <a:r>
              <a:rPr lang="zh-CN" altLang="en-US" sz="2000" b="1" dirty="0">
                <a:latin typeface="+mn-ea"/>
                <a:ea typeface="+mn-ea"/>
                <a:cs typeface="Times New Roman" panose="02020603050405020304" pitchFamily="18" charset="0"/>
              </a:rPr>
              <a:t>因而，</a:t>
            </a:r>
            <a:r>
              <a:rPr lang="zh-CN" altLang="zh-CN" sz="2000" b="1" dirty="0">
                <a:latin typeface="+mn-ea"/>
                <a:ea typeface="+mn-ea"/>
                <a:cs typeface="Times New Roman" panose="02020603050405020304" pitchFamily="18" charset="0"/>
              </a:rPr>
              <a:t>可以从</a:t>
            </a:r>
            <a:r>
              <a:rPr lang="zh-CN" altLang="zh-CN" sz="2000" b="1" u="wavyHeavy" dirty="0">
                <a:latin typeface="+mn-ea"/>
                <a:ea typeface="+mn-ea"/>
                <a:cs typeface="Times New Roman" panose="02020603050405020304" pitchFamily="18" charset="0"/>
              </a:rPr>
              <a:t>知识</a:t>
            </a:r>
            <a:r>
              <a:rPr lang="zh-CN" altLang="zh-CN" sz="2000" b="1" dirty="0">
                <a:latin typeface="+mn-ea"/>
                <a:ea typeface="+mn-ea"/>
                <a:cs typeface="Times New Roman" panose="02020603050405020304" pitchFamily="18" charset="0"/>
              </a:rPr>
              <a:t>和</a:t>
            </a:r>
            <a:r>
              <a:rPr lang="zh-CN" altLang="zh-CN" sz="2000" b="1" u="wavyHeavy" dirty="0">
                <a:latin typeface="+mn-ea"/>
                <a:ea typeface="+mn-ea"/>
                <a:cs typeface="Times New Roman" panose="02020603050405020304" pitchFamily="18" charset="0"/>
              </a:rPr>
              <a:t>推理机制</a:t>
            </a:r>
            <a:r>
              <a:rPr lang="zh-CN" altLang="zh-CN" sz="2000" b="1" dirty="0">
                <a:latin typeface="+mn-ea"/>
                <a:ea typeface="+mn-ea"/>
                <a:cs typeface="Times New Roman" panose="02020603050405020304" pitchFamily="18" charset="0"/>
              </a:rPr>
              <a:t>出发，让</a:t>
            </a:r>
            <a:r>
              <a:rPr lang="zh-CN" altLang="zh-CN" sz="2000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计算机程序</a:t>
            </a:r>
            <a:r>
              <a:rPr lang="zh-CN" altLang="en-US" sz="2000" b="1" dirty="0">
                <a:latin typeface="+mn-ea"/>
                <a:ea typeface="+mn-ea"/>
                <a:cs typeface="Times New Roman" panose="02020603050405020304" pitchFamily="18" charset="0"/>
              </a:rPr>
              <a:t>一定程度上</a:t>
            </a:r>
            <a:r>
              <a:rPr lang="zh-CN" altLang="en-US" sz="2000" b="1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能够</a:t>
            </a:r>
            <a:r>
              <a:rPr lang="zh-CN" altLang="zh-CN" sz="2000" b="1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表现出</a:t>
            </a:r>
            <a:r>
              <a:rPr lang="zh-CN" altLang="en-US" sz="2000" b="1" u="wavyHeavy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某种</a:t>
            </a:r>
            <a:r>
              <a:rPr lang="zh-CN" altLang="zh-CN" sz="2000" b="1" u="wavyHeavy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专家的能力</a:t>
            </a:r>
            <a:r>
              <a:rPr lang="zh-CN" altLang="zh-CN" sz="2000" b="1" dirty="0">
                <a:latin typeface="+mn-ea"/>
                <a:ea typeface="+mn-ea"/>
                <a:cs typeface="Times New Roman" panose="02020603050405020304" pitchFamily="18" charset="0"/>
              </a:rPr>
              <a:t>，这种能力所构成的结构就是</a:t>
            </a:r>
            <a:r>
              <a:rPr lang="en-US" altLang="zh-CN" sz="2000" b="1" dirty="0">
                <a:latin typeface="+mn-ea"/>
                <a:ea typeface="+mn-ea"/>
                <a:cs typeface="Times New Roman" panose="02020603050405020304" pitchFamily="18" charset="0"/>
              </a:rPr>
              <a:t>“</a:t>
            </a:r>
            <a:r>
              <a:rPr lang="zh-CN" altLang="zh-CN" sz="2000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专家系统</a:t>
            </a:r>
            <a:r>
              <a:rPr lang="en-US" altLang="zh-CN" sz="2000" b="1" dirty="0">
                <a:latin typeface="+mn-ea"/>
                <a:ea typeface="+mn-ea"/>
                <a:cs typeface="Times New Roman" panose="02020603050405020304" pitchFamily="18" charset="0"/>
              </a:rPr>
              <a:t>”</a:t>
            </a:r>
            <a:r>
              <a:rPr lang="zh-CN" altLang="zh-CN" sz="2000" b="1" dirty="0">
                <a:latin typeface="+mn-ea"/>
                <a:ea typeface="+mn-ea"/>
                <a:cs typeface="Times New Roman" panose="02020603050405020304" pitchFamily="18" charset="0"/>
              </a:rPr>
              <a:t>。</a:t>
            </a:r>
            <a:endParaRPr lang="zh-CN" altLang="en-US" sz="2000" b="1" dirty="0">
              <a:latin typeface="+mn-ea"/>
              <a:ea typeface="+mn-ea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663287" y="1133924"/>
            <a:ext cx="677590" cy="3693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defRPr/>
            </a:pPr>
            <a:r>
              <a:rPr lang="zh-CN" altLang="en-US" sz="2400" b="1" dirty="0">
                <a:latin typeface="+mn-ea"/>
                <a:ea typeface="+mn-ea"/>
              </a:rPr>
              <a:t>来源</a:t>
            </a:r>
          </a:p>
        </p:txBody>
      </p:sp>
      <p:grpSp>
        <p:nvGrpSpPr>
          <p:cNvPr id="3" name="组合 2"/>
          <p:cNvGrpSpPr>
            <a:grpSpLocks/>
          </p:cNvGrpSpPr>
          <p:nvPr/>
        </p:nvGrpSpPr>
        <p:grpSpPr bwMode="auto">
          <a:xfrm>
            <a:off x="5076825" y="260350"/>
            <a:ext cx="3240088" cy="1296988"/>
            <a:chOff x="3923928" y="260648"/>
            <a:chExt cx="3240360" cy="1296144"/>
          </a:xfrm>
        </p:grpSpPr>
        <p:graphicFrame>
          <p:nvGraphicFramePr>
            <p:cNvPr id="5125" name="Object 13"/>
            <p:cNvGraphicFramePr>
              <a:graphicFrameLocks noChangeAspect="1"/>
            </p:cNvGraphicFramePr>
            <p:nvPr/>
          </p:nvGraphicFramePr>
          <p:xfrm>
            <a:off x="3923928" y="260648"/>
            <a:ext cx="2671458" cy="129614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7623" name="Visio" r:id="rId3" imgW="5178247" imgH="2092147" progId="Visio.Drawing.11">
                    <p:embed/>
                  </p:oleObj>
                </mc:Choice>
                <mc:Fallback>
                  <p:oleObj name="Visio" r:id="rId3" imgW="5178247" imgH="2092147" progId="Visio.Drawing.11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23928" y="260648"/>
                          <a:ext cx="2671458" cy="129614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" name="圆角矩形标注 1"/>
            <p:cNvSpPr/>
            <p:nvPr/>
          </p:nvSpPr>
          <p:spPr>
            <a:xfrm>
              <a:off x="6443502" y="725483"/>
              <a:ext cx="720786" cy="288737"/>
            </a:xfrm>
            <a:prstGeom prst="wedgeRoundRectCallout">
              <a:avLst>
                <a:gd name="adj1" fmla="val -67010"/>
                <a:gd name="adj2" fmla="val 102183"/>
                <a:gd name="adj3" fmla="val 16667"/>
              </a:avLst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>
                <a:defRPr/>
              </a:pPr>
              <a:r>
                <a:rPr lang="zh-CN" altLang="en-US" sz="2000" b="1" dirty="0">
                  <a:solidFill>
                    <a:srgbClr val="FF0000"/>
                  </a:solidFill>
                </a:rPr>
                <a:t>知识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7334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3" y="1916113"/>
            <a:ext cx="7775575" cy="3960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文本框 6"/>
          <p:cNvSpPr txBox="1"/>
          <p:nvPr/>
        </p:nvSpPr>
        <p:spPr>
          <a:xfrm>
            <a:off x="633413" y="1052513"/>
            <a:ext cx="1973262" cy="368300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>
              <a:defRPr/>
            </a:pPr>
            <a:r>
              <a:rPr lang="zh-CN" altLang="en-US" sz="2400" b="1" dirty="0">
                <a:latin typeface="+mn-ea"/>
                <a:ea typeface="+mn-ea"/>
              </a:rPr>
              <a:t>例：水利大坝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4427538" y="427038"/>
            <a:ext cx="4248150" cy="103822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 marL="269875" indent="-269875">
              <a:lnSpc>
                <a:spcPts val="27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  <a:defRPr/>
            </a:pP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实体</a:t>
            </a:r>
            <a:r>
              <a:rPr lang="zh-CN" altLang="en-US" sz="2000" b="1" dirty="0">
                <a:latin typeface="+mn-ea"/>
                <a:ea typeface="+mn-ea"/>
              </a:rPr>
              <a:t>、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边</a:t>
            </a:r>
            <a:endParaRPr lang="en-US" altLang="zh-CN" sz="2000" b="1" dirty="0">
              <a:solidFill>
                <a:srgbClr val="FF0000"/>
              </a:solidFill>
              <a:latin typeface="+mn-ea"/>
              <a:ea typeface="+mn-ea"/>
            </a:endParaRPr>
          </a:p>
          <a:p>
            <a:pPr marL="269875" indent="-269875">
              <a:lnSpc>
                <a:spcPts val="27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  <a:defRPr/>
            </a:pP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推理机</a:t>
            </a:r>
            <a:r>
              <a:rPr lang="en-US" altLang="zh-CN" sz="2000" b="1" dirty="0">
                <a:latin typeface="+mn-ea"/>
                <a:ea typeface="+mn-ea"/>
              </a:rPr>
              <a:t>(</a:t>
            </a:r>
            <a:r>
              <a:rPr lang="zh-CN" altLang="en-US" sz="2000" b="1" dirty="0">
                <a:latin typeface="+mn-ea"/>
                <a:ea typeface="+mn-ea"/>
              </a:rPr>
              <a:t>从知识图谱中</a:t>
            </a:r>
            <a:r>
              <a:rPr lang="zh-CN" altLang="en-US" sz="2000" b="1" dirty="0">
                <a:solidFill>
                  <a:srgbClr val="0000FF"/>
                </a:solidFill>
                <a:latin typeface="+mn-ea"/>
                <a:ea typeface="+mn-ea"/>
              </a:rPr>
              <a:t>挖掘和分析</a:t>
            </a:r>
            <a:r>
              <a:rPr lang="en-US" altLang="zh-CN" sz="2000" b="1" dirty="0">
                <a:latin typeface="+mn-ea"/>
                <a:ea typeface="+mn-ea"/>
              </a:rPr>
              <a:t>)</a:t>
            </a:r>
          </a:p>
          <a:p>
            <a:pPr marL="630238" indent="-268288">
              <a:lnSpc>
                <a:spcPts val="27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  <a:defRPr/>
            </a:pPr>
            <a:r>
              <a:rPr lang="zh-CN" altLang="en-US" sz="2000" b="1" dirty="0">
                <a:latin typeface="+mn-ea"/>
                <a:ea typeface="+mn-ea"/>
              </a:rPr>
              <a:t>同一流域、反调节关系</a:t>
            </a:r>
          </a:p>
        </p:txBody>
      </p:sp>
    </p:spTree>
    <p:extLst>
      <p:ext uri="{BB962C8B-B14F-4D97-AF65-F5344CB8AC3E}">
        <p14:creationId xmlns:p14="http://schemas.microsoft.com/office/powerpoint/2010/main" val="2612431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33413" y="1180353"/>
            <a:ext cx="2210395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defRPr/>
            </a:pPr>
            <a:r>
              <a:rPr lang="zh-CN" altLang="en-US" b="1" dirty="0">
                <a:latin typeface="+mn-ea"/>
                <a:ea typeface="+mn-ea"/>
              </a:rPr>
              <a:t>知识图谱包含的因素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605705" y="1791288"/>
            <a:ext cx="7638703" cy="348813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342900" indent="-342900">
              <a:lnSpc>
                <a:spcPts val="31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  <a:defRPr/>
            </a:pPr>
            <a:r>
              <a:rPr lang="zh-CN" altLang="zh-CN" sz="2000" b="1" dirty="0">
                <a:solidFill>
                  <a:srgbClr val="FF0000"/>
                </a:solidFill>
                <a:latin typeface="+mn-ea"/>
                <a:ea typeface="+mn-ea"/>
              </a:rPr>
              <a:t>概念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之间的</a:t>
            </a:r>
            <a:r>
              <a:rPr lang="zh-CN" altLang="zh-CN" sz="2000" b="1" dirty="0">
                <a:solidFill>
                  <a:srgbClr val="FF0000"/>
                </a:solidFill>
                <a:latin typeface="+mn-ea"/>
                <a:ea typeface="+mn-ea"/>
              </a:rPr>
              <a:t>层次化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关系</a:t>
            </a:r>
            <a:r>
              <a:rPr lang="zh-CN" altLang="en-US" sz="2000" b="1" dirty="0">
                <a:latin typeface="+mn-ea"/>
                <a:ea typeface="+mn-ea"/>
              </a:rPr>
              <a:t>（</a:t>
            </a:r>
            <a:r>
              <a:rPr lang="en-US" altLang="zh-CN" sz="20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ontology</a:t>
            </a:r>
            <a:r>
              <a:rPr lang="zh-CN" altLang="en-US" sz="2000" b="1" dirty="0">
                <a:latin typeface="+mn-ea"/>
                <a:ea typeface="+mn-ea"/>
              </a:rPr>
              <a:t>）</a:t>
            </a:r>
            <a:endParaRPr lang="en-US" altLang="zh-CN" sz="2000" b="1" dirty="0">
              <a:latin typeface="+mn-ea"/>
              <a:ea typeface="+mn-ea"/>
            </a:endParaRPr>
          </a:p>
          <a:p>
            <a:pPr marL="539750" indent="-176213">
              <a:lnSpc>
                <a:spcPts val="3100"/>
              </a:lnSpc>
              <a:buClr>
                <a:srgbClr val="FF0000"/>
              </a:buClr>
              <a:buFont typeface="Arial" panose="020B0604020202020204" pitchFamily="34" charset="0"/>
              <a:buChar char="•"/>
              <a:defRPr/>
            </a:pPr>
            <a:r>
              <a:rPr lang="zh-CN" altLang="zh-CN" sz="1800" b="1" dirty="0">
                <a:solidFill>
                  <a:srgbClr val="0000FF"/>
                </a:solidFill>
                <a:latin typeface="+mn-ea"/>
                <a:ea typeface="+mn-ea"/>
              </a:rPr>
              <a:t>如</a:t>
            </a:r>
            <a:r>
              <a:rPr lang="zh-CN" altLang="en-US" sz="1800" b="1" dirty="0">
                <a:latin typeface="+mn-ea"/>
                <a:ea typeface="+mn-ea"/>
              </a:rPr>
              <a:t>：</a:t>
            </a:r>
            <a:r>
              <a:rPr lang="en-US" altLang="zh-CN" sz="1800" b="1" dirty="0">
                <a:latin typeface="+mn-ea"/>
                <a:ea typeface="+mn-ea"/>
              </a:rPr>
              <a:t>“</a:t>
            </a:r>
            <a:r>
              <a:rPr lang="zh-CN" altLang="zh-CN" sz="1800" b="1" dirty="0">
                <a:latin typeface="+mn-ea"/>
                <a:ea typeface="+mn-ea"/>
              </a:rPr>
              <a:t>水利工程</a:t>
            </a:r>
            <a:r>
              <a:rPr lang="en-US" altLang="zh-CN" sz="1800" b="1" dirty="0">
                <a:latin typeface="+mn-ea"/>
                <a:ea typeface="+mn-ea"/>
              </a:rPr>
              <a:t>”</a:t>
            </a:r>
            <a:r>
              <a:rPr lang="zh-CN" altLang="zh-CN" sz="1800" b="1" dirty="0">
                <a:latin typeface="+mn-ea"/>
                <a:ea typeface="+mn-ea"/>
              </a:rPr>
              <a:t>是</a:t>
            </a:r>
            <a:r>
              <a:rPr lang="en-US" altLang="zh-CN" sz="1800" b="1" dirty="0">
                <a:latin typeface="+mn-ea"/>
                <a:ea typeface="+mn-ea"/>
              </a:rPr>
              <a:t>“</a:t>
            </a:r>
            <a:r>
              <a:rPr lang="zh-CN" altLang="zh-CN" sz="1800" b="1" dirty="0">
                <a:latin typeface="+mn-ea"/>
                <a:ea typeface="+mn-ea"/>
              </a:rPr>
              <a:t>工程</a:t>
            </a:r>
            <a:r>
              <a:rPr lang="en-US" altLang="zh-CN" sz="1800" b="1" dirty="0" smtClean="0">
                <a:latin typeface="+mn-ea"/>
                <a:ea typeface="+mn-ea"/>
              </a:rPr>
              <a:t>”</a:t>
            </a:r>
            <a:r>
              <a:rPr lang="zh-CN" altLang="en-US" sz="1800" b="1" dirty="0" smtClean="0">
                <a:latin typeface="+mn-ea"/>
                <a:ea typeface="+mn-ea"/>
              </a:rPr>
              <a:t>中</a:t>
            </a:r>
            <a:r>
              <a:rPr lang="zh-CN" altLang="zh-CN" sz="1800" b="1" dirty="0" smtClean="0">
                <a:latin typeface="+mn-ea"/>
                <a:ea typeface="+mn-ea"/>
              </a:rPr>
              <a:t>的</a:t>
            </a:r>
            <a:r>
              <a:rPr lang="zh-CN" altLang="zh-CN" sz="1800" b="1" dirty="0">
                <a:latin typeface="+mn-ea"/>
                <a:ea typeface="+mn-ea"/>
              </a:rPr>
              <a:t>一类</a:t>
            </a:r>
            <a:r>
              <a:rPr lang="en-US" altLang="zh-CN" sz="1800" b="1" dirty="0">
                <a:latin typeface="+mn-ea"/>
                <a:ea typeface="+mn-ea"/>
              </a:rPr>
              <a:t>(</a:t>
            </a:r>
            <a:r>
              <a:rPr lang="zh-CN" altLang="zh-CN" sz="1800" b="1" dirty="0">
                <a:latin typeface="+mn-ea"/>
                <a:ea typeface="+mn-ea"/>
              </a:rPr>
              <a:t>下一</a:t>
            </a:r>
            <a:r>
              <a:rPr lang="zh-CN" altLang="en-US" sz="1800" b="1" dirty="0">
                <a:latin typeface="+mn-ea"/>
                <a:ea typeface="+mn-ea"/>
              </a:rPr>
              <a:t>级</a:t>
            </a:r>
            <a:r>
              <a:rPr lang="zh-CN" altLang="zh-CN" sz="1800" b="1" dirty="0">
                <a:latin typeface="+mn-ea"/>
                <a:ea typeface="+mn-ea"/>
              </a:rPr>
              <a:t>分类层次</a:t>
            </a:r>
            <a:r>
              <a:rPr lang="zh-CN" altLang="en-US" sz="1800" b="1" dirty="0">
                <a:latin typeface="+mn-ea"/>
                <a:ea typeface="+mn-ea"/>
              </a:rPr>
              <a:t>、类的等级</a:t>
            </a:r>
            <a:r>
              <a:rPr lang="en-US" altLang="zh-CN" sz="1800" b="1" dirty="0">
                <a:latin typeface="+mn-ea"/>
                <a:ea typeface="+mn-ea"/>
              </a:rPr>
              <a:t>)</a:t>
            </a:r>
          </a:p>
          <a:p>
            <a:pPr marL="539750" indent="-176213">
              <a:lnSpc>
                <a:spcPts val="3100"/>
              </a:lnSpc>
              <a:buClr>
                <a:srgbClr val="FF0000"/>
              </a:buClr>
              <a:buFont typeface="Arial" panose="020B0604020202020204" pitchFamily="34" charset="0"/>
              <a:buChar char="•"/>
              <a:defRPr/>
            </a:pPr>
            <a:r>
              <a:rPr lang="zh-CN" altLang="zh-CN" sz="1800" b="1" dirty="0">
                <a:latin typeface="+mn-ea"/>
                <a:ea typeface="+mn-ea"/>
              </a:rPr>
              <a:t>现有方法多在</a:t>
            </a:r>
            <a:r>
              <a:rPr lang="zh-CN" altLang="zh-CN" sz="1800" b="1" u="wavyHeavy" dirty="0">
                <a:latin typeface="+mn-ea"/>
                <a:ea typeface="+mn-ea"/>
              </a:rPr>
              <a:t>传统分类方法</a:t>
            </a:r>
            <a:r>
              <a:rPr lang="zh-CN" altLang="zh-CN" sz="1800" b="1" dirty="0">
                <a:latin typeface="+mn-ea"/>
                <a:ea typeface="+mn-ea"/>
              </a:rPr>
              <a:t>中</a:t>
            </a:r>
            <a:r>
              <a:rPr lang="zh-CN" altLang="zh-CN" sz="1800" b="1" dirty="0">
                <a:solidFill>
                  <a:srgbClr val="0000FF"/>
                </a:solidFill>
                <a:latin typeface="+mn-ea"/>
                <a:ea typeface="+mn-ea"/>
              </a:rPr>
              <a:t>结合机器学习</a:t>
            </a:r>
            <a:r>
              <a:rPr lang="zh-CN" altLang="zh-CN" sz="1800" b="1" dirty="0">
                <a:latin typeface="+mn-ea"/>
                <a:ea typeface="+mn-ea"/>
              </a:rPr>
              <a:t>来</a:t>
            </a:r>
            <a:r>
              <a:rPr lang="zh-CN" altLang="zh-CN" sz="1800" b="1" dirty="0">
                <a:solidFill>
                  <a:srgbClr val="FF0000"/>
                </a:solidFill>
                <a:latin typeface="+mn-ea"/>
                <a:ea typeface="+mn-ea"/>
              </a:rPr>
              <a:t>构建语义网络</a:t>
            </a:r>
            <a:r>
              <a:rPr lang="zh-CN" altLang="zh-CN" sz="1800" b="1" dirty="0">
                <a:latin typeface="+mn-ea"/>
                <a:ea typeface="+mn-ea"/>
              </a:rPr>
              <a:t>分类体系</a:t>
            </a:r>
            <a:endParaRPr lang="en-US" altLang="zh-CN" sz="1800" b="1" dirty="0">
              <a:latin typeface="+mn-ea"/>
              <a:ea typeface="+mn-ea"/>
            </a:endParaRPr>
          </a:p>
          <a:p>
            <a:pPr marL="539750" indent="-176213">
              <a:lnSpc>
                <a:spcPts val="3100"/>
              </a:lnSpc>
              <a:spcAft>
                <a:spcPts val="1200"/>
              </a:spcAft>
              <a:buClr>
                <a:srgbClr val="FF0000"/>
              </a:buClr>
              <a:buFont typeface="Arial" panose="020B0604020202020204" pitchFamily="34" charset="0"/>
              <a:buChar char="•"/>
              <a:defRPr/>
            </a:pPr>
            <a:r>
              <a:rPr lang="zh-CN" altLang="zh-CN" sz="1800" b="1" dirty="0">
                <a:latin typeface="+mn-ea"/>
                <a:ea typeface="+mn-ea"/>
              </a:rPr>
              <a:t>概念之间的层次化，一般通过</a:t>
            </a:r>
            <a:r>
              <a:rPr lang="en-US" altLang="zh-CN" sz="1800" b="1" dirty="0">
                <a:latin typeface="+mn-ea"/>
                <a:ea typeface="+mn-ea"/>
              </a:rPr>
              <a:t>“</a:t>
            </a:r>
            <a:r>
              <a:rPr lang="zh-CN" altLang="zh-CN" sz="1800" b="1" dirty="0">
                <a:solidFill>
                  <a:srgbClr val="FF0000"/>
                </a:solidFill>
                <a:latin typeface="+mn-ea"/>
                <a:ea typeface="+mn-ea"/>
              </a:rPr>
              <a:t>分类识别</a:t>
            </a:r>
            <a:r>
              <a:rPr lang="en-US" altLang="zh-CN" sz="1800" b="1" dirty="0">
                <a:latin typeface="+mn-ea"/>
                <a:ea typeface="+mn-ea"/>
              </a:rPr>
              <a:t>”…</a:t>
            </a:r>
            <a:r>
              <a:rPr lang="zh-CN" altLang="en-US" sz="1800" b="1" dirty="0">
                <a:latin typeface="+mn-ea"/>
                <a:ea typeface="+mn-ea"/>
              </a:rPr>
              <a:t>方式</a:t>
            </a:r>
            <a:r>
              <a:rPr lang="zh-CN" altLang="zh-CN" sz="1800" b="1" dirty="0">
                <a:latin typeface="+mn-ea"/>
                <a:ea typeface="+mn-ea"/>
              </a:rPr>
              <a:t>实现</a:t>
            </a:r>
            <a:r>
              <a:rPr lang="zh-CN" altLang="en-US" sz="1800" b="1" dirty="0">
                <a:latin typeface="+mn-ea"/>
                <a:ea typeface="+mn-ea"/>
              </a:rPr>
              <a:t>。</a:t>
            </a:r>
            <a:endParaRPr lang="en-US" altLang="zh-CN" sz="1800" b="1" dirty="0">
              <a:latin typeface="+mn-ea"/>
              <a:ea typeface="+mn-ea"/>
            </a:endParaRPr>
          </a:p>
          <a:p>
            <a:pPr marL="342900" indent="-342900">
              <a:lnSpc>
                <a:spcPts val="31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  <a:defRPr/>
            </a:pP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概念对应的实例</a:t>
            </a:r>
            <a:r>
              <a:rPr lang="zh-CN" altLang="en-US" sz="2000" b="1" dirty="0">
                <a:latin typeface="+mn-ea"/>
                <a:ea typeface="+mn-ea"/>
              </a:rPr>
              <a:t>（</a:t>
            </a:r>
            <a:r>
              <a:rPr lang="en-US" altLang="zh-CN" sz="20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instance</a:t>
            </a:r>
            <a:r>
              <a:rPr lang="zh-CN" altLang="en-US" sz="2000" b="1" dirty="0">
                <a:latin typeface="+mn-ea"/>
                <a:ea typeface="+mn-ea"/>
              </a:rPr>
              <a:t>）</a:t>
            </a:r>
            <a:endParaRPr lang="en-US" altLang="zh-CN" sz="2000" b="1" dirty="0">
              <a:latin typeface="+mn-ea"/>
              <a:ea typeface="+mn-ea"/>
            </a:endParaRPr>
          </a:p>
          <a:p>
            <a:pPr marL="539750" indent="-176213">
              <a:lnSpc>
                <a:spcPts val="3100"/>
              </a:lnSpc>
              <a:buClr>
                <a:srgbClr val="FF0000"/>
              </a:buClr>
              <a:buFont typeface="Arial" panose="020B0604020202020204" pitchFamily="34" charset="0"/>
              <a:buChar char="•"/>
              <a:defRPr/>
            </a:pPr>
            <a:r>
              <a:rPr lang="zh-CN" altLang="en-US" sz="1800" b="1" dirty="0">
                <a:latin typeface="+mn-ea"/>
                <a:ea typeface="+mn-ea"/>
              </a:rPr>
              <a:t>实例</a:t>
            </a:r>
            <a:r>
              <a:rPr lang="zh-CN" altLang="zh-CN" sz="1800" b="1" dirty="0">
                <a:latin typeface="+mn-ea"/>
                <a:ea typeface="+mn-ea"/>
              </a:rPr>
              <a:t>是</a:t>
            </a:r>
            <a:r>
              <a:rPr lang="zh-CN" altLang="zh-CN" sz="1800" b="1" dirty="0">
                <a:solidFill>
                  <a:srgbClr val="0000FF"/>
                </a:solidFill>
                <a:latin typeface="+mn-ea"/>
                <a:ea typeface="+mn-ea"/>
              </a:rPr>
              <a:t>概念的具体化</a:t>
            </a:r>
            <a:endParaRPr lang="en-US" altLang="zh-CN" sz="1800" b="1" dirty="0">
              <a:solidFill>
                <a:srgbClr val="0000FF"/>
              </a:solidFill>
              <a:latin typeface="+mn-ea"/>
              <a:ea typeface="+mn-ea"/>
            </a:endParaRPr>
          </a:p>
          <a:p>
            <a:pPr marL="539750" indent="-176213">
              <a:lnSpc>
                <a:spcPts val="3100"/>
              </a:lnSpc>
              <a:buClr>
                <a:srgbClr val="FF0000"/>
              </a:buClr>
              <a:buFont typeface="Arial" panose="020B0604020202020204" pitchFamily="34" charset="0"/>
              <a:buChar char="•"/>
              <a:defRPr/>
            </a:pPr>
            <a:r>
              <a:rPr lang="zh-CN" altLang="zh-CN" sz="1800" b="1" dirty="0">
                <a:solidFill>
                  <a:srgbClr val="0000FF"/>
                </a:solidFill>
                <a:latin typeface="+mn-ea"/>
                <a:ea typeface="+mn-ea"/>
              </a:rPr>
              <a:t>如</a:t>
            </a:r>
            <a:r>
              <a:rPr lang="zh-CN" altLang="en-US" sz="1800" b="1" dirty="0">
                <a:latin typeface="+mn-ea"/>
                <a:ea typeface="+mn-ea"/>
              </a:rPr>
              <a:t>：</a:t>
            </a:r>
            <a:r>
              <a:rPr lang="zh-CN" altLang="zh-CN" sz="1800" b="1" dirty="0">
                <a:latin typeface="+mn-ea"/>
                <a:ea typeface="+mn-ea"/>
              </a:rPr>
              <a:t>“三峡大坝</a:t>
            </a:r>
            <a:r>
              <a:rPr lang="zh-CN" altLang="en-US" sz="1800" b="1" dirty="0">
                <a:latin typeface="+mn-ea"/>
                <a:ea typeface="+mn-ea"/>
              </a:rPr>
              <a:t>”、“</a:t>
            </a:r>
            <a:r>
              <a:rPr lang="zh-CN" altLang="zh-CN" sz="1800" b="1" dirty="0">
                <a:latin typeface="+mn-ea"/>
                <a:ea typeface="+mn-ea"/>
              </a:rPr>
              <a:t>葛洲坝”属于“水利工程”的实例</a:t>
            </a:r>
            <a:endParaRPr lang="en-US" altLang="zh-CN" sz="1800" b="1" dirty="0">
              <a:latin typeface="+mn-ea"/>
              <a:ea typeface="+mn-ea"/>
            </a:endParaRPr>
          </a:p>
          <a:p>
            <a:pPr marL="539750" indent="-176213">
              <a:lnSpc>
                <a:spcPts val="3100"/>
              </a:lnSpc>
              <a:buClr>
                <a:srgbClr val="FF0000"/>
              </a:buClr>
              <a:buFont typeface="Arial" panose="020B0604020202020204" pitchFamily="34" charset="0"/>
              <a:buChar char="•"/>
              <a:defRPr/>
            </a:pPr>
            <a:r>
              <a:rPr lang="zh-CN" altLang="zh-CN" sz="1800" b="1" dirty="0">
                <a:latin typeface="+mn-ea"/>
                <a:ea typeface="+mn-ea"/>
              </a:rPr>
              <a:t>可用</a:t>
            </a:r>
            <a:r>
              <a:rPr lang="en-US" altLang="zh-CN" sz="1800" b="1" dirty="0">
                <a:latin typeface="+mn-ea"/>
                <a:ea typeface="+mn-ea"/>
              </a:rPr>
              <a:t>“</a:t>
            </a:r>
            <a:r>
              <a:rPr lang="zh-CN" altLang="zh-CN" sz="1800" b="1" dirty="0">
                <a:solidFill>
                  <a:srgbClr val="FF0000"/>
                </a:solidFill>
                <a:latin typeface="+mn-ea"/>
                <a:ea typeface="+mn-ea"/>
              </a:rPr>
              <a:t>属性</a:t>
            </a:r>
            <a:r>
              <a:rPr lang="en-US" altLang="zh-CN" sz="1800" b="1" dirty="0">
                <a:latin typeface="+mn-ea"/>
                <a:ea typeface="+mn-ea"/>
              </a:rPr>
              <a:t>”</a:t>
            </a:r>
            <a:r>
              <a:rPr lang="zh-CN" altLang="en-US" sz="1800" b="1" dirty="0">
                <a:latin typeface="+mn-ea"/>
                <a:ea typeface="+mn-ea"/>
              </a:rPr>
              <a:t>刻画实例</a:t>
            </a:r>
            <a:endParaRPr lang="zh-CN" altLang="zh-CN" sz="1800" b="1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33613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684213" y="549275"/>
            <a:ext cx="8064500" cy="5462588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269875" indent="-269875" algn="just">
              <a:lnSpc>
                <a:spcPts val="3000"/>
              </a:lnSpc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  <a:defRPr/>
            </a:pPr>
            <a:r>
              <a:rPr lang="zh-CN" altLang="zh-CN" sz="2000" b="1" kern="1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属性</a:t>
            </a:r>
            <a:endParaRPr lang="en-US" altLang="zh-CN" sz="2000" b="1" kern="100" dirty="0">
              <a:solidFill>
                <a:srgbClr val="FF0000"/>
              </a:solidFill>
              <a:latin typeface="+mn-ea"/>
              <a:ea typeface="+mn-ea"/>
              <a:cs typeface="Times New Roman" panose="02020603050405020304" pitchFamily="18" charset="0"/>
            </a:endParaRPr>
          </a:p>
          <a:p>
            <a:pPr marL="539750" indent="-176213" algn="just">
              <a:lnSpc>
                <a:spcPts val="3000"/>
              </a:lnSpc>
              <a:spcAft>
                <a:spcPts val="0"/>
              </a:spcAft>
              <a:buClr>
                <a:srgbClr val="FF0000"/>
              </a:buClr>
              <a:buFont typeface="Arial" panose="020B0604020202020204" pitchFamily="34" charset="0"/>
              <a:buChar char="•"/>
              <a:defRPr/>
            </a:pPr>
            <a:r>
              <a:rPr lang="zh-CN" altLang="zh-CN" sz="1800" b="1" kern="100" dirty="0">
                <a:latin typeface="+mn-ea"/>
                <a:ea typeface="+mn-ea"/>
                <a:cs typeface="Times New Roman" panose="02020603050405020304" pitchFamily="18" charset="0"/>
              </a:rPr>
              <a:t>对</a:t>
            </a:r>
            <a:r>
              <a:rPr lang="zh-CN" altLang="zh-CN" sz="1800" b="1" kern="100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概念</a:t>
            </a:r>
            <a:r>
              <a:rPr lang="zh-CN" altLang="zh-CN" sz="1800" b="1" kern="100" dirty="0">
                <a:latin typeface="+mn-ea"/>
                <a:ea typeface="+mn-ea"/>
                <a:cs typeface="Times New Roman" panose="02020603050405020304" pitchFamily="18" charset="0"/>
              </a:rPr>
              <a:t>或</a:t>
            </a:r>
            <a:r>
              <a:rPr lang="zh-CN" altLang="zh-CN" sz="1800" b="1" kern="100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实体内涵</a:t>
            </a:r>
            <a:r>
              <a:rPr lang="zh-CN" altLang="zh-CN" sz="1800" b="1" kern="100" dirty="0">
                <a:latin typeface="+mn-ea"/>
                <a:ea typeface="+mn-ea"/>
                <a:cs typeface="Times New Roman" panose="02020603050405020304" pitchFamily="18" charset="0"/>
              </a:rPr>
              <a:t>的描述</a:t>
            </a:r>
            <a:endParaRPr lang="en-US" altLang="zh-CN" sz="1800" b="1" kern="100" dirty="0">
              <a:latin typeface="+mn-ea"/>
              <a:ea typeface="+mn-ea"/>
              <a:cs typeface="Times New Roman" panose="02020603050405020304" pitchFamily="18" charset="0"/>
            </a:endParaRPr>
          </a:p>
          <a:p>
            <a:pPr marL="539750" indent="-176213" algn="just">
              <a:lnSpc>
                <a:spcPts val="3000"/>
              </a:lnSpc>
              <a:spcAft>
                <a:spcPts val="0"/>
              </a:spcAft>
              <a:buClr>
                <a:srgbClr val="FF0000"/>
              </a:buClr>
              <a:buFont typeface="Arial" panose="020B0604020202020204" pitchFamily="34" charset="0"/>
              <a:buChar char="•"/>
              <a:defRPr/>
            </a:pPr>
            <a:r>
              <a:rPr lang="zh-CN" altLang="zh-CN" sz="1800" b="1" kern="100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如</a:t>
            </a:r>
            <a:r>
              <a:rPr lang="zh-CN" altLang="zh-CN" sz="1800" b="1" kern="100" dirty="0">
                <a:latin typeface="+mn-ea"/>
                <a:ea typeface="+mn-ea"/>
                <a:cs typeface="Times New Roman" panose="02020603050405020304" pitchFamily="18" charset="0"/>
              </a:rPr>
              <a:t>：水利工程有建设时间</a:t>
            </a:r>
            <a:r>
              <a:rPr lang="zh-CN" altLang="en-US" sz="1800" b="1" kern="100" dirty="0">
                <a:latin typeface="+mn-ea"/>
                <a:ea typeface="+mn-ea"/>
                <a:cs typeface="Times New Roman" panose="02020603050405020304" pitchFamily="18" charset="0"/>
              </a:rPr>
              <a:t>、</a:t>
            </a:r>
            <a:r>
              <a:rPr lang="zh-CN" altLang="zh-CN" sz="1800" b="1" kern="100" dirty="0">
                <a:latin typeface="+mn-ea"/>
                <a:ea typeface="+mn-ea"/>
                <a:cs typeface="Times New Roman" panose="02020603050405020304" pitchFamily="18" charset="0"/>
              </a:rPr>
              <a:t>规模</a:t>
            </a:r>
            <a:r>
              <a:rPr lang="en-US" altLang="zh-CN" sz="1800" b="1" kern="100" dirty="0" smtClean="0">
                <a:latin typeface="+mn-ea"/>
                <a:ea typeface="+mn-ea"/>
                <a:cs typeface="Times New Roman" panose="02020603050405020304" pitchFamily="18" charset="0"/>
              </a:rPr>
              <a:t>……</a:t>
            </a:r>
            <a:r>
              <a:rPr lang="zh-CN" altLang="en-US" sz="1800" b="1" kern="1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性质</a:t>
            </a:r>
            <a:r>
              <a:rPr lang="zh-CN" altLang="zh-CN" sz="1800" b="1" kern="100" dirty="0" smtClean="0">
                <a:latin typeface="+mn-ea"/>
                <a:ea typeface="+mn-ea"/>
                <a:cs typeface="Times New Roman" panose="02020603050405020304" pitchFamily="18" charset="0"/>
              </a:rPr>
              <a:t>属性</a:t>
            </a:r>
            <a:endParaRPr lang="en-US" altLang="zh-CN" sz="1800" b="1" kern="100" dirty="0">
              <a:latin typeface="+mn-ea"/>
              <a:ea typeface="+mn-ea"/>
              <a:cs typeface="Times New Roman" panose="02020603050405020304" pitchFamily="18" charset="0"/>
            </a:endParaRPr>
          </a:p>
          <a:p>
            <a:pPr marL="363537" algn="just">
              <a:lnSpc>
                <a:spcPts val="3000"/>
              </a:lnSpc>
              <a:spcAft>
                <a:spcPts val="1200"/>
              </a:spcAft>
              <a:buClr>
                <a:srgbClr val="FF0000"/>
              </a:buClr>
              <a:defRPr/>
            </a:pPr>
            <a:r>
              <a:rPr lang="en-US" altLang="zh-CN" sz="1800" b="1" kern="100" dirty="0" smtClean="0">
                <a:latin typeface="+mn-ea"/>
                <a:ea typeface="+mn-ea"/>
                <a:cs typeface="Times New Roman" panose="02020603050405020304" pitchFamily="18" charset="0"/>
              </a:rPr>
              <a:t>    </a:t>
            </a:r>
            <a:r>
              <a:rPr lang="en-US" altLang="zh-CN" sz="1400" b="1" kern="100" dirty="0" smtClean="0">
                <a:latin typeface="+mn-ea"/>
                <a:ea typeface="+mn-ea"/>
                <a:cs typeface="Times New Roman" panose="02020603050405020304" pitchFamily="18" charset="0"/>
              </a:rPr>
              <a:t>  </a:t>
            </a:r>
            <a:r>
              <a:rPr lang="zh-CN" altLang="zh-CN" sz="1800" b="1" kern="100" dirty="0" smtClean="0">
                <a:latin typeface="+mn-ea"/>
                <a:ea typeface="+mn-ea"/>
                <a:cs typeface="Times New Roman" panose="02020603050405020304" pitchFamily="18" charset="0"/>
              </a:rPr>
              <a:t>三峡</a:t>
            </a:r>
            <a:r>
              <a:rPr lang="zh-CN" altLang="zh-CN" sz="1800" b="1" kern="100" dirty="0">
                <a:latin typeface="+mn-ea"/>
                <a:ea typeface="+mn-ea"/>
                <a:cs typeface="Times New Roman" panose="02020603050405020304" pitchFamily="18" charset="0"/>
              </a:rPr>
              <a:t>大坝具有发电</a:t>
            </a:r>
            <a:r>
              <a:rPr lang="zh-CN" altLang="en-US" sz="1800" b="1" kern="100" dirty="0">
                <a:latin typeface="+mn-ea"/>
                <a:ea typeface="+mn-ea"/>
                <a:cs typeface="Times New Roman" panose="02020603050405020304" pitchFamily="18" charset="0"/>
              </a:rPr>
              <a:t>、调节、灌溉</a:t>
            </a:r>
            <a:r>
              <a:rPr lang="en-US" altLang="zh-CN" sz="1800" b="1" kern="100" dirty="0">
                <a:latin typeface="+mn-ea"/>
                <a:ea typeface="+mn-ea"/>
                <a:cs typeface="Times New Roman" panose="02020603050405020304" pitchFamily="18" charset="0"/>
              </a:rPr>
              <a:t>……</a:t>
            </a:r>
            <a:r>
              <a:rPr lang="zh-CN" altLang="en-US" sz="1800" b="1" kern="1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功能</a:t>
            </a:r>
            <a:r>
              <a:rPr lang="zh-CN" altLang="zh-CN" sz="1800" b="1" kern="100" dirty="0">
                <a:latin typeface="+mn-ea"/>
                <a:ea typeface="+mn-ea"/>
                <a:cs typeface="Times New Roman" panose="02020603050405020304" pitchFamily="18" charset="0"/>
              </a:rPr>
              <a:t>属性</a:t>
            </a:r>
            <a:endParaRPr lang="en-US" altLang="zh-CN" sz="1800" b="1" kern="100" dirty="0">
              <a:latin typeface="+mn-ea"/>
              <a:ea typeface="+mn-ea"/>
              <a:cs typeface="Times New Roman" panose="02020603050405020304" pitchFamily="18" charset="0"/>
            </a:endParaRPr>
          </a:p>
          <a:p>
            <a:pPr marL="269875" indent="-269875" algn="just">
              <a:lnSpc>
                <a:spcPts val="3000"/>
              </a:lnSpc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  <a:defRPr/>
            </a:pPr>
            <a:r>
              <a:rPr lang="zh-CN" altLang="zh-CN" sz="2000" b="1" kern="1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关系</a:t>
            </a:r>
            <a:endParaRPr lang="en-US" altLang="zh-CN" sz="2000" b="1" kern="100" dirty="0">
              <a:solidFill>
                <a:srgbClr val="FF0000"/>
              </a:solidFill>
              <a:latin typeface="+mn-ea"/>
              <a:ea typeface="+mn-ea"/>
              <a:cs typeface="Times New Roman" panose="02020603050405020304" pitchFamily="18" charset="0"/>
            </a:endParaRPr>
          </a:p>
          <a:p>
            <a:pPr marL="539750" indent="-176213" algn="just">
              <a:lnSpc>
                <a:spcPts val="3000"/>
              </a:lnSpc>
              <a:spcAft>
                <a:spcPts val="0"/>
              </a:spcAft>
              <a:buClr>
                <a:srgbClr val="FF0000"/>
              </a:buClr>
              <a:buFont typeface="Arial" panose="020B0604020202020204" pitchFamily="34" charset="0"/>
              <a:buChar char="•"/>
              <a:defRPr/>
            </a:pPr>
            <a:r>
              <a:rPr lang="zh-CN" altLang="zh-CN" sz="1800" b="1" kern="100" dirty="0">
                <a:latin typeface="+mn-ea"/>
                <a:ea typeface="+mn-ea"/>
                <a:cs typeface="Times New Roman" panose="02020603050405020304" pitchFamily="18" charset="0"/>
              </a:rPr>
              <a:t>定义</a:t>
            </a:r>
            <a:r>
              <a:rPr lang="zh-CN" altLang="zh-CN" sz="1800" b="1" kern="100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概念</a:t>
            </a:r>
            <a:r>
              <a:rPr lang="zh-CN" altLang="zh-CN" sz="1800" b="1" kern="100" dirty="0">
                <a:latin typeface="+mn-ea"/>
                <a:ea typeface="+mn-ea"/>
                <a:cs typeface="Times New Roman" panose="02020603050405020304" pitchFamily="18" charset="0"/>
              </a:rPr>
              <a:t>或</a:t>
            </a:r>
            <a:r>
              <a:rPr lang="zh-CN" altLang="zh-CN" sz="1800" b="1" kern="100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实体</a:t>
            </a:r>
            <a:r>
              <a:rPr lang="zh-CN" altLang="en-US" sz="1800" b="1" kern="100" dirty="0">
                <a:latin typeface="+mn-ea"/>
                <a:ea typeface="+mn-ea"/>
                <a:cs typeface="Times New Roman" panose="02020603050405020304" pitchFamily="18" charset="0"/>
              </a:rPr>
              <a:t>相互</a:t>
            </a:r>
            <a:r>
              <a:rPr lang="zh-CN" altLang="zh-CN" sz="1800" b="1" kern="100" dirty="0">
                <a:latin typeface="+mn-ea"/>
                <a:ea typeface="+mn-ea"/>
                <a:cs typeface="Times New Roman" panose="02020603050405020304" pitchFamily="18" charset="0"/>
              </a:rPr>
              <a:t>之间的关系</a:t>
            </a:r>
            <a:endParaRPr lang="en-US" altLang="zh-CN" sz="1800" b="1" kern="100" dirty="0">
              <a:latin typeface="+mn-ea"/>
              <a:ea typeface="+mn-ea"/>
              <a:cs typeface="Times New Roman" panose="02020603050405020304" pitchFamily="18" charset="0"/>
            </a:endParaRPr>
          </a:p>
          <a:p>
            <a:pPr marL="539750" indent="-176213" algn="just">
              <a:lnSpc>
                <a:spcPts val="3000"/>
              </a:lnSpc>
              <a:spcAft>
                <a:spcPts val="1200"/>
              </a:spcAft>
              <a:buClr>
                <a:srgbClr val="FF0000"/>
              </a:buClr>
              <a:buFont typeface="Arial" panose="020B0604020202020204" pitchFamily="34" charset="0"/>
              <a:buChar char="•"/>
              <a:defRPr/>
            </a:pPr>
            <a:r>
              <a:rPr lang="zh-CN" altLang="zh-CN" sz="1800" b="1" kern="100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如</a:t>
            </a:r>
            <a:r>
              <a:rPr lang="zh-CN" altLang="en-US" sz="1800" b="1" kern="100" dirty="0">
                <a:latin typeface="+mn-ea"/>
                <a:ea typeface="+mn-ea"/>
                <a:cs typeface="Times New Roman" panose="02020603050405020304" pitchFamily="18" charset="0"/>
              </a:rPr>
              <a:t>：</a:t>
            </a:r>
            <a:r>
              <a:rPr lang="zh-CN" altLang="zh-CN" sz="1800" b="1" kern="100" dirty="0">
                <a:latin typeface="+mn-ea"/>
                <a:ea typeface="+mn-ea"/>
                <a:cs typeface="Times New Roman" panose="02020603050405020304" pitchFamily="18" charset="0"/>
              </a:rPr>
              <a:t>三峡大坝和葛洲坝之间具有</a:t>
            </a:r>
            <a:r>
              <a:rPr lang="en-US" altLang="zh-CN" sz="1800" b="1" kern="100" dirty="0">
                <a:latin typeface="+mn-ea"/>
                <a:ea typeface="+mn-ea"/>
                <a:cs typeface="Times New Roman" panose="02020603050405020304" pitchFamily="18" charset="0"/>
              </a:rPr>
              <a:t>“</a:t>
            </a:r>
            <a:r>
              <a:rPr lang="zh-CN" altLang="zh-CN" sz="1800" b="1" kern="100" dirty="0">
                <a:latin typeface="+mn-ea"/>
                <a:ea typeface="+mn-ea"/>
                <a:cs typeface="Times New Roman" panose="02020603050405020304" pitchFamily="18" charset="0"/>
              </a:rPr>
              <a:t>梯级调节</a:t>
            </a:r>
            <a:r>
              <a:rPr lang="en-US" altLang="zh-CN" sz="1800" b="1" kern="100" dirty="0">
                <a:latin typeface="+mn-ea"/>
                <a:ea typeface="+mn-ea"/>
                <a:cs typeface="Times New Roman" panose="02020603050405020304" pitchFamily="18" charset="0"/>
              </a:rPr>
              <a:t>”</a:t>
            </a:r>
            <a:r>
              <a:rPr lang="zh-CN" altLang="zh-CN" sz="1800" b="1" kern="100" dirty="0">
                <a:latin typeface="+mn-ea"/>
                <a:ea typeface="+mn-ea"/>
                <a:cs typeface="Times New Roman" panose="02020603050405020304" pitchFamily="18" charset="0"/>
              </a:rPr>
              <a:t>关系</a:t>
            </a:r>
            <a:endParaRPr lang="en-US" altLang="zh-CN" sz="1800" b="1" kern="100" dirty="0">
              <a:latin typeface="+mn-ea"/>
              <a:ea typeface="+mn-ea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ts val="3000"/>
              </a:lnSpc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  <a:defRPr/>
            </a:pPr>
            <a:r>
              <a:rPr lang="zh-CN" altLang="zh-CN" sz="2000" b="1" kern="1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三元组</a:t>
            </a:r>
            <a:endParaRPr lang="en-US" altLang="zh-CN" sz="2000" b="1" kern="100" dirty="0">
              <a:solidFill>
                <a:srgbClr val="FF0000"/>
              </a:solidFill>
              <a:latin typeface="+mn-ea"/>
              <a:ea typeface="+mn-ea"/>
              <a:cs typeface="Times New Roman" panose="02020603050405020304" pitchFamily="18" charset="0"/>
            </a:endParaRPr>
          </a:p>
          <a:p>
            <a:pPr marL="539750" indent="-176213" algn="just">
              <a:lnSpc>
                <a:spcPts val="3000"/>
              </a:lnSpc>
              <a:spcAft>
                <a:spcPts val="0"/>
              </a:spcAft>
              <a:buClr>
                <a:srgbClr val="FF0000"/>
              </a:buClr>
              <a:buFont typeface="Arial" panose="020B0604020202020204" pitchFamily="34" charset="0"/>
              <a:buChar char="•"/>
              <a:defRPr/>
            </a:pPr>
            <a:r>
              <a:rPr lang="zh-CN" altLang="zh-CN" sz="1800" b="1" kern="100" dirty="0">
                <a:latin typeface="+mn-ea"/>
                <a:ea typeface="+mn-ea"/>
                <a:cs typeface="Times New Roman" panose="02020603050405020304" pitchFamily="18" charset="0"/>
              </a:rPr>
              <a:t>用三元组</a:t>
            </a:r>
            <a:r>
              <a:rPr lang="zh-CN" altLang="en-US" sz="1800" b="1" kern="100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描述</a:t>
            </a:r>
            <a:r>
              <a:rPr lang="zh-CN" altLang="zh-CN" sz="1800" b="1" kern="100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属性</a:t>
            </a:r>
            <a:r>
              <a:rPr lang="zh-CN" altLang="zh-CN" sz="1800" b="1" kern="100" dirty="0">
                <a:latin typeface="+mn-ea"/>
                <a:ea typeface="+mn-ea"/>
                <a:cs typeface="Times New Roman" panose="02020603050405020304" pitchFamily="18" charset="0"/>
              </a:rPr>
              <a:t>和</a:t>
            </a:r>
            <a:r>
              <a:rPr lang="zh-CN" altLang="zh-CN" sz="1800" b="1" kern="100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关系表达</a:t>
            </a:r>
            <a:endParaRPr lang="en-US" altLang="zh-CN" sz="1800" b="1" kern="100" dirty="0">
              <a:solidFill>
                <a:srgbClr val="0000FF"/>
              </a:solidFill>
              <a:latin typeface="+mn-ea"/>
              <a:ea typeface="+mn-ea"/>
              <a:cs typeface="Times New Roman" panose="02020603050405020304" pitchFamily="18" charset="0"/>
            </a:endParaRPr>
          </a:p>
          <a:p>
            <a:pPr marL="539750" indent="-176213" algn="just">
              <a:lnSpc>
                <a:spcPts val="3000"/>
              </a:lnSpc>
              <a:spcAft>
                <a:spcPts val="1200"/>
              </a:spcAft>
              <a:buClr>
                <a:srgbClr val="FF0000"/>
              </a:buClr>
              <a:buFont typeface="Arial" panose="020B0604020202020204" pitchFamily="34" charset="0"/>
              <a:buChar char="•"/>
              <a:defRPr/>
            </a:pPr>
            <a:r>
              <a:rPr lang="zh-CN" altLang="en-US" sz="1800" b="1" kern="100" dirty="0">
                <a:latin typeface="+mn-ea"/>
                <a:ea typeface="+mn-ea"/>
                <a:cs typeface="Times New Roman" panose="02020603050405020304" pitchFamily="18" charset="0"/>
              </a:rPr>
              <a:t>从</a:t>
            </a:r>
            <a:r>
              <a:rPr lang="zh-CN" altLang="zh-CN" sz="1800" b="1" kern="1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已有</a:t>
            </a:r>
            <a:r>
              <a:rPr lang="zh-CN" altLang="zh-CN" sz="1800" b="1" kern="100" dirty="0">
                <a:latin typeface="+mn-ea"/>
                <a:ea typeface="+mn-ea"/>
                <a:cs typeface="Times New Roman" panose="02020603050405020304" pitchFamily="18" charset="0"/>
              </a:rPr>
              <a:t>知识图谱出发，</a:t>
            </a:r>
            <a:r>
              <a:rPr lang="zh-CN" altLang="zh-CN" sz="1800" b="1" kern="100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学习</a:t>
            </a:r>
            <a:r>
              <a:rPr lang="zh-CN" altLang="en-US" sz="1800" b="1" kern="100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出</a:t>
            </a:r>
            <a:r>
              <a:rPr lang="zh-CN" altLang="zh-CN" sz="1800" b="1" kern="1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新的</a:t>
            </a:r>
            <a:r>
              <a:rPr lang="zh-CN" altLang="zh-CN" sz="1800" b="1" kern="100" dirty="0">
                <a:latin typeface="+mn-ea"/>
                <a:ea typeface="+mn-ea"/>
                <a:cs typeface="Times New Roman" panose="02020603050405020304" pitchFamily="18" charset="0"/>
              </a:rPr>
              <a:t>概念</a:t>
            </a:r>
            <a:r>
              <a:rPr lang="en-US" altLang="zh-CN" sz="1800" b="1" kern="100" dirty="0">
                <a:latin typeface="+mn-ea"/>
                <a:ea typeface="+mn-ea"/>
                <a:cs typeface="Times New Roman" panose="02020603050405020304" pitchFamily="18" charset="0"/>
              </a:rPr>
              <a:t>\</a:t>
            </a:r>
            <a:r>
              <a:rPr lang="zh-CN" altLang="zh-CN" sz="1800" b="1" kern="100" dirty="0">
                <a:latin typeface="+mn-ea"/>
                <a:ea typeface="+mn-ea"/>
                <a:cs typeface="Times New Roman" panose="02020603050405020304" pitchFamily="18" charset="0"/>
              </a:rPr>
              <a:t>实体</a:t>
            </a:r>
            <a:r>
              <a:rPr lang="en-US" altLang="zh-CN" sz="1800" b="1" kern="100" dirty="0">
                <a:latin typeface="+mn-ea"/>
                <a:ea typeface="+mn-ea"/>
                <a:cs typeface="Times New Roman" panose="02020603050405020304" pitchFamily="18" charset="0"/>
              </a:rPr>
              <a:t>\</a:t>
            </a:r>
            <a:r>
              <a:rPr lang="zh-CN" altLang="zh-CN" sz="1800" b="1" kern="100" dirty="0">
                <a:latin typeface="+mn-ea"/>
                <a:ea typeface="+mn-ea"/>
                <a:cs typeface="Times New Roman" panose="02020603050405020304" pitchFamily="18" charset="0"/>
              </a:rPr>
              <a:t>描述</a:t>
            </a:r>
            <a:r>
              <a:rPr lang="en-US" altLang="zh-CN" sz="1800" b="1" kern="100" dirty="0">
                <a:latin typeface="+mn-ea"/>
                <a:ea typeface="+mn-ea"/>
                <a:cs typeface="Times New Roman" panose="02020603050405020304" pitchFamily="18" charset="0"/>
              </a:rPr>
              <a:t>\</a:t>
            </a:r>
            <a:r>
              <a:rPr lang="zh-CN" altLang="zh-CN" sz="1800" b="1" kern="100" dirty="0">
                <a:latin typeface="+mn-ea"/>
                <a:ea typeface="+mn-ea"/>
                <a:cs typeface="Times New Roman" panose="02020603050405020304" pitchFamily="18" charset="0"/>
              </a:rPr>
              <a:t>关系。</a:t>
            </a:r>
            <a:r>
              <a:rPr lang="zh-CN" altLang="en-US" sz="1800" b="1" kern="100" dirty="0">
                <a:latin typeface="+mn-ea"/>
                <a:ea typeface="+mn-ea"/>
                <a:cs typeface="Times New Roman" panose="02020603050405020304" pitchFamily="18" charset="0"/>
              </a:rPr>
              <a:t>（</a:t>
            </a:r>
            <a:r>
              <a:rPr lang="zh-CN" altLang="en-US" sz="1800" b="1" kern="1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新的三元组</a:t>
            </a:r>
            <a:r>
              <a:rPr lang="zh-CN" altLang="en-US" sz="1800" b="1" kern="100" dirty="0">
                <a:latin typeface="+mn-ea"/>
                <a:ea typeface="+mn-ea"/>
                <a:cs typeface="Times New Roman" panose="02020603050405020304" pitchFamily="18" charset="0"/>
              </a:rPr>
              <a:t>）</a:t>
            </a:r>
            <a:endParaRPr lang="en-US" altLang="zh-CN" sz="1800" b="1" kern="100" dirty="0">
              <a:latin typeface="+mn-ea"/>
              <a:ea typeface="+mn-ea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ts val="3000"/>
              </a:lnSpc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  <a:defRPr/>
            </a:pPr>
            <a:r>
              <a:rPr lang="zh-CN" altLang="zh-CN" sz="2000" b="1" kern="1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学习</a:t>
            </a:r>
            <a:endParaRPr lang="en-US" altLang="zh-CN" sz="2000" b="1" kern="100" dirty="0">
              <a:solidFill>
                <a:srgbClr val="FF0000"/>
              </a:solidFill>
              <a:latin typeface="+mn-ea"/>
              <a:ea typeface="+mn-ea"/>
              <a:cs typeface="Times New Roman" panose="02020603050405020304" pitchFamily="18" charset="0"/>
            </a:endParaRPr>
          </a:p>
          <a:p>
            <a:pPr marL="539750" indent="-176213" algn="just">
              <a:lnSpc>
                <a:spcPts val="3000"/>
              </a:lnSpc>
              <a:spcAft>
                <a:spcPts val="0"/>
              </a:spcAft>
              <a:buClr>
                <a:srgbClr val="FF0000"/>
              </a:buClr>
              <a:buSzPct val="80000"/>
              <a:buFont typeface="Arial" panose="020B0604020202020204" pitchFamily="34" charset="0"/>
              <a:buChar char="•"/>
              <a:defRPr/>
            </a:pPr>
            <a:r>
              <a:rPr lang="zh-CN" altLang="en-US" sz="1800" b="1" kern="100" dirty="0">
                <a:latin typeface="+mn-ea"/>
                <a:ea typeface="+mn-ea"/>
                <a:cs typeface="Times New Roman" panose="02020603050405020304" pitchFamily="18" charset="0"/>
              </a:rPr>
              <a:t>学习</a:t>
            </a:r>
            <a:r>
              <a:rPr lang="zh-CN" altLang="zh-CN" sz="1800" b="1" kern="100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属性描述</a:t>
            </a:r>
            <a:r>
              <a:rPr lang="zh-CN" altLang="zh-CN" sz="1800" b="1" kern="100" dirty="0">
                <a:latin typeface="+mn-ea"/>
                <a:ea typeface="+mn-ea"/>
                <a:cs typeface="Times New Roman" panose="02020603050405020304" pitchFamily="18" charset="0"/>
              </a:rPr>
              <a:t>和</a:t>
            </a:r>
            <a:r>
              <a:rPr lang="zh-CN" altLang="zh-CN" sz="1800" b="1" kern="100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关系表达</a:t>
            </a:r>
            <a:r>
              <a:rPr lang="zh-CN" altLang="en-US" sz="1800" b="1" kern="100" dirty="0">
                <a:latin typeface="+mn-ea"/>
                <a:ea typeface="+mn-ea"/>
                <a:cs typeface="Times New Roman" panose="02020603050405020304" pitchFamily="18" charset="0"/>
              </a:rPr>
              <a:t>，</a:t>
            </a:r>
            <a:r>
              <a:rPr lang="zh-CN" altLang="zh-CN" sz="1800" b="1" kern="100" dirty="0">
                <a:latin typeface="+mn-ea"/>
                <a:ea typeface="+mn-ea"/>
                <a:cs typeface="Times New Roman" panose="02020603050405020304" pitchFamily="18" charset="0"/>
              </a:rPr>
              <a:t>是丰富知识图谱的关键</a:t>
            </a:r>
            <a:r>
              <a:rPr lang="zh-CN" altLang="en-US" sz="1800" b="1" kern="100" dirty="0">
                <a:latin typeface="+mn-ea"/>
                <a:ea typeface="+mn-ea"/>
                <a:cs typeface="Times New Roman" panose="02020603050405020304" pitchFamily="18" charset="0"/>
              </a:rPr>
              <a:t>。</a:t>
            </a:r>
            <a:endParaRPr lang="en-US" altLang="zh-CN" sz="1800" b="1" kern="100" dirty="0">
              <a:latin typeface="+mn-ea"/>
              <a:ea typeface="+mn-ea"/>
              <a:cs typeface="Times New Roman" panose="02020603050405020304" pitchFamily="18" charset="0"/>
            </a:endParaRPr>
          </a:p>
          <a:p>
            <a:pPr marL="539750" indent="-176213" algn="just">
              <a:lnSpc>
                <a:spcPts val="3000"/>
              </a:lnSpc>
              <a:spcAft>
                <a:spcPts val="0"/>
              </a:spcAft>
              <a:buClr>
                <a:srgbClr val="FF0000"/>
              </a:buClr>
              <a:buFont typeface="Arial" panose="020B0604020202020204" pitchFamily="34" charset="0"/>
              <a:buChar char="•"/>
              <a:defRPr/>
            </a:pPr>
            <a:r>
              <a:rPr lang="zh-CN" altLang="zh-CN" sz="1800" b="1" kern="100" dirty="0">
                <a:latin typeface="+mn-ea"/>
                <a:ea typeface="+mn-ea"/>
                <a:cs typeface="Times New Roman" panose="02020603050405020304" pitchFamily="18" charset="0"/>
              </a:rPr>
              <a:t>这种</a:t>
            </a:r>
            <a:r>
              <a:rPr lang="zh-CN" altLang="zh-CN" sz="1800" b="1" kern="1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学习过程</a:t>
            </a:r>
            <a:r>
              <a:rPr lang="zh-CN" altLang="zh-CN" sz="1800" b="1" kern="100" dirty="0">
                <a:latin typeface="+mn-ea"/>
                <a:ea typeface="+mn-ea"/>
                <a:cs typeface="Times New Roman" panose="02020603050405020304" pitchFamily="18" charset="0"/>
              </a:rPr>
              <a:t>称为</a:t>
            </a:r>
            <a:r>
              <a:rPr lang="en-US" altLang="zh-CN" sz="1800" b="1" kern="100" dirty="0">
                <a:latin typeface="+mn-ea"/>
                <a:ea typeface="+mn-ea"/>
                <a:cs typeface="Times New Roman" panose="02020603050405020304" pitchFamily="18" charset="0"/>
              </a:rPr>
              <a:t>“</a:t>
            </a:r>
            <a:r>
              <a:rPr lang="zh-CN" altLang="zh-CN" b="1" kern="1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知识图谱推理</a:t>
            </a:r>
            <a:r>
              <a:rPr lang="en-US" altLang="zh-CN" sz="1800" b="1" kern="100" dirty="0">
                <a:latin typeface="+mn-ea"/>
                <a:ea typeface="+mn-ea"/>
                <a:cs typeface="Times New Roman" panose="02020603050405020304" pitchFamily="18" charset="0"/>
              </a:rPr>
              <a:t>”</a:t>
            </a:r>
            <a:endParaRPr lang="zh-CN" altLang="zh-CN" sz="1800" b="1" kern="100" dirty="0"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2" name="矩形 1"/>
          <p:cNvSpPr/>
          <p:nvPr/>
        </p:nvSpPr>
        <p:spPr bwMode="auto">
          <a:xfrm>
            <a:off x="1043608" y="4346816"/>
            <a:ext cx="5976664" cy="288032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3" name="矩形 2"/>
          <p:cNvSpPr/>
          <p:nvPr/>
        </p:nvSpPr>
        <p:spPr bwMode="auto">
          <a:xfrm>
            <a:off x="1043608" y="4869160"/>
            <a:ext cx="5400600" cy="1080120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85188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654051" y="1207785"/>
            <a:ext cx="146967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defRPr/>
            </a:pPr>
            <a:r>
              <a:rPr lang="zh-CN" altLang="en-US" b="1" dirty="0">
                <a:latin typeface="+mn-ea"/>
                <a:ea typeface="+mn-ea"/>
              </a:rPr>
              <a:t>知识图谱推理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614363" y="1792288"/>
            <a:ext cx="6477917" cy="307975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342900" indent="-342900"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  <a:defRPr/>
            </a:pPr>
            <a:r>
              <a:rPr lang="zh-CN" altLang="en-US" sz="2000" b="1" dirty="0">
                <a:latin typeface="+mn-ea"/>
                <a:ea typeface="+mn-ea"/>
              </a:rPr>
              <a:t>通过机器学习</a:t>
            </a:r>
            <a:r>
              <a:rPr lang="en-US" altLang="zh-CN" sz="2000" b="1" dirty="0" smtClean="0">
                <a:latin typeface="+mn-ea"/>
                <a:ea typeface="+mn-ea"/>
              </a:rPr>
              <a:t>…</a:t>
            </a:r>
            <a:r>
              <a:rPr lang="zh-CN" altLang="en-US" sz="2000" b="1" dirty="0" smtClean="0">
                <a:latin typeface="+mn-ea"/>
                <a:ea typeface="+mn-ea"/>
              </a:rPr>
              <a:t>方法</a:t>
            </a:r>
            <a:r>
              <a:rPr lang="zh-CN" altLang="en-US" sz="2000" b="1" dirty="0">
                <a:latin typeface="+mn-ea"/>
                <a:ea typeface="+mn-ea"/>
              </a:rPr>
              <a:t>，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挖掘出</a:t>
            </a:r>
            <a:r>
              <a:rPr lang="zh-CN" altLang="en-US" sz="2000" b="1" dirty="0" smtClean="0">
                <a:latin typeface="+mn-ea"/>
                <a:ea typeface="+mn-ea"/>
              </a:rPr>
              <a:t>知识</a:t>
            </a:r>
            <a:r>
              <a:rPr lang="zh-CN" altLang="en-US" sz="2000" b="1" dirty="0">
                <a:latin typeface="+mn-ea"/>
                <a:ea typeface="+mn-ea"/>
              </a:rPr>
              <a:t>图谱中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蕴含的关系</a:t>
            </a:r>
            <a:r>
              <a:rPr lang="zh-CN" altLang="en-US" sz="2000" b="1" dirty="0">
                <a:latin typeface="+mn-ea"/>
                <a:ea typeface="+mn-ea"/>
              </a:rPr>
              <a:t>。</a:t>
            </a:r>
          </a:p>
        </p:txBody>
      </p:sp>
      <p:pic>
        <p:nvPicPr>
          <p:cNvPr id="9220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2443163"/>
            <a:ext cx="7380287" cy="3084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圆角矩形标注 7"/>
          <p:cNvSpPr/>
          <p:nvPr/>
        </p:nvSpPr>
        <p:spPr>
          <a:xfrm>
            <a:off x="3132138" y="472629"/>
            <a:ext cx="5291137" cy="652115"/>
          </a:xfrm>
          <a:prstGeom prst="wedgeRoundRectCallout">
            <a:avLst>
              <a:gd name="adj1" fmla="val -34743"/>
              <a:gd name="adj2" fmla="val 151196"/>
              <a:gd name="adj3" fmla="val 16667"/>
            </a:avLst>
          </a:prstGeom>
          <a:noFill/>
          <a:ln>
            <a:solidFill>
              <a:srgbClr val="0000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marL="176213" indent="-176213">
              <a:lnSpc>
                <a:spcPts val="2500"/>
              </a:lnSpc>
              <a:buClr>
                <a:srgbClr val="FF0000"/>
              </a:buClr>
              <a:buFont typeface="Arial" panose="020B0604020202020204" pitchFamily="34" charset="0"/>
              <a:buChar char="•"/>
              <a:defRPr/>
            </a:pPr>
            <a:r>
              <a:rPr lang="zh-CN" altLang="zh-CN" sz="1600" b="1" dirty="0">
                <a:solidFill>
                  <a:schemeClr val="tx1"/>
                </a:solidFill>
                <a:latin typeface="+mn-ea"/>
              </a:rPr>
              <a:t>知识图谱</a:t>
            </a:r>
            <a:r>
              <a:rPr lang="zh-CN" altLang="zh-CN" sz="1600" b="1" dirty="0">
                <a:solidFill>
                  <a:srgbClr val="0000FF"/>
                </a:solidFill>
                <a:latin typeface="+mn-ea"/>
              </a:rPr>
              <a:t>推理过程</a:t>
            </a:r>
            <a:r>
              <a:rPr lang="zh-CN" altLang="zh-CN" sz="1600" b="1" dirty="0">
                <a:solidFill>
                  <a:schemeClr val="tx1"/>
                </a:solidFill>
                <a:latin typeface="+mn-ea"/>
              </a:rPr>
              <a:t>是</a:t>
            </a:r>
            <a:r>
              <a:rPr lang="zh-CN" altLang="zh-CN" sz="1600" b="1" dirty="0">
                <a:solidFill>
                  <a:srgbClr val="FF0000"/>
                </a:solidFill>
                <a:latin typeface="+mn-ea"/>
              </a:rPr>
              <a:t>学习过程</a:t>
            </a:r>
            <a:endParaRPr lang="en-US" altLang="zh-CN" sz="1600" b="1" dirty="0">
              <a:solidFill>
                <a:srgbClr val="FF0000"/>
              </a:solidFill>
              <a:latin typeface="+mn-ea"/>
            </a:endParaRPr>
          </a:p>
          <a:p>
            <a:pPr marL="176213" indent="-176213">
              <a:lnSpc>
                <a:spcPts val="2500"/>
              </a:lnSpc>
              <a:buClr>
                <a:srgbClr val="FF0000"/>
              </a:buClr>
              <a:buFont typeface="Arial" panose="020B0604020202020204" pitchFamily="34" charset="0"/>
              <a:buChar char="•"/>
              <a:defRPr/>
            </a:pPr>
            <a:r>
              <a:rPr lang="zh-CN" altLang="zh-CN" sz="1600" b="1" dirty="0">
                <a:solidFill>
                  <a:schemeClr val="tx1"/>
                </a:solidFill>
                <a:latin typeface="+mn-ea"/>
              </a:rPr>
              <a:t>从</a:t>
            </a:r>
            <a:r>
              <a:rPr lang="zh-CN" altLang="en-US" sz="1600" b="1" dirty="0">
                <a:solidFill>
                  <a:schemeClr val="tx1"/>
                </a:solidFill>
                <a:latin typeface="+mn-ea"/>
              </a:rPr>
              <a:t>当前</a:t>
            </a:r>
            <a:r>
              <a:rPr lang="zh-CN" altLang="zh-CN" sz="1600" b="1" dirty="0">
                <a:solidFill>
                  <a:schemeClr val="tx1"/>
                </a:solidFill>
                <a:latin typeface="+mn-ea"/>
              </a:rPr>
              <a:t>知识图谱出发，</a:t>
            </a:r>
            <a:r>
              <a:rPr lang="zh-CN" altLang="zh-CN" sz="1600" b="1" dirty="0">
                <a:solidFill>
                  <a:srgbClr val="FF0000"/>
                </a:solidFill>
                <a:latin typeface="+mn-ea"/>
              </a:rPr>
              <a:t>学习新的</a:t>
            </a:r>
            <a:r>
              <a:rPr lang="zh-CN" altLang="zh-CN" sz="1600" b="1" dirty="0">
                <a:solidFill>
                  <a:schemeClr val="tx1"/>
                </a:solidFill>
                <a:latin typeface="+mn-ea"/>
              </a:rPr>
              <a:t>概念</a:t>
            </a:r>
            <a:r>
              <a:rPr lang="en-US" altLang="zh-CN" sz="1600" b="1" dirty="0">
                <a:solidFill>
                  <a:schemeClr val="tx1"/>
                </a:solidFill>
                <a:latin typeface="+mn-ea"/>
              </a:rPr>
              <a:t>\</a:t>
            </a:r>
            <a:r>
              <a:rPr lang="zh-CN" altLang="zh-CN" sz="1600" b="1" dirty="0">
                <a:solidFill>
                  <a:schemeClr val="tx1"/>
                </a:solidFill>
                <a:latin typeface="+mn-ea"/>
              </a:rPr>
              <a:t>实体</a:t>
            </a:r>
            <a:r>
              <a:rPr lang="en-US" altLang="zh-CN" sz="1600" b="1" dirty="0">
                <a:solidFill>
                  <a:schemeClr val="tx1"/>
                </a:solidFill>
                <a:latin typeface="+mn-ea"/>
              </a:rPr>
              <a:t>\</a:t>
            </a:r>
            <a:r>
              <a:rPr lang="zh-CN" altLang="zh-CN" sz="1600" b="1" dirty="0">
                <a:solidFill>
                  <a:schemeClr val="tx1"/>
                </a:solidFill>
                <a:latin typeface="+mn-ea"/>
              </a:rPr>
              <a:t>描述</a:t>
            </a:r>
            <a:r>
              <a:rPr lang="en-US" altLang="zh-CN" sz="1600" b="1" dirty="0">
                <a:solidFill>
                  <a:schemeClr val="tx1"/>
                </a:solidFill>
                <a:latin typeface="+mn-ea"/>
              </a:rPr>
              <a:t>\</a:t>
            </a:r>
            <a:r>
              <a:rPr lang="zh-CN" altLang="zh-CN" sz="1600" b="1" dirty="0">
                <a:solidFill>
                  <a:schemeClr val="tx1"/>
                </a:solidFill>
                <a:latin typeface="+mn-ea"/>
              </a:rPr>
              <a:t>关系</a:t>
            </a:r>
            <a:r>
              <a:rPr lang="zh-CN" altLang="en-US" sz="1600" b="1" dirty="0" smtClean="0">
                <a:solidFill>
                  <a:schemeClr val="tx1"/>
                </a:solidFill>
                <a:latin typeface="+mn-ea"/>
              </a:rPr>
              <a:t>。</a:t>
            </a:r>
            <a:endParaRPr lang="en-US" altLang="zh-CN" sz="16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9" name="圆角矩形标注 8"/>
          <p:cNvSpPr/>
          <p:nvPr/>
        </p:nvSpPr>
        <p:spPr>
          <a:xfrm>
            <a:off x="3708400" y="5661025"/>
            <a:ext cx="2303463" cy="576263"/>
          </a:xfrm>
          <a:prstGeom prst="wedgeRoundRectCallout">
            <a:avLst>
              <a:gd name="adj1" fmla="val -57710"/>
              <a:gd name="adj2" fmla="val -110662"/>
              <a:gd name="adj3" fmla="val 16667"/>
            </a:avLst>
          </a:prstGeom>
          <a:solidFill>
            <a:schemeClr val="bg1"/>
          </a:solidFill>
          <a:ln>
            <a:solidFill>
              <a:srgbClr val="0000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marL="93663" indent="-93663">
              <a:buFont typeface="Arial" panose="020B0604020202020204" pitchFamily="34" charset="0"/>
              <a:buChar char="•"/>
              <a:defRPr/>
            </a:pPr>
            <a:r>
              <a:rPr lang="zh-CN" altLang="en-US" sz="2000" b="1" dirty="0">
                <a:solidFill>
                  <a:srgbClr val="FF0000"/>
                </a:solidFill>
              </a:rPr>
              <a:t>归纳</a:t>
            </a:r>
            <a:r>
              <a:rPr lang="en-US" altLang="zh-CN" sz="2000" b="1" dirty="0">
                <a:solidFill>
                  <a:srgbClr val="FF0000"/>
                </a:solidFill>
              </a:rPr>
              <a:t>&amp;</a:t>
            </a:r>
            <a:r>
              <a:rPr lang="zh-CN" altLang="en-US" sz="2000" b="1" dirty="0">
                <a:solidFill>
                  <a:srgbClr val="FF0000"/>
                </a:solidFill>
              </a:rPr>
              <a:t>演绎推理</a:t>
            </a:r>
            <a:endParaRPr lang="en-US" altLang="zh-CN" sz="2000" b="1" dirty="0">
              <a:solidFill>
                <a:srgbClr val="FF0000"/>
              </a:solidFill>
            </a:endParaRPr>
          </a:p>
          <a:p>
            <a:pPr marL="93663" indent="-93663">
              <a:buFont typeface="Arial" panose="020B0604020202020204" pitchFamily="34" charset="0"/>
              <a:buChar char="•"/>
              <a:defRPr/>
            </a:pPr>
            <a:r>
              <a:rPr lang="zh-CN" altLang="en-US" sz="2000" b="1" dirty="0">
                <a:solidFill>
                  <a:srgbClr val="FF0000"/>
                </a:solidFill>
              </a:rPr>
              <a:t>规律</a:t>
            </a:r>
            <a:r>
              <a:rPr lang="zh-CN" altLang="en-US" sz="2000" b="1" dirty="0">
                <a:solidFill>
                  <a:srgbClr val="FF0000"/>
                </a:solidFill>
                <a:latin typeface="Cambria Math" panose="02040503050406030204" pitchFamily="18" charset="0"/>
              </a:rPr>
              <a:t>→新关系</a:t>
            </a:r>
            <a:endParaRPr lang="zh-CN" alt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8209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/>
          <p:cNvSpPr txBox="1"/>
          <p:nvPr/>
        </p:nvSpPr>
        <p:spPr>
          <a:xfrm>
            <a:off x="654050" y="1084263"/>
            <a:ext cx="2262188" cy="368300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>
              <a:defRPr/>
            </a:pPr>
            <a:r>
              <a:rPr lang="zh-CN" altLang="en-US" b="1" dirty="0">
                <a:latin typeface="+mn-ea"/>
                <a:ea typeface="+mn-ea"/>
              </a:rPr>
              <a:t>知识图谱的构成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639763" y="1844675"/>
            <a:ext cx="6092825" cy="230822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  <a:defRPr/>
            </a:pP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概念</a:t>
            </a:r>
            <a:r>
              <a:rPr lang="zh-CN" altLang="en-US" sz="2000" b="1" dirty="0">
                <a:latin typeface="+mn-ea"/>
                <a:ea typeface="+mn-ea"/>
              </a:rPr>
              <a:t>：层次化组织</a:t>
            </a:r>
            <a:endParaRPr lang="en-US" altLang="zh-CN" sz="2000" b="1" dirty="0">
              <a:latin typeface="+mn-ea"/>
              <a:ea typeface="+mn-ea"/>
            </a:endParaRPr>
          </a:p>
          <a:p>
            <a:pPr marL="342900" indent="-342900">
              <a:lnSpc>
                <a:spcPct val="150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  <a:defRPr/>
            </a:pP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实体</a:t>
            </a:r>
            <a:r>
              <a:rPr lang="zh-CN" altLang="en-US" sz="2000" b="1" dirty="0">
                <a:latin typeface="+mn-ea"/>
                <a:ea typeface="+mn-ea"/>
              </a:rPr>
              <a:t>：概念的具体化</a:t>
            </a:r>
            <a:r>
              <a:rPr lang="en-US" altLang="zh-CN" sz="2000" b="1" dirty="0" smtClean="0">
                <a:latin typeface="+mn-ea"/>
                <a:ea typeface="+mn-ea"/>
              </a:rPr>
              <a:t>(</a:t>
            </a:r>
            <a:r>
              <a:rPr lang="zh-CN" altLang="en-US" sz="2000" b="1" dirty="0" smtClean="0">
                <a:latin typeface="+mn-ea"/>
                <a:ea typeface="+mn-ea"/>
              </a:rPr>
              <a:t>实例化</a:t>
            </a:r>
            <a:r>
              <a:rPr lang="en-US" altLang="zh-CN" sz="2000" b="1" dirty="0">
                <a:latin typeface="+mn-ea"/>
                <a:ea typeface="+mn-ea"/>
              </a:rPr>
              <a:t>)</a:t>
            </a:r>
            <a:r>
              <a:rPr lang="zh-CN" altLang="en-US" sz="2000" b="1" dirty="0">
                <a:latin typeface="+mn-ea"/>
                <a:ea typeface="+mn-ea"/>
              </a:rPr>
              <a:t>描述</a:t>
            </a:r>
            <a:endParaRPr lang="en-US" altLang="zh-CN" sz="2000" b="1" dirty="0">
              <a:latin typeface="+mn-ea"/>
              <a:ea typeface="+mn-ea"/>
            </a:endParaRPr>
          </a:p>
          <a:p>
            <a:pPr marL="342900" indent="-342900">
              <a:lnSpc>
                <a:spcPct val="150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  <a:defRPr/>
            </a:pP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属性</a:t>
            </a:r>
            <a:r>
              <a:rPr lang="zh-CN" altLang="en-US" sz="2000" b="1" dirty="0">
                <a:latin typeface="+mn-ea"/>
                <a:ea typeface="+mn-ea"/>
              </a:rPr>
              <a:t>：对概念或实体的内涵描述信息</a:t>
            </a:r>
            <a:endParaRPr lang="en-US" altLang="zh-CN" sz="2000" b="1" dirty="0">
              <a:latin typeface="+mn-ea"/>
              <a:ea typeface="+mn-ea"/>
            </a:endParaRPr>
          </a:p>
          <a:p>
            <a:pPr marL="342900" indent="-342900">
              <a:lnSpc>
                <a:spcPct val="150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  <a:defRPr/>
            </a:pP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关系</a:t>
            </a:r>
            <a:r>
              <a:rPr lang="zh-CN" altLang="en-US" sz="2000" b="1" dirty="0">
                <a:latin typeface="+mn-ea"/>
                <a:ea typeface="+mn-ea"/>
              </a:rPr>
              <a:t>：概念或实体之间的关联</a:t>
            </a:r>
            <a:endParaRPr lang="en-US" altLang="zh-CN" sz="2000" b="1" dirty="0">
              <a:latin typeface="+mn-ea"/>
              <a:ea typeface="+mn-ea"/>
            </a:endParaRPr>
          </a:p>
          <a:p>
            <a:pPr marL="342900" indent="-342900">
              <a:lnSpc>
                <a:spcPct val="150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  <a:defRPr/>
            </a:pP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推理规则</a:t>
            </a:r>
            <a:r>
              <a:rPr lang="zh-CN" altLang="en-US" sz="2000" b="1" dirty="0">
                <a:latin typeface="+mn-ea"/>
                <a:ea typeface="+mn-ea"/>
              </a:rPr>
              <a:t>：产生原始语义网络中上述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新元素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2268538" y="4293096"/>
            <a:ext cx="6335712" cy="922338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 marL="271463" indent="-271463">
              <a:lnSpc>
                <a:spcPct val="150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  <a:defRPr/>
            </a:pPr>
            <a:r>
              <a:rPr lang="zh-CN" altLang="en-US" sz="2000" b="1" dirty="0">
                <a:latin typeface="+mn-ea"/>
                <a:ea typeface="+mn-ea"/>
              </a:rPr>
              <a:t>实际中，知识图谱通常是一种“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多关系图</a:t>
            </a:r>
            <a:r>
              <a:rPr lang="zh-CN" altLang="en-US" sz="2000" b="1" dirty="0">
                <a:latin typeface="+mn-ea"/>
                <a:ea typeface="+mn-ea"/>
              </a:rPr>
              <a:t>”</a:t>
            </a:r>
            <a:endParaRPr lang="en-US" altLang="zh-CN" sz="2000" b="1" dirty="0">
              <a:latin typeface="+mn-ea"/>
              <a:ea typeface="+mn-ea"/>
            </a:endParaRPr>
          </a:p>
          <a:p>
            <a:pPr marL="271463" indent="-271463">
              <a:lnSpc>
                <a:spcPct val="150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  <a:defRPr/>
            </a:pPr>
            <a:r>
              <a:rPr lang="zh-CN" altLang="zh-CN" sz="2000" b="1" dirty="0">
                <a:latin typeface="+mn-ea"/>
                <a:ea typeface="+mn-ea"/>
              </a:rPr>
              <a:t>任意</a:t>
            </a:r>
            <a:r>
              <a:rPr lang="zh-CN" altLang="zh-CN" sz="2000" b="1" u="wavyDbl" dirty="0">
                <a:latin typeface="+mn-ea"/>
                <a:ea typeface="+mn-ea"/>
              </a:rPr>
              <a:t>两个节点</a:t>
            </a:r>
            <a:r>
              <a:rPr lang="zh-CN" altLang="zh-CN" sz="2000" b="1" dirty="0">
                <a:latin typeface="+mn-ea"/>
                <a:ea typeface="+mn-ea"/>
              </a:rPr>
              <a:t>之间的</a:t>
            </a:r>
            <a:r>
              <a:rPr lang="zh-CN" altLang="zh-CN" sz="2000" b="1" dirty="0">
                <a:solidFill>
                  <a:srgbClr val="0000FF"/>
                </a:solidFill>
                <a:latin typeface="+mn-ea"/>
                <a:ea typeface="+mn-ea"/>
              </a:rPr>
              <a:t>关系</a:t>
            </a:r>
            <a:r>
              <a:rPr lang="zh-CN" altLang="zh-CN" sz="2000" b="1" dirty="0">
                <a:latin typeface="+mn-ea"/>
                <a:ea typeface="+mn-ea"/>
              </a:rPr>
              <a:t>有</a:t>
            </a:r>
            <a:r>
              <a:rPr lang="en-US" altLang="zh-CN" sz="2000" b="1" dirty="0">
                <a:latin typeface="+mn-ea"/>
                <a:ea typeface="+mn-ea"/>
              </a:rPr>
              <a:t>“</a:t>
            </a:r>
            <a:r>
              <a:rPr lang="zh-CN" altLang="zh-CN" sz="2000" b="1" dirty="0">
                <a:solidFill>
                  <a:srgbClr val="FF0000"/>
                </a:solidFill>
                <a:latin typeface="+mn-ea"/>
                <a:ea typeface="+mn-ea"/>
              </a:rPr>
              <a:t>标注信息</a:t>
            </a:r>
            <a:r>
              <a:rPr lang="en-US" altLang="zh-CN" sz="2000" b="1" dirty="0">
                <a:latin typeface="+mn-ea"/>
                <a:ea typeface="+mn-ea"/>
              </a:rPr>
              <a:t>”(</a:t>
            </a:r>
            <a:r>
              <a:rPr lang="zh-CN" altLang="en-US" sz="2000" b="1" dirty="0">
                <a:latin typeface="+mn-ea"/>
                <a:ea typeface="+mn-ea"/>
              </a:rPr>
              <a:t>刻画联系</a:t>
            </a:r>
            <a:r>
              <a:rPr lang="en-US" altLang="zh-CN" sz="2000" b="1" dirty="0">
                <a:latin typeface="+mn-ea"/>
                <a:ea typeface="+mn-ea"/>
              </a:rPr>
              <a:t>)</a:t>
            </a:r>
          </a:p>
        </p:txBody>
      </p:sp>
      <p:sp>
        <p:nvSpPr>
          <p:cNvPr id="16" name="圆角矩形标注 15"/>
          <p:cNvSpPr/>
          <p:nvPr/>
        </p:nvSpPr>
        <p:spPr>
          <a:xfrm>
            <a:off x="5003800" y="1773238"/>
            <a:ext cx="3600450" cy="719137"/>
          </a:xfrm>
          <a:prstGeom prst="wedgeRoundRectCallout">
            <a:avLst>
              <a:gd name="adj1" fmla="val -37088"/>
              <a:gd name="adj2" fmla="val 212690"/>
              <a:gd name="adj3" fmla="val 16667"/>
            </a:avLst>
          </a:prstGeom>
          <a:noFill/>
          <a:ln>
            <a:solidFill>
              <a:srgbClr val="0000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marL="176213" indent="-176213">
              <a:lnSpc>
                <a:spcPts val="2700"/>
              </a:lnSpc>
              <a:buClr>
                <a:srgbClr val="FF0000"/>
              </a:buClr>
              <a:buFont typeface="Arial" panose="020B0604020202020204" pitchFamily="34" charset="0"/>
              <a:buChar char="•"/>
              <a:defRPr/>
            </a:pPr>
            <a:r>
              <a:rPr lang="zh-CN" altLang="en-US" sz="2000" b="1" dirty="0">
                <a:solidFill>
                  <a:schemeClr val="tx1"/>
                </a:solidFill>
              </a:rPr>
              <a:t>设定推理规则，推理出</a:t>
            </a:r>
            <a:r>
              <a:rPr lang="zh-CN" altLang="en-US" sz="2000" b="1" dirty="0">
                <a:solidFill>
                  <a:srgbClr val="FF0000"/>
                </a:solidFill>
              </a:rPr>
              <a:t>新的</a:t>
            </a:r>
            <a:r>
              <a:rPr lang="en-US" altLang="zh-CN" sz="2000" b="1" dirty="0">
                <a:solidFill>
                  <a:schemeClr val="tx1"/>
                </a:solidFill>
              </a:rPr>
              <a:t>…</a:t>
            </a:r>
          </a:p>
          <a:p>
            <a:pPr marL="176213" indent="-176213">
              <a:lnSpc>
                <a:spcPts val="2700"/>
              </a:lnSpc>
              <a:buClr>
                <a:srgbClr val="FF0000"/>
              </a:buClr>
              <a:buFont typeface="Arial" panose="020B0604020202020204" pitchFamily="34" charset="0"/>
              <a:buChar char="•"/>
              <a:defRPr/>
            </a:pPr>
            <a:r>
              <a:rPr lang="zh-CN" altLang="en-US" sz="2000" b="1" dirty="0">
                <a:solidFill>
                  <a:schemeClr val="tx1"/>
                </a:solidFill>
              </a:rPr>
              <a:t>推理规则的</a:t>
            </a:r>
            <a:r>
              <a:rPr lang="zh-CN" altLang="en-US" sz="2000" b="1" dirty="0">
                <a:solidFill>
                  <a:srgbClr val="FF0000"/>
                </a:solidFill>
              </a:rPr>
              <a:t>目标</a:t>
            </a:r>
            <a:r>
              <a:rPr lang="zh-CN" altLang="en-US" sz="2000" b="1" dirty="0">
                <a:solidFill>
                  <a:schemeClr val="tx1"/>
                </a:solidFill>
              </a:rPr>
              <a:t>和</a:t>
            </a:r>
            <a:r>
              <a:rPr lang="zh-CN" altLang="en-US" sz="2000" b="1" dirty="0">
                <a:solidFill>
                  <a:srgbClr val="FF0000"/>
                </a:solidFill>
              </a:rPr>
              <a:t>任务</a:t>
            </a:r>
          </a:p>
        </p:txBody>
      </p:sp>
    </p:spTree>
    <p:extLst>
      <p:ext uri="{BB962C8B-B14F-4D97-AF65-F5344CB8AC3E}">
        <p14:creationId xmlns:p14="http://schemas.microsoft.com/office/powerpoint/2010/main" val="211517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 animBg="1"/>
    </p:bld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54050" y="1115452"/>
            <a:ext cx="1901726" cy="3693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defRPr/>
            </a:pPr>
            <a:r>
              <a:rPr lang="zh-CN" altLang="en-US" sz="2400" b="1" dirty="0">
                <a:latin typeface="+mn-ea"/>
                <a:ea typeface="+mn-ea"/>
              </a:rPr>
              <a:t>知识图谱推理</a:t>
            </a:r>
          </a:p>
        </p:txBody>
      </p:sp>
      <p:pic>
        <p:nvPicPr>
          <p:cNvPr id="11267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9700" y="2717800"/>
            <a:ext cx="2276475" cy="149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文本框 6"/>
          <p:cNvSpPr txBox="1"/>
          <p:nvPr/>
        </p:nvSpPr>
        <p:spPr>
          <a:xfrm>
            <a:off x="654050" y="1803400"/>
            <a:ext cx="5616575" cy="769938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 marL="269875" indent="-269875">
              <a:lnSpc>
                <a:spcPts val="3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  <a:defRPr/>
            </a:pPr>
            <a:r>
              <a:rPr lang="zh-CN" altLang="en-US" sz="1800" b="1" dirty="0">
                <a:latin typeface="+mn-ea"/>
                <a:ea typeface="+mn-ea"/>
              </a:rPr>
              <a:t>具有“</a:t>
            </a:r>
            <a:r>
              <a:rPr lang="zh-CN" altLang="en-US" sz="1800" b="1" dirty="0">
                <a:solidFill>
                  <a:srgbClr val="FF0000"/>
                </a:solidFill>
                <a:latin typeface="+mn-ea"/>
                <a:ea typeface="+mn-ea"/>
              </a:rPr>
              <a:t>边</a:t>
            </a:r>
            <a:r>
              <a:rPr lang="zh-CN" altLang="en-US" sz="1800" b="1" dirty="0">
                <a:latin typeface="+mn-ea"/>
                <a:ea typeface="+mn-ea"/>
              </a:rPr>
              <a:t>”的</a:t>
            </a:r>
            <a:r>
              <a:rPr lang="zh-CN" altLang="en-US" sz="1800" b="1" dirty="0">
                <a:solidFill>
                  <a:srgbClr val="0000FF"/>
                </a:solidFill>
                <a:latin typeface="+mn-ea"/>
                <a:ea typeface="+mn-ea"/>
              </a:rPr>
              <a:t>两个实体</a:t>
            </a:r>
            <a:r>
              <a:rPr lang="zh-CN" altLang="en-US" sz="1800" b="1" dirty="0">
                <a:latin typeface="+mn-ea"/>
                <a:ea typeface="+mn-ea"/>
              </a:rPr>
              <a:t>，可表示为</a:t>
            </a:r>
            <a:r>
              <a:rPr lang="zh-CN" altLang="en-US" sz="1800" b="1" dirty="0">
                <a:solidFill>
                  <a:srgbClr val="FF0000"/>
                </a:solidFill>
                <a:latin typeface="+mn-ea"/>
                <a:ea typeface="+mn-ea"/>
              </a:rPr>
              <a:t>三元组</a:t>
            </a:r>
            <a:r>
              <a:rPr lang="zh-CN" altLang="en-US" sz="1800" b="1" dirty="0">
                <a:latin typeface="+mn-ea"/>
                <a:ea typeface="+mn-ea"/>
              </a:rPr>
              <a:t>形式。</a:t>
            </a:r>
            <a:endParaRPr lang="en-US" altLang="zh-CN" sz="1800" b="1" dirty="0">
              <a:latin typeface="+mn-ea"/>
              <a:ea typeface="+mn-ea"/>
            </a:endParaRPr>
          </a:p>
          <a:p>
            <a:pPr marL="269875" indent="-269875">
              <a:lnSpc>
                <a:spcPts val="3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  <a:defRPr/>
            </a:pPr>
            <a:r>
              <a:rPr lang="zh-CN" altLang="en-US" sz="1800" b="1" dirty="0">
                <a:solidFill>
                  <a:srgbClr val="FF0000"/>
                </a:solidFill>
                <a:latin typeface="+mn-ea"/>
                <a:ea typeface="+mn-ea"/>
              </a:rPr>
              <a:t>三元组</a:t>
            </a:r>
            <a:r>
              <a:rPr lang="zh-CN" altLang="en-US" sz="1800" b="1" dirty="0">
                <a:latin typeface="+mn-ea"/>
                <a:ea typeface="+mn-ea"/>
              </a:rPr>
              <a:t>也可表示为</a:t>
            </a:r>
            <a:r>
              <a:rPr lang="zh-CN" altLang="en-US" b="1" dirty="0">
                <a:solidFill>
                  <a:srgbClr val="FF0000"/>
                </a:solidFill>
                <a:latin typeface="+mn-ea"/>
                <a:ea typeface="+mn-ea"/>
              </a:rPr>
              <a:t>一阶逻辑</a:t>
            </a:r>
            <a:r>
              <a:rPr lang="en-US" altLang="zh-CN" sz="1600" b="1" dirty="0">
                <a:latin typeface="+mn-ea"/>
                <a:ea typeface="+mn-ea"/>
              </a:rPr>
              <a:t>(</a:t>
            </a:r>
            <a:r>
              <a:rPr lang="en-US" altLang="zh-CN" sz="16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FOL</a:t>
            </a:r>
            <a:r>
              <a:rPr lang="zh-CN" altLang="en-US" sz="16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</a:t>
            </a:r>
            <a:r>
              <a:rPr lang="en-US" altLang="zh-CN" sz="16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first order logic</a:t>
            </a:r>
            <a:r>
              <a:rPr lang="en-US" altLang="zh-CN" sz="1600" b="1" dirty="0">
                <a:latin typeface="+mn-ea"/>
                <a:ea typeface="+mn-ea"/>
              </a:rPr>
              <a:t>)</a:t>
            </a:r>
            <a:endParaRPr lang="zh-CN" altLang="en-US" sz="1600" b="1" dirty="0">
              <a:latin typeface="+mn-ea"/>
              <a:ea typeface="+mn-ea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654050" y="4522788"/>
            <a:ext cx="7759700" cy="92333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  <a:defRPr/>
            </a:pPr>
            <a:r>
              <a:rPr lang="zh-CN" altLang="zh-CN" sz="2000" b="1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三元组</a:t>
            </a:r>
            <a:r>
              <a:rPr lang="zh-CN" altLang="en-US" sz="2000" b="1" dirty="0">
                <a:latin typeface="+mn-ea"/>
                <a:ea typeface="+mn-ea"/>
                <a:cs typeface="Times New Roman" panose="02020603050405020304" pitchFamily="18" charset="0"/>
              </a:rPr>
              <a:t>的</a:t>
            </a:r>
            <a:r>
              <a:rPr lang="zh-CN" altLang="zh-CN" sz="2000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一阶逻辑</a:t>
            </a:r>
            <a:r>
              <a:rPr lang="zh-CN" altLang="zh-CN" sz="2000" b="1" dirty="0">
                <a:latin typeface="+mn-ea"/>
                <a:ea typeface="+mn-ea"/>
                <a:cs typeface="Times New Roman" panose="02020603050405020304" pitchFamily="18" charset="0"/>
              </a:rPr>
              <a:t>形式，为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基于</a:t>
            </a:r>
            <a:r>
              <a:rPr lang="en-US" altLang="zh-CN" sz="2000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“</a:t>
            </a:r>
            <a:r>
              <a:rPr lang="zh-CN" altLang="zh-CN" sz="2000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知识图谱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”</a:t>
            </a:r>
            <a:r>
              <a:rPr lang="zh-CN" altLang="zh-CN" sz="2000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的推理</a:t>
            </a:r>
            <a:r>
              <a:rPr lang="zh-CN" altLang="zh-CN" sz="2000" b="1" dirty="0">
                <a:latin typeface="+mn-ea"/>
                <a:ea typeface="+mn-ea"/>
                <a:cs typeface="Times New Roman" panose="02020603050405020304" pitchFamily="18" charset="0"/>
              </a:rPr>
              <a:t>创造了条件</a:t>
            </a:r>
            <a:r>
              <a:rPr lang="zh-CN" altLang="en-US" sz="2000" b="1" dirty="0">
                <a:latin typeface="+mn-ea"/>
                <a:ea typeface="+mn-ea"/>
                <a:cs typeface="Times New Roman" panose="02020603050405020304" pitchFamily="18" charset="0"/>
              </a:rPr>
              <a:t>。</a:t>
            </a:r>
            <a:endParaRPr lang="en-US" altLang="zh-CN" sz="2000" b="1" dirty="0">
              <a:latin typeface="+mn-ea"/>
              <a:ea typeface="+mn-ea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  <a:defRPr/>
            </a:pPr>
            <a:r>
              <a:rPr lang="zh-CN" altLang="en-US" sz="2000" b="1" dirty="0">
                <a:latin typeface="+mn-ea"/>
                <a:ea typeface="+mn-ea"/>
                <a:cs typeface="Times New Roman" panose="02020603050405020304" pitchFamily="18" charset="0"/>
              </a:rPr>
              <a:t>可利用一阶逻辑进行知识图谱的推理。</a:t>
            </a:r>
            <a:endParaRPr lang="zh-CN" altLang="en-US" sz="2000" b="1" dirty="0">
              <a:latin typeface="+mn-ea"/>
              <a:ea typeface="+mn-ea"/>
            </a:endParaRPr>
          </a:p>
        </p:txBody>
      </p:sp>
      <p:sp>
        <p:nvSpPr>
          <p:cNvPr id="10" name="圆角矩形标注 9"/>
          <p:cNvSpPr/>
          <p:nvPr/>
        </p:nvSpPr>
        <p:spPr>
          <a:xfrm>
            <a:off x="5387975" y="5499100"/>
            <a:ext cx="2108200" cy="360363"/>
          </a:xfrm>
          <a:prstGeom prst="wedgeRoundRectCallout">
            <a:avLst>
              <a:gd name="adj1" fmla="val -23331"/>
              <a:gd name="adj2" fmla="val -113636"/>
              <a:gd name="adj3" fmla="val 16667"/>
            </a:avLst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marL="176213" indent="-176213">
              <a:lnSpc>
                <a:spcPts val="2700"/>
              </a:lnSpc>
              <a:buClr>
                <a:srgbClr val="FF0000"/>
              </a:buClr>
              <a:buFont typeface="Arial" panose="020B0604020202020204" pitchFamily="34" charset="0"/>
              <a:buChar char="•"/>
              <a:defRPr/>
            </a:pPr>
            <a:r>
              <a:rPr lang="zh-CN" altLang="en-US" sz="2000" b="1" dirty="0">
                <a:solidFill>
                  <a:schemeClr val="tx1"/>
                </a:solidFill>
              </a:rPr>
              <a:t>推理出新的知识</a:t>
            </a:r>
          </a:p>
        </p:txBody>
      </p:sp>
      <p:sp>
        <p:nvSpPr>
          <p:cNvPr id="3" name="矩形 2"/>
          <p:cNvSpPr>
            <a:spLocks noChangeArrowheads="1"/>
          </p:cNvSpPr>
          <p:nvPr/>
        </p:nvSpPr>
        <p:spPr bwMode="auto">
          <a:xfrm>
            <a:off x="1535113" y="582613"/>
            <a:ext cx="7270750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1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1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1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1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1" charset="-122"/>
              </a:defRPr>
            </a:lvl9pPr>
          </a:lstStyle>
          <a:p>
            <a:r>
              <a:rPr lang="en-US" altLang="zh-CN" sz="1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Birthplace(Obama, Hawaii) </a:t>
            </a:r>
            <a:r>
              <a:rPr lang="en-US" altLang="zh-CN" sz="1600" b="1" dirty="0">
                <a:solidFill>
                  <a:srgbClr val="FF0000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⋀ </a:t>
            </a:r>
            <a:r>
              <a:rPr lang="en-US" altLang="zh-CN" sz="1600" b="1" dirty="0" err="1">
                <a:solidFill>
                  <a:srgbClr val="FF0000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Belongto</a:t>
            </a:r>
            <a:r>
              <a:rPr lang="en-US" altLang="zh-CN" sz="1600" b="1" dirty="0">
                <a:solidFill>
                  <a:srgbClr val="FF0000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1600" b="1" dirty="0" err="1">
                <a:solidFill>
                  <a:srgbClr val="FF0000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Hawaii,USA</a:t>
            </a:r>
            <a:r>
              <a:rPr lang="en-US" altLang="zh-CN" sz="1600" b="1" dirty="0">
                <a:solidFill>
                  <a:srgbClr val="FF0000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) → Nationality(</a:t>
            </a:r>
            <a:r>
              <a:rPr lang="en-US" altLang="zh-CN" sz="1600" b="1" dirty="0" err="1">
                <a:solidFill>
                  <a:srgbClr val="FF0000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Obama,USA</a:t>
            </a:r>
            <a:r>
              <a:rPr lang="en-US" altLang="zh-CN" sz="1600" b="1" dirty="0">
                <a:solidFill>
                  <a:srgbClr val="FF0000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)</a:t>
            </a:r>
            <a:endParaRPr lang="zh-CN" altLang="en-US" sz="16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9" name="组合 18"/>
          <p:cNvGrpSpPr>
            <a:grpSpLocks/>
          </p:cNvGrpSpPr>
          <p:nvPr/>
        </p:nvGrpSpPr>
        <p:grpSpPr bwMode="auto">
          <a:xfrm>
            <a:off x="1493838" y="190500"/>
            <a:ext cx="7294562" cy="4025900"/>
            <a:chOff x="1494210" y="190486"/>
            <a:chExt cx="7293534" cy="4026019"/>
          </a:xfrm>
        </p:grpSpPr>
        <p:pic>
          <p:nvPicPr>
            <p:cNvPr id="11273" name="图片 1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79712" y="2717947"/>
              <a:ext cx="2301358" cy="14985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1274" name="组合 17"/>
            <p:cNvGrpSpPr>
              <a:grpSpLocks/>
            </p:cNvGrpSpPr>
            <p:nvPr/>
          </p:nvGrpSpPr>
          <p:grpSpPr bwMode="auto">
            <a:xfrm>
              <a:off x="1494210" y="190486"/>
              <a:ext cx="7293534" cy="717571"/>
              <a:chOff x="1494210" y="190486"/>
              <a:chExt cx="7293534" cy="717571"/>
            </a:xfrm>
          </p:grpSpPr>
          <p:sp>
            <p:nvSpPr>
              <p:cNvPr id="8" name="文本框 7"/>
              <p:cNvSpPr txBox="1"/>
              <p:nvPr/>
            </p:nvSpPr>
            <p:spPr>
              <a:xfrm>
                <a:off x="1557701" y="190486"/>
                <a:ext cx="7230043" cy="311633"/>
              </a:xfrm>
              <a:prstGeom prst="rect">
                <a:avLst/>
              </a:prstGeom>
              <a:noFill/>
            </p:spPr>
            <p:txBody>
              <a:bodyPr lIns="0" tIns="0" rIns="0" bIns="0">
                <a:spAutoFit/>
              </a:bodyPr>
              <a:lstStyle/>
              <a:p>
                <a:pPr marL="182563" indent="-182563">
                  <a:lnSpc>
                    <a:spcPct val="150000"/>
                  </a:lnSpc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  <a:defRPr/>
                </a:pPr>
                <a:r>
                  <a:rPr lang="zh-CN" altLang="en-US" sz="1600" b="1" dirty="0">
                    <a:solidFill>
                      <a:srgbClr val="FF0000"/>
                    </a:solidFill>
                    <a:latin typeface="+mn-ea"/>
                    <a:ea typeface="+mn-ea"/>
                  </a:rPr>
                  <a:t>如</a:t>
                </a:r>
                <a:r>
                  <a:rPr lang="zh-CN" altLang="en-US" sz="1600" b="1" dirty="0">
                    <a:latin typeface="+mn-ea"/>
                    <a:ea typeface="+mn-ea"/>
                  </a:rPr>
                  <a:t>：</a:t>
                </a:r>
                <a:r>
                  <a:rPr lang="en-US" altLang="zh-CN" sz="1600" b="1" dirty="0">
                    <a:latin typeface="+mn-ea"/>
                    <a:ea typeface="+mn-ea"/>
                  </a:rPr>
                  <a:t>(</a:t>
                </a:r>
                <a:r>
                  <a:rPr lang="zh-CN" altLang="en-US" sz="1600" b="1" dirty="0">
                    <a:latin typeface="+mn-ea"/>
                    <a:ea typeface="+mn-ea"/>
                  </a:rPr>
                  <a:t>奥巴马</a:t>
                </a:r>
                <a:r>
                  <a:rPr lang="en-US" altLang="zh-CN" sz="1600" b="1" dirty="0">
                    <a:latin typeface="+mn-ea"/>
                    <a:ea typeface="+mn-ea"/>
                  </a:rPr>
                  <a:t>,</a:t>
                </a:r>
                <a:r>
                  <a:rPr lang="zh-CN" altLang="en-US" sz="1600" b="1" dirty="0">
                    <a:latin typeface="+mn-ea"/>
                    <a:ea typeface="+mn-ea"/>
                  </a:rPr>
                  <a:t>出生地</a:t>
                </a:r>
                <a:r>
                  <a:rPr lang="en-US" altLang="zh-CN" sz="1600" b="1" dirty="0">
                    <a:latin typeface="+mn-ea"/>
                    <a:ea typeface="+mn-ea"/>
                  </a:rPr>
                  <a:t>,</a:t>
                </a:r>
                <a:r>
                  <a:rPr lang="zh-CN" altLang="en-US" sz="1600" b="1" dirty="0">
                    <a:latin typeface="+mn-ea"/>
                    <a:ea typeface="+mn-ea"/>
                  </a:rPr>
                  <a:t>夏威夷）和</a:t>
                </a:r>
                <a:r>
                  <a:rPr lang="en-US" altLang="zh-CN" sz="1600" b="1" dirty="0">
                    <a:latin typeface="+mn-ea"/>
                    <a:ea typeface="+mn-ea"/>
                  </a:rPr>
                  <a:t>(</a:t>
                </a:r>
                <a:r>
                  <a:rPr lang="zh-CN" altLang="en-US" sz="1600" b="1" dirty="0">
                    <a:latin typeface="+mn-ea"/>
                    <a:ea typeface="+mn-ea"/>
                  </a:rPr>
                  <a:t>夏威夷</a:t>
                </a:r>
                <a:r>
                  <a:rPr lang="en-US" altLang="zh-CN" sz="1600" b="1" dirty="0">
                    <a:latin typeface="+mn-ea"/>
                    <a:ea typeface="+mn-ea"/>
                  </a:rPr>
                  <a:t>,</a:t>
                </a:r>
                <a:r>
                  <a:rPr lang="zh-CN" altLang="en-US" sz="1600" b="1" dirty="0">
                    <a:latin typeface="+mn-ea"/>
                    <a:ea typeface="+mn-ea"/>
                  </a:rPr>
                  <a:t>属于</a:t>
                </a:r>
                <a:r>
                  <a:rPr lang="en-US" altLang="zh-CN" sz="1600" b="1" dirty="0">
                    <a:latin typeface="+mn-ea"/>
                    <a:ea typeface="+mn-ea"/>
                  </a:rPr>
                  <a:t>,</a:t>
                </a:r>
                <a:r>
                  <a:rPr lang="zh-CN" altLang="en-US" sz="1600" b="1" dirty="0">
                    <a:latin typeface="+mn-ea"/>
                    <a:ea typeface="+mn-ea"/>
                  </a:rPr>
                  <a:t>美国</a:t>
                </a:r>
                <a:r>
                  <a:rPr lang="en-US" altLang="zh-CN" sz="1600" b="1" dirty="0">
                    <a:latin typeface="+mn-ea"/>
                    <a:ea typeface="+mn-ea"/>
                  </a:rPr>
                  <a:t>)→(</a:t>
                </a:r>
                <a:r>
                  <a:rPr lang="zh-CN" altLang="en-US" sz="1600" b="1" dirty="0">
                    <a:latin typeface="+mn-ea"/>
                    <a:ea typeface="+mn-ea"/>
                  </a:rPr>
                  <a:t>奥巴马</a:t>
                </a:r>
                <a:r>
                  <a:rPr lang="en-US" altLang="zh-CN" sz="1600" b="1" dirty="0">
                    <a:latin typeface="+mn-ea"/>
                    <a:ea typeface="+mn-ea"/>
                  </a:rPr>
                  <a:t>,</a:t>
                </a:r>
                <a:r>
                  <a:rPr lang="zh-CN" altLang="en-US" sz="1600" b="1" dirty="0">
                    <a:latin typeface="+mn-ea"/>
                    <a:ea typeface="+mn-ea"/>
                  </a:rPr>
                  <a:t>国籍</a:t>
                </a:r>
                <a:r>
                  <a:rPr lang="en-US" altLang="zh-CN" sz="1600" b="1" dirty="0">
                    <a:latin typeface="+mn-ea"/>
                    <a:ea typeface="+mn-ea"/>
                  </a:rPr>
                  <a:t>,</a:t>
                </a:r>
                <a:r>
                  <a:rPr lang="zh-CN" altLang="en-US" sz="1600" b="1" dirty="0">
                    <a:latin typeface="+mn-ea"/>
                    <a:ea typeface="+mn-ea"/>
                  </a:rPr>
                  <a:t>美国</a:t>
                </a:r>
                <a:r>
                  <a:rPr lang="en-US" altLang="zh-CN" sz="1600" b="1" dirty="0">
                    <a:latin typeface="+mn-ea"/>
                    <a:ea typeface="+mn-ea"/>
                  </a:rPr>
                  <a:t>)</a:t>
                </a:r>
                <a:endParaRPr lang="zh-CN" altLang="en-US" sz="1600" b="1" dirty="0">
                  <a:latin typeface="+mn-ea"/>
                  <a:ea typeface="+mn-ea"/>
                </a:endParaRPr>
              </a:p>
            </p:txBody>
          </p:sp>
          <p:sp>
            <p:nvSpPr>
              <p:cNvPr id="17" name="矩形 16"/>
              <p:cNvSpPr/>
              <p:nvPr/>
            </p:nvSpPr>
            <p:spPr>
              <a:xfrm>
                <a:off x="1494210" y="190486"/>
                <a:ext cx="7252265" cy="717571"/>
              </a:xfrm>
              <a:prstGeom prst="rect">
                <a:avLst/>
              </a:prstGeom>
              <a:noFill/>
              <a:ln>
                <a:solidFill>
                  <a:srgbClr val="0000FF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17818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animBg="1"/>
      <p:bldP spid="3" grpId="0"/>
    </p:bld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1916113"/>
            <a:ext cx="2519363" cy="201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文本框 5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3132138" y="1862138"/>
            <a:ext cx="5544318" cy="1846659"/>
          </a:xfrm>
          <a:prstGeom prst="rect">
            <a:avLst/>
          </a:prstGeom>
          <a:blipFill rotWithShape="0">
            <a:blip r:embed="rId3"/>
            <a:stretch>
              <a:fillRect l="-2090" t="-2970" r="-2530" b="-4620"/>
            </a:stretch>
          </a:blipFill>
        </p:spPr>
        <p:txBody>
          <a:bodyPr/>
          <a:lstStyle/>
          <a:p>
            <a:pPr>
              <a:defRPr/>
            </a:pPr>
            <a:r>
              <a:rPr lang="zh-CN" altLang="en-US">
                <a:noFill/>
              </a:rPr>
              <a:t> </a:t>
            </a:r>
          </a:p>
        </p:txBody>
      </p:sp>
      <p:sp>
        <p:nvSpPr>
          <p:cNvPr id="7" name="圆角矩形标注 6"/>
          <p:cNvSpPr/>
          <p:nvPr/>
        </p:nvSpPr>
        <p:spPr>
          <a:xfrm>
            <a:off x="3959225" y="4292600"/>
            <a:ext cx="4357191" cy="360363"/>
          </a:xfrm>
          <a:prstGeom prst="wedgeRoundRectCallout">
            <a:avLst>
              <a:gd name="adj1" fmla="val -21228"/>
              <a:gd name="adj2" fmla="val -191912"/>
              <a:gd name="adj3" fmla="val 16667"/>
            </a:avLst>
          </a:prstGeom>
          <a:noFill/>
          <a:ln>
            <a:solidFill>
              <a:srgbClr val="0000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marL="176213" indent="-176213">
              <a:lnSpc>
                <a:spcPts val="2700"/>
              </a:lnSpc>
              <a:buClr>
                <a:srgbClr val="FF0000"/>
              </a:buClr>
              <a:buFont typeface="Arial" panose="020B0604020202020204" pitchFamily="34" charset="0"/>
              <a:buChar char="•"/>
              <a:defRPr/>
            </a:pPr>
            <a:r>
              <a:rPr lang="zh-CN" altLang="en-US" sz="2000" b="1" dirty="0">
                <a:solidFill>
                  <a:srgbClr val="FF0000"/>
                </a:solidFill>
              </a:rPr>
              <a:t>新知识</a:t>
            </a:r>
            <a:r>
              <a:rPr lang="zh-CN" altLang="en-US" sz="2000" b="1" dirty="0">
                <a:solidFill>
                  <a:schemeClr val="tx1"/>
                </a:solidFill>
              </a:rPr>
              <a:t>在原始知识图谱</a:t>
            </a:r>
            <a:r>
              <a:rPr lang="zh-CN" altLang="en-US" sz="2000" b="1" dirty="0" smtClean="0">
                <a:solidFill>
                  <a:schemeClr val="tx1"/>
                </a:solidFill>
              </a:rPr>
              <a:t>中原本</a:t>
            </a:r>
            <a:r>
              <a:rPr lang="zh-CN" altLang="en-US" sz="2000" b="1" dirty="0" smtClean="0">
                <a:solidFill>
                  <a:srgbClr val="FF0000"/>
                </a:solidFill>
              </a:rPr>
              <a:t>不</a:t>
            </a:r>
            <a:r>
              <a:rPr lang="zh-CN" altLang="en-US" sz="2000" b="1" dirty="0">
                <a:solidFill>
                  <a:srgbClr val="FF0000"/>
                </a:solidFill>
              </a:rPr>
              <a:t>存在</a:t>
            </a:r>
          </a:p>
        </p:txBody>
      </p:sp>
    </p:spTree>
    <p:extLst>
      <p:ext uri="{BB962C8B-B14F-4D97-AF65-F5344CB8AC3E}">
        <p14:creationId xmlns:p14="http://schemas.microsoft.com/office/powerpoint/2010/main" val="3257491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361950"/>
            <a:ext cx="2879551" cy="2302899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文本框 5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3832615" y="2222242"/>
            <a:ext cx="3016852" cy="369332"/>
          </a:xfrm>
          <a:prstGeom prst="rect">
            <a:avLst/>
          </a:prstGeom>
          <a:blipFill rotWithShape="0">
            <a:blip r:embed="rId3"/>
            <a:stretch>
              <a:fillRect l="-2626" r="-2424" b="-40000"/>
            </a:stretch>
          </a:blipFill>
        </p:spPr>
        <p:txBody>
          <a:bodyPr/>
          <a:lstStyle/>
          <a:p>
            <a:pPr>
              <a:defRPr/>
            </a:pPr>
            <a:r>
              <a:rPr lang="zh-CN" altLang="en-US">
                <a:noFill/>
              </a:rPr>
              <a:t> </a:t>
            </a:r>
          </a:p>
        </p:txBody>
      </p:sp>
      <p:sp>
        <p:nvSpPr>
          <p:cNvPr id="7" name="文本框 6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1744907" y="3255367"/>
            <a:ext cx="6859541" cy="461665"/>
          </a:xfrm>
          <a:prstGeom prst="rect">
            <a:avLst/>
          </a:prstGeom>
          <a:blipFill rotWithShape="0">
            <a:blip r:embed="rId4"/>
            <a:stretch>
              <a:fillRect/>
            </a:stretch>
          </a:blipFill>
          <a:ln>
            <a:solidFill>
              <a:srgbClr val="FF0000"/>
            </a:solidFill>
            <a:prstDash val="sysDash"/>
          </a:ln>
        </p:spPr>
        <p:txBody>
          <a:bodyPr/>
          <a:lstStyle/>
          <a:p>
            <a:pPr>
              <a:defRPr/>
            </a:pPr>
            <a:r>
              <a:rPr lang="zh-CN" altLang="en-US">
                <a:noFill/>
              </a:rPr>
              <a:t> </a:t>
            </a:r>
          </a:p>
        </p:txBody>
      </p:sp>
      <p:sp>
        <p:nvSpPr>
          <p:cNvPr id="8" name="圆角矩形标注 7"/>
          <p:cNvSpPr/>
          <p:nvPr/>
        </p:nvSpPr>
        <p:spPr>
          <a:xfrm>
            <a:off x="3852863" y="4400550"/>
            <a:ext cx="4176712" cy="1189038"/>
          </a:xfrm>
          <a:prstGeom prst="wedgeRoundRectCallout">
            <a:avLst>
              <a:gd name="adj1" fmla="val -21938"/>
              <a:gd name="adj2" fmla="val -90691"/>
              <a:gd name="adj3" fmla="val 16667"/>
            </a:avLst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marL="176213" indent="-176213">
              <a:lnSpc>
                <a:spcPts val="3200"/>
              </a:lnSpc>
              <a:buClr>
                <a:srgbClr val="FF0000"/>
              </a:buClr>
              <a:buFont typeface="Arial" panose="020B0604020202020204" pitchFamily="34" charset="0"/>
              <a:buChar char="•"/>
              <a:defRPr/>
            </a:pPr>
            <a:r>
              <a:rPr lang="zh-CN" altLang="en-US" sz="2000" b="1" dirty="0">
                <a:solidFill>
                  <a:schemeClr val="tx1"/>
                </a:solidFill>
                <a:latin typeface="+mn-ea"/>
              </a:rPr>
              <a:t>若能</a:t>
            </a:r>
            <a:r>
              <a:rPr lang="zh-CN" altLang="en-US" sz="2000" b="1" dirty="0">
                <a:solidFill>
                  <a:srgbClr val="0000FF"/>
                </a:solidFill>
                <a:latin typeface="+mn-ea"/>
              </a:rPr>
              <a:t>学习出这条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</a:rPr>
              <a:t>规则</a:t>
            </a:r>
            <a:r>
              <a:rPr lang="zh-CN" altLang="en-US" sz="2000" b="1" dirty="0">
                <a:solidFill>
                  <a:schemeClr val="tx1"/>
                </a:solidFill>
                <a:latin typeface="+mn-ea"/>
              </a:rPr>
              <a:t>，即可推出。</a:t>
            </a:r>
            <a:endParaRPr lang="en-US" altLang="zh-CN" sz="2000" b="1" dirty="0">
              <a:solidFill>
                <a:schemeClr val="tx1"/>
              </a:solidFill>
              <a:latin typeface="+mn-ea"/>
            </a:endParaRPr>
          </a:p>
          <a:p>
            <a:pPr marL="176213" indent="-176213">
              <a:lnSpc>
                <a:spcPts val="3200"/>
              </a:lnSpc>
              <a:buClr>
                <a:srgbClr val="FF0000"/>
              </a:buClr>
              <a:buFont typeface="Arial" panose="020B0604020202020204" pitchFamily="34" charset="0"/>
              <a:buChar char="•"/>
              <a:defRPr/>
            </a:pPr>
            <a:r>
              <a:rPr lang="zh-CN" altLang="en-US" sz="2000" b="1" dirty="0">
                <a:solidFill>
                  <a:srgbClr val="FF0000"/>
                </a:solidFill>
                <a:latin typeface="+mn-ea"/>
              </a:rPr>
              <a:t>归纳推理</a:t>
            </a:r>
            <a:r>
              <a:rPr lang="zh-CN" altLang="en-US" sz="2000" b="1" dirty="0">
                <a:solidFill>
                  <a:schemeClr val="tx1"/>
                </a:solidFill>
                <a:latin typeface="+mn-ea"/>
              </a:rPr>
              <a:t>（从</a:t>
            </a:r>
            <a:r>
              <a:rPr lang="zh-CN" altLang="en-US" sz="2000" b="1" dirty="0">
                <a:solidFill>
                  <a:srgbClr val="0000FF"/>
                </a:solidFill>
                <a:latin typeface="+mn-ea"/>
              </a:rPr>
              <a:t>具体实例</a:t>
            </a:r>
            <a:r>
              <a:rPr lang="zh-CN" altLang="en-US" sz="2000" b="1" dirty="0">
                <a:solidFill>
                  <a:schemeClr val="tx1"/>
                </a:solidFill>
                <a:latin typeface="+mn-ea"/>
              </a:rPr>
              <a:t>中学习）</a:t>
            </a:r>
            <a:endParaRPr lang="en-US" altLang="zh-CN" sz="2000" b="1" dirty="0">
              <a:solidFill>
                <a:schemeClr val="tx1"/>
              </a:solidFill>
              <a:latin typeface="+mn-ea"/>
            </a:endParaRPr>
          </a:p>
          <a:p>
            <a:pPr marL="176213" indent="-176213">
              <a:lnSpc>
                <a:spcPts val="3200"/>
              </a:lnSpc>
              <a:buClr>
                <a:srgbClr val="FF0000"/>
              </a:buClr>
              <a:buFont typeface="Arial" panose="020B0604020202020204" pitchFamily="34" charset="0"/>
              <a:buChar char="•"/>
              <a:defRPr/>
            </a:pPr>
            <a:r>
              <a:rPr lang="zh-CN" altLang="en-US" sz="2000" b="1" dirty="0">
                <a:solidFill>
                  <a:srgbClr val="FF0000"/>
                </a:solidFill>
                <a:latin typeface="+mn-ea"/>
              </a:rPr>
              <a:t>实例</a:t>
            </a:r>
            <a:r>
              <a:rPr lang="zh-CN" altLang="en-US" sz="2000" b="1" dirty="0" smtClean="0">
                <a:solidFill>
                  <a:schemeClr val="tx1"/>
                </a:solidFill>
                <a:latin typeface="+mn-ea"/>
              </a:rPr>
              <a:t>：知识图谱中</a:t>
            </a:r>
            <a:r>
              <a:rPr lang="zh-CN" altLang="en-US" sz="2000" b="1" dirty="0" smtClean="0">
                <a:solidFill>
                  <a:srgbClr val="0000FF"/>
                </a:solidFill>
                <a:latin typeface="+mn-ea"/>
              </a:rPr>
              <a:t>已知</a:t>
            </a:r>
            <a:r>
              <a:rPr lang="zh-CN" altLang="en-US" sz="2000" b="1" dirty="0">
                <a:solidFill>
                  <a:srgbClr val="0000FF"/>
                </a:solidFill>
                <a:latin typeface="+mn-ea"/>
              </a:rPr>
              <a:t>的三元组</a:t>
            </a:r>
          </a:p>
        </p:txBody>
      </p:sp>
      <p:sp>
        <p:nvSpPr>
          <p:cNvPr id="9" name="上箭头 8"/>
          <p:cNvSpPr/>
          <p:nvPr/>
        </p:nvSpPr>
        <p:spPr>
          <a:xfrm>
            <a:off x="5075238" y="2781300"/>
            <a:ext cx="323850" cy="288925"/>
          </a:xfrm>
          <a:prstGeom prst="up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7236296" y="405403"/>
            <a:ext cx="1224136" cy="1107996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txBody>
          <a:bodyPr wrap="square" lIns="72000" tIns="0" rIns="0" bIns="0">
            <a:spAutoFit/>
          </a:bodyPr>
          <a:lstStyle/>
          <a:p>
            <a:pPr>
              <a:defRPr/>
            </a:pPr>
            <a:r>
              <a:rPr lang="en-US" altLang="zh-CN" sz="2400" b="1" i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x=David</a:t>
            </a:r>
          </a:p>
          <a:p>
            <a:pPr>
              <a:defRPr/>
            </a:pPr>
            <a:r>
              <a:rPr lang="en-US" altLang="zh-CN" sz="2400" i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y=Ann</a:t>
            </a:r>
          </a:p>
          <a:p>
            <a:pPr>
              <a:defRPr/>
            </a:pPr>
            <a:r>
              <a:rPr lang="en-US" altLang="zh-CN" sz="2400" b="1" i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z=James</a:t>
            </a:r>
            <a:endParaRPr lang="zh-CN" altLang="en-US" sz="2400" b="1" i="1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3686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</p:bld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54051" y="1177007"/>
            <a:ext cx="3413894" cy="30777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defRPr/>
            </a:pPr>
            <a:r>
              <a:rPr lang="zh-CN" altLang="en-US" sz="2000" b="1" dirty="0">
                <a:latin typeface="+mn-ea"/>
                <a:ea typeface="+mn-ea"/>
              </a:rPr>
              <a:t>知识图谱推理：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归纳学习推理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620713" y="1844675"/>
            <a:ext cx="8045450" cy="2923877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 marL="269875" indent="-269875">
              <a:lnSpc>
                <a:spcPts val="3200"/>
              </a:lnSpc>
              <a:spcAft>
                <a:spcPts val="12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  <a:defRPr/>
            </a:pP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归纳逻辑程序设计</a:t>
            </a:r>
            <a:r>
              <a:rPr lang="zh-CN" altLang="en-US" sz="20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（</a:t>
            </a:r>
            <a:r>
              <a:rPr lang="en-US" altLang="zh-CN" sz="20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ILP</a:t>
            </a:r>
            <a:r>
              <a:rPr lang="zh-CN" altLang="en-US" sz="20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</a:t>
            </a:r>
            <a:r>
              <a:rPr lang="en-US" altLang="zh-CN" sz="20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inductive logic programming</a:t>
            </a:r>
            <a:r>
              <a:rPr lang="zh-CN" altLang="en-US" sz="20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）</a:t>
            </a:r>
            <a:endParaRPr lang="en-US" altLang="zh-CN" sz="2000" b="1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269875" indent="-269875">
              <a:lnSpc>
                <a:spcPts val="3200"/>
              </a:lnSpc>
              <a:spcAft>
                <a:spcPts val="12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  <a:defRPr/>
            </a:pPr>
            <a:r>
              <a:rPr lang="zh-CN" altLang="en-US" sz="20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是</a:t>
            </a:r>
            <a:r>
              <a:rPr lang="zh-CN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机器学习</a:t>
            </a:r>
            <a:r>
              <a:rPr lang="zh-CN" altLang="en-US" sz="20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和</a:t>
            </a:r>
            <a:r>
              <a:rPr lang="zh-CN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逻辑程序设计</a:t>
            </a:r>
            <a:r>
              <a:rPr lang="zh-CN" altLang="en-US" sz="20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的</a:t>
            </a: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交叉</a:t>
            </a:r>
            <a:r>
              <a:rPr lang="zh-CN" altLang="en-US" sz="20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研究内容</a:t>
            </a:r>
            <a:endParaRPr lang="en-US" altLang="zh-CN" sz="2000" b="1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269875" indent="-269875">
              <a:lnSpc>
                <a:spcPts val="3200"/>
              </a:lnSpc>
              <a:spcAft>
                <a:spcPts val="12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  <a:defRPr/>
            </a:pPr>
            <a:r>
              <a:rPr lang="zh-CN" altLang="en-US" sz="20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使用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一阶谓词逻辑</a:t>
            </a:r>
            <a:r>
              <a:rPr lang="zh-CN" altLang="en-US" sz="20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进行</a:t>
            </a:r>
            <a:r>
              <a:rPr lang="zh-CN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知识表示</a:t>
            </a:r>
            <a:r>
              <a:rPr lang="zh-CN" altLang="en-US" sz="20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，通过</a:t>
            </a:r>
            <a:r>
              <a:rPr lang="zh-CN" altLang="en-US" sz="2400" b="1" u="wavyDbl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修改</a:t>
            </a: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和</a:t>
            </a:r>
            <a:r>
              <a:rPr lang="zh-CN" altLang="en-US" sz="2400" b="1" u="wavyDbl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扩充</a:t>
            </a:r>
            <a:r>
              <a:rPr lang="zh-CN" altLang="en-US" b="1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逻辑表达式</a:t>
            </a:r>
            <a:r>
              <a:rPr lang="zh-CN" altLang="en-US" sz="20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，对已有知识进行归纳，从而完成推理任务。</a:t>
            </a:r>
            <a:endParaRPr lang="en-US" altLang="zh-CN" sz="2000" b="1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269875" indent="-269875">
              <a:lnSpc>
                <a:spcPts val="32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  <a:defRPr/>
            </a:pPr>
            <a:r>
              <a:rPr lang="zh-CN" altLang="en-US" sz="20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代表方法：</a:t>
            </a: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一阶归纳学习</a:t>
            </a:r>
            <a:r>
              <a:rPr lang="zh-CN" altLang="en-US" sz="18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（</a:t>
            </a:r>
            <a:r>
              <a:rPr lang="en-US" altLang="zh-CN" sz="18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FOIL</a:t>
            </a:r>
            <a:r>
              <a:rPr lang="zh-CN" altLang="en-US" sz="18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</a:t>
            </a:r>
            <a:r>
              <a:rPr lang="en-US" altLang="zh-CN" sz="18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First Order Inductive Learner</a:t>
            </a:r>
            <a:r>
              <a:rPr lang="zh-CN" altLang="en-US" sz="18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）</a:t>
            </a:r>
            <a:endParaRPr lang="en-US" altLang="zh-CN" sz="1800" b="1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>
              <a:lnSpc>
                <a:spcPts val="3200"/>
              </a:lnSpc>
              <a:buClr>
                <a:srgbClr val="FF0000"/>
              </a:buClr>
              <a:buSzPct val="80000"/>
              <a:defRPr/>
            </a:pPr>
            <a:r>
              <a:rPr lang="zh-CN" altLang="en-US" sz="20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                 通过“</a:t>
            </a: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序贯覆盖</a:t>
            </a:r>
            <a:r>
              <a:rPr lang="zh-CN" altLang="en-US" sz="20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”实现规则的推理。</a:t>
            </a:r>
          </a:p>
        </p:txBody>
      </p:sp>
    </p:spTree>
    <p:extLst>
      <p:ext uri="{BB962C8B-B14F-4D97-AF65-F5344CB8AC3E}">
        <p14:creationId xmlns:p14="http://schemas.microsoft.com/office/powerpoint/2010/main" val="2966384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 descr="图3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980728"/>
            <a:ext cx="7698021" cy="53285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395536" y="332656"/>
            <a:ext cx="525658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八</a:t>
            </a:r>
            <a:r>
              <a:rPr kumimoji="1" lang="zh-CN" altLang="en-US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数码问题求解过程（状态空间图）：</a:t>
            </a:r>
            <a:endParaRPr kumimoji="1" lang="zh-CN" altLang="en-US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7616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54051" y="1082675"/>
            <a:ext cx="4057650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defRPr/>
            </a:pPr>
            <a:r>
              <a:rPr lang="zh-CN" altLang="en-US" b="1" dirty="0">
                <a:latin typeface="+mn-ea"/>
                <a:ea typeface="+mn-ea"/>
              </a:rPr>
              <a:t>知识图谱推理：</a:t>
            </a:r>
            <a:r>
              <a:rPr lang="zh-CN" altLang="en-US" b="1" dirty="0">
                <a:solidFill>
                  <a:srgbClr val="FF0000"/>
                </a:solidFill>
                <a:latin typeface="+mn-ea"/>
                <a:ea typeface="+mn-ea"/>
              </a:rPr>
              <a:t>一阶归纳学习</a:t>
            </a:r>
            <a:r>
              <a:rPr lang="zh-CN" altLang="en-US" sz="1800" b="1" dirty="0">
                <a:latin typeface="+mn-ea"/>
                <a:ea typeface="+mn-ea"/>
              </a:rPr>
              <a:t>（</a:t>
            </a:r>
            <a:r>
              <a:rPr lang="en-US" altLang="zh-CN" sz="18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FOIL</a:t>
            </a:r>
            <a:r>
              <a:rPr lang="zh-CN" altLang="en-US" sz="1800" b="1" dirty="0">
                <a:latin typeface="+mn-ea"/>
                <a:ea typeface="+mn-ea"/>
              </a:rPr>
              <a:t>）</a:t>
            </a:r>
          </a:p>
        </p:txBody>
      </p:sp>
      <p:grpSp>
        <p:nvGrpSpPr>
          <p:cNvPr id="21" name="组合 20"/>
          <p:cNvGrpSpPr>
            <a:grpSpLocks/>
          </p:cNvGrpSpPr>
          <p:nvPr/>
        </p:nvGrpSpPr>
        <p:grpSpPr bwMode="auto">
          <a:xfrm>
            <a:off x="1616075" y="2832100"/>
            <a:ext cx="4608513" cy="996950"/>
            <a:chOff x="1616699" y="2832032"/>
            <a:chExt cx="4608512" cy="996770"/>
          </a:xfrm>
        </p:grpSpPr>
        <p:cxnSp>
          <p:nvCxnSpPr>
            <p:cNvPr id="7" name="直接连接符 6"/>
            <p:cNvCxnSpPr/>
            <p:nvPr/>
          </p:nvCxnSpPr>
          <p:spPr>
            <a:xfrm>
              <a:off x="1616699" y="2832032"/>
              <a:ext cx="4608512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grpSp>
          <p:nvGrpSpPr>
            <p:cNvPr id="15378" name="组合 13"/>
            <p:cNvGrpSpPr>
              <a:grpSpLocks/>
            </p:cNvGrpSpPr>
            <p:nvPr/>
          </p:nvGrpSpPr>
          <p:grpSpPr bwMode="auto">
            <a:xfrm>
              <a:off x="3128867" y="2997384"/>
              <a:ext cx="1584176" cy="831418"/>
              <a:chOff x="2853664" y="2658248"/>
              <a:chExt cx="1584176" cy="831418"/>
            </a:xfrm>
          </p:grpSpPr>
          <p:sp>
            <p:nvSpPr>
              <p:cNvPr id="2" name="文本框 1"/>
              <p:cNvSpPr txBox="1"/>
              <p:nvPr/>
            </p:nvSpPr>
            <p:spPr>
              <a:xfrm>
                <a:off x="2854384" y="2903985"/>
                <a:ext cx="1582737" cy="585681"/>
              </a:xfrm>
              <a:prstGeom prst="rect">
                <a:avLst/>
              </a:prstGeom>
              <a:noFill/>
            </p:spPr>
            <p:txBody>
              <a:bodyPr lIns="0" tIns="0" rIns="0" bIns="0">
                <a:spAutoFit/>
              </a:bodyPr>
              <a:lstStyle/>
              <a:p>
                <a:pPr algn="ctr">
                  <a:defRPr/>
                </a:pPr>
                <a:r>
                  <a:rPr lang="zh-CN" altLang="en-US" sz="2000" b="1" dirty="0">
                    <a:solidFill>
                      <a:srgbClr val="FF0000"/>
                    </a:solidFill>
                    <a:latin typeface="+mn-ea"/>
                    <a:ea typeface="+mn-ea"/>
                  </a:rPr>
                  <a:t>前提约束谓词</a:t>
                </a:r>
                <a:endParaRPr lang="en-US" altLang="zh-CN" sz="2000" b="1" dirty="0">
                  <a:solidFill>
                    <a:srgbClr val="FF0000"/>
                  </a:solidFill>
                  <a:latin typeface="+mn-ea"/>
                  <a:ea typeface="+mn-ea"/>
                </a:endParaRPr>
              </a:p>
              <a:p>
                <a:pPr algn="ctr">
                  <a:defRPr/>
                </a:pPr>
                <a:r>
                  <a:rPr lang="en-US" altLang="zh-CN" sz="1800" b="1" dirty="0">
                    <a:latin typeface="+mn-ea"/>
                    <a:ea typeface="+mn-ea"/>
                  </a:rPr>
                  <a:t>(</a:t>
                </a:r>
                <a:r>
                  <a:rPr lang="zh-CN" altLang="en-US" sz="1800" b="1" dirty="0">
                    <a:solidFill>
                      <a:srgbClr val="0000FF"/>
                    </a:solidFill>
                    <a:latin typeface="+mn-ea"/>
                    <a:ea typeface="+mn-ea"/>
                  </a:rPr>
                  <a:t>学习得到</a:t>
                </a:r>
                <a:r>
                  <a:rPr lang="en-US" altLang="zh-CN" sz="1800" b="1" dirty="0">
                    <a:latin typeface="+mn-ea"/>
                    <a:ea typeface="+mn-ea"/>
                  </a:rPr>
                  <a:t>)</a:t>
                </a:r>
                <a:endParaRPr lang="zh-CN" altLang="en-US" sz="1800" b="1" dirty="0">
                  <a:latin typeface="+mn-ea"/>
                  <a:ea typeface="+mn-ea"/>
                </a:endParaRPr>
              </a:p>
            </p:txBody>
          </p:sp>
          <p:sp>
            <p:nvSpPr>
              <p:cNvPr id="9" name="上箭头 8"/>
              <p:cNvSpPr/>
              <p:nvPr/>
            </p:nvSpPr>
            <p:spPr>
              <a:xfrm>
                <a:off x="3527484" y="2657966"/>
                <a:ext cx="215900" cy="215861"/>
              </a:xfrm>
              <a:prstGeom prst="upArrow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</p:grpSp>
      </p:grpSp>
      <p:grpSp>
        <p:nvGrpSpPr>
          <p:cNvPr id="20" name="组合 19"/>
          <p:cNvGrpSpPr>
            <a:grpSpLocks/>
          </p:cNvGrpSpPr>
          <p:nvPr/>
        </p:nvGrpSpPr>
        <p:grpSpPr bwMode="auto">
          <a:xfrm>
            <a:off x="6678613" y="2832100"/>
            <a:ext cx="1368425" cy="987425"/>
            <a:chOff x="6678775" y="2832032"/>
            <a:chExt cx="1368152" cy="987071"/>
          </a:xfrm>
        </p:grpSpPr>
        <p:grpSp>
          <p:nvGrpSpPr>
            <p:cNvPr id="15373" name="组合 14"/>
            <p:cNvGrpSpPr>
              <a:grpSpLocks/>
            </p:cNvGrpSpPr>
            <p:nvPr/>
          </p:nvGrpSpPr>
          <p:grpSpPr bwMode="auto">
            <a:xfrm>
              <a:off x="6786787" y="2987685"/>
              <a:ext cx="1152128" cy="831418"/>
              <a:chOff x="6406868" y="2658248"/>
              <a:chExt cx="1152128" cy="831418"/>
            </a:xfrm>
          </p:grpSpPr>
          <p:sp>
            <p:nvSpPr>
              <p:cNvPr id="10" name="文本框 9"/>
              <p:cNvSpPr txBox="1"/>
              <p:nvPr/>
            </p:nvSpPr>
            <p:spPr>
              <a:xfrm>
                <a:off x="6406784" y="2904089"/>
                <a:ext cx="1152295" cy="585577"/>
              </a:xfrm>
              <a:prstGeom prst="rect">
                <a:avLst/>
              </a:prstGeom>
              <a:noFill/>
            </p:spPr>
            <p:txBody>
              <a:bodyPr lIns="0" tIns="0" rIns="0" bIns="0">
                <a:spAutoFit/>
              </a:bodyPr>
              <a:lstStyle/>
              <a:p>
                <a:pPr algn="ctr">
                  <a:defRPr/>
                </a:pPr>
                <a:r>
                  <a:rPr lang="zh-CN" altLang="en-US" sz="2000" b="1" dirty="0">
                    <a:solidFill>
                      <a:srgbClr val="FF0000"/>
                    </a:solidFill>
                    <a:latin typeface="+mn-ea"/>
                    <a:ea typeface="+mn-ea"/>
                  </a:rPr>
                  <a:t>目标谓词</a:t>
                </a:r>
                <a:endParaRPr lang="en-US" altLang="zh-CN" sz="2000" b="1" dirty="0">
                  <a:solidFill>
                    <a:srgbClr val="FF0000"/>
                  </a:solidFill>
                  <a:latin typeface="+mn-ea"/>
                  <a:ea typeface="+mn-ea"/>
                </a:endParaRPr>
              </a:p>
              <a:p>
                <a:pPr algn="ctr">
                  <a:defRPr/>
                </a:pPr>
                <a:r>
                  <a:rPr lang="en-US" altLang="zh-CN" sz="1800" b="1" dirty="0">
                    <a:latin typeface="+mn-ea"/>
                    <a:ea typeface="+mn-ea"/>
                  </a:rPr>
                  <a:t>(</a:t>
                </a:r>
                <a:r>
                  <a:rPr lang="zh-CN" altLang="en-US" sz="1800" b="1" dirty="0">
                    <a:solidFill>
                      <a:srgbClr val="0000FF"/>
                    </a:solidFill>
                    <a:latin typeface="+mn-ea"/>
                    <a:ea typeface="+mn-ea"/>
                  </a:rPr>
                  <a:t>已知</a:t>
                </a:r>
                <a:r>
                  <a:rPr lang="en-US" altLang="zh-CN" sz="1800" b="1" dirty="0">
                    <a:latin typeface="+mn-ea"/>
                    <a:ea typeface="+mn-ea"/>
                  </a:rPr>
                  <a:t>)</a:t>
                </a:r>
                <a:endParaRPr lang="zh-CN" altLang="en-US" sz="1800" b="1" dirty="0">
                  <a:latin typeface="+mn-ea"/>
                  <a:ea typeface="+mn-ea"/>
                </a:endParaRPr>
              </a:p>
            </p:txBody>
          </p:sp>
          <p:sp>
            <p:nvSpPr>
              <p:cNvPr id="11" name="上箭头 10"/>
              <p:cNvSpPr/>
              <p:nvPr/>
            </p:nvSpPr>
            <p:spPr>
              <a:xfrm>
                <a:off x="6875003" y="2658114"/>
                <a:ext cx="215857" cy="215823"/>
              </a:xfrm>
              <a:prstGeom prst="upArrow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</p:grpSp>
        <p:cxnSp>
          <p:nvCxnSpPr>
            <p:cNvPr id="13" name="直接连接符 12"/>
            <p:cNvCxnSpPr/>
            <p:nvPr/>
          </p:nvCxnSpPr>
          <p:spPr>
            <a:xfrm>
              <a:off x="6678775" y="2832032"/>
              <a:ext cx="1368152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文本框 17"/>
          <p:cNvSpPr txBox="1"/>
          <p:nvPr/>
        </p:nvSpPr>
        <p:spPr>
          <a:xfrm>
            <a:off x="620713" y="1844675"/>
            <a:ext cx="4887912" cy="38417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 marL="269875" indent="-269875">
              <a:lnSpc>
                <a:spcPts val="30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  <a:defRPr/>
            </a:pPr>
            <a:r>
              <a:rPr lang="zh-CN" altLang="en-US" sz="20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从</a:t>
            </a:r>
            <a:r>
              <a:rPr lang="zh-CN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已有“图谱”</a:t>
            </a:r>
            <a:r>
              <a:rPr lang="zh-CN" altLang="en-US" sz="20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中，</a:t>
            </a: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学习</a:t>
            </a:r>
            <a:r>
              <a:rPr lang="zh-CN" altLang="en-US" sz="20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一个推理规则。</a:t>
            </a:r>
          </a:p>
        </p:txBody>
      </p:sp>
      <p:grpSp>
        <p:nvGrpSpPr>
          <p:cNvPr id="23" name="组合 22"/>
          <p:cNvGrpSpPr>
            <a:grpSpLocks/>
          </p:cNvGrpSpPr>
          <p:nvPr/>
        </p:nvGrpSpPr>
        <p:grpSpPr bwMode="auto">
          <a:xfrm>
            <a:off x="654050" y="4076700"/>
            <a:ext cx="8093075" cy="792163"/>
            <a:chOff x="654051" y="4077072"/>
            <a:chExt cx="8093558" cy="792088"/>
          </a:xfrm>
        </p:grpSpPr>
        <p:sp>
          <p:nvSpPr>
            <p:cNvPr id="16" name="文本框 15"/>
            <p:cNvSpPr txBox="1">
              <a:spLocks noRot="1" noChangeAspect="1" noMove="1" noResize="1" noEditPoints="1" noAdjustHandles="1" noChangeArrowheads="1" noChangeShapeType="1" noTextEdit="1"/>
            </p:cNvSpPr>
            <p:nvPr/>
          </p:nvSpPr>
          <p:spPr>
            <a:xfrm>
              <a:off x="678477" y="4653716"/>
              <a:ext cx="8069132" cy="215444"/>
            </a:xfrm>
            <a:prstGeom prst="rect">
              <a:avLst/>
            </a:prstGeom>
            <a:blipFill rotWithShape="0">
              <a:blip r:embed="rId2"/>
              <a:stretch>
                <a:fillRect l="-151" r="-151" b="-36111"/>
              </a:stretch>
            </a:blipFill>
          </p:spPr>
          <p:txBody>
            <a:bodyPr/>
            <a:lstStyle/>
            <a:p>
              <a:pPr>
                <a:defRPr/>
              </a:pPr>
              <a:r>
                <a:rPr lang="zh-CN" altLang="en-US">
                  <a:noFill/>
                </a:rPr>
                <a:t> </a:t>
              </a: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654051" y="4077072"/>
              <a:ext cx="1612996" cy="384139"/>
            </a:xfrm>
            <a:prstGeom prst="rect">
              <a:avLst/>
            </a:prstGeom>
            <a:noFill/>
          </p:spPr>
          <p:txBody>
            <a:bodyPr lIns="0" tIns="0" rIns="0" bIns="0">
              <a:spAutoFit/>
            </a:bodyPr>
            <a:lstStyle/>
            <a:p>
              <a:pPr marL="269875" indent="-269875">
                <a:lnSpc>
                  <a:spcPts val="3000"/>
                </a:lnSpc>
                <a:spcAft>
                  <a:spcPts val="600"/>
                </a:spcAft>
                <a:buClr>
                  <a:srgbClr val="FF0000"/>
                </a:buClr>
                <a:buSzPct val="80000"/>
                <a:buFont typeface="Wingdings" panose="05000000000000000000" pitchFamily="2" charset="2"/>
                <a:buChar char="p"/>
                <a:defRPr/>
              </a:pPr>
              <a:r>
                <a:rPr lang="zh-CN" altLang="en-US" b="1" dirty="0">
                  <a:solidFill>
                    <a:srgbClr val="FF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推理思想</a:t>
              </a:r>
            </a:p>
          </p:txBody>
        </p:sp>
      </p:grpSp>
      <p:sp>
        <p:nvSpPr>
          <p:cNvPr id="22" name="圆角矩形标注 21"/>
          <p:cNvSpPr/>
          <p:nvPr/>
        </p:nvSpPr>
        <p:spPr>
          <a:xfrm>
            <a:off x="1973263" y="5300663"/>
            <a:ext cx="5911850" cy="720725"/>
          </a:xfrm>
          <a:prstGeom prst="wedgeRoundRectCallout">
            <a:avLst>
              <a:gd name="adj1" fmla="val -21842"/>
              <a:gd name="adj2" fmla="val -70298"/>
              <a:gd name="adj3" fmla="val 16667"/>
            </a:avLst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marL="176213" indent="-176213">
              <a:lnSpc>
                <a:spcPts val="2900"/>
              </a:lnSpc>
              <a:buClr>
                <a:srgbClr val="FF0000"/>
              </a:buClr>
              <a:buFont typeface="Arial" panose="020B0604020202020204" pitchFamily="34" charset="0"/>
              <a:buChar char="•"/>
              <a:defRPr/>
            </a:pPr>
            <a:r>
              <a:rPr lang="zh-CN" altLang="en-US" sz="2000" b="1" dirty="0">
                <a:solidFill>
                  <a:schemeClr val="tx1"/>
                </a:solidFill>
                <a:latin typeface="+mn-ea"/>
              </a:rPr>
              <a:t>利用图谱中</a:t>
            </a:r>
            <a:r>
              <a:rPr lang="zh-CN" altLang="zh-CN" sz="2000" b="1" dirty="0">
                <a:solidFill>
                  <a:srgbClr val="0000FF"/>
                </a:solidFill>
                <a:latin typeface="+mn-ea"/>
              </a:rPr>
              <a:t>已有的</a:t>
            </a:r>
            <a:r>
              <a:rPr lang="en-US" altLang="zh-CN" sz="2000" b="1" dirty="0">
                <a:solidFill>
                  <a:schemeClr val="tx1"/>
                </a:solidFill>
                <a:latin typeface="+mn-ea"/>
              </a:rPr>
              <a:t>“</a:t>
            </a:r>
            <a:r>
              <a:rPr lang="zh-CN" altLang="zh-CN" sz="2000" b="1" dirty="0">
                <a:solidFill>
                  <a:srgbClr val="FF0000"/>
                </a:solidFill>
                <a:latin typeface="+mn-ea"/>
              </a:rPr>
              <a:t>正例、反例、背景知识样例</a:t>
            </a:r>
            <a:r>
              <a:rPr lang="en-US" altLang="zh-CN" sz="2000" b="1" dirty="0">
                <a:solidFill>
                  <a:schemeClr val="tx1"/>
                </a:solidFill>
                <a:latin typeface="+mn-ea"/>
              </a:rPr>
              <a:t>”</a:t>
            </a:r>
          </a:p>
          <a:p>
            <a:pPr marL="176213" indent="-176213">
              <a:lnSpc>
                <a:spcPts val="2900"/>
              </a:lnSpc>
              <a:buClr>
                <a:srgbClr val="FF0000"/>
              </a:buClr>
              <a:buFont typeface="Arial" panose="020B0604020202020204" pitchFamily="34" charset="0"/>
              <a:buChar char="•"/>
              <a:defRPr/>
            </a:pPr>
            <a:r>
              <a:rPr lang="zh-CN" altLang="zh-CN" sz="2000" b="1" dirty="0">
                <a:solidFill>
                  <a:schemeClr val="tx1"/>
                </a:solidFill>
                <a:latin typeface="+mn-ea"/>
              </a:rPr>
              <a:t>推出</a:t>
            </a:r>
            <a:r>
              <a:rPr lang="zh-CN" altLang="zh-CN" sz="2000" b="1" dirty="0">
                <a:solidFill>
                  <a:srgbClr val="0000FF"/>
                </a:solidFill>
                <a:latin typeface="+mn-ea"/>
              </a:rPr>
              <a:t>需要的</a:t>
            </a:r>
            <a:r>
              <a:rPr lang="en-US" altLang="zh-CN" sz="2000" b="1" dirty="0">
                <a:solidFill>
                  <a:schemeClr val="tx1"/>
                </a:solidFill>
                <a:latin typeface="+mn-ea"/>
              </a:rPr>
              <a:t>“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</a:rPr>
              <a:t>假设</a:t>
            </a:r>
            <a:r>
              <a:rPr lang="en-US" altLang="zh-CN" sz="2000" b="1" dirty="0">
                <a:solidFill>
                  <a:srgbClr val="FF0000"/>
                </a:solidFill>
                <a:latin typeface="+mn-ea"/>
              </a:rPr>
              <a:t>(</a:t>
            </a:r>
            <a:r>
              <a:rPr lang="zh-CN" altLang="zh-CN" sz="2000" b="1" dirty="0">
                <a:solidFill>
                  <a:srgbClr val="FF0000"/>
                </a:solidFill>
                <a:latin typeface="+mn-ea"/>
              </a:rPr>
              <a:t>推理规则</a:t>
            </a:r>
            <a:r>
              <a:rPr lang="en-US" altLang="zh-CN" sz="2000" b="1" dirty="0">
                <a:solidFill>
                  <a:srgbClr val="FF0000"/>
                </a:solidFill>
                <a:latin typeface="+mn-ea"/>
              </a:rPr>
              <a:t>)</a:t>
            </a:r>
            <a:r>
              <a:rPr lang="en-US" altLang="zh-CN" sz="2000" b="1" dirty="0">
                <a:solidFill>
                  <a:schemeClr val="tx1"/>
                </a:solidFill>
                <a:latin typeface="+mn-ea"/>
              </a:rPr>
              <a:t>”</a:t>
            </a:r>
            <a:endParaRPr lang="zh-CN" altLang="en-US" sz="2000" b="1" dirty="0">
              <a:solidFill>
                <a:schemeClr val="tx1"/>
              </a:solidFill>
              <a:latin typeface="+mn-ea"/>
            </a:endParaRPr>
          </a:p>
        </p:txBody>
      </p:sp>
      <p:grpSp>
        <p:nvGrpSpPr>
          <p:cNvPr id="3" name="组合 2"/>
          <p:cNvGrpSpPr>
            <a:grpSpLocks/>
          </p:cNvGrpSpPr>
          <p:nvPr/>
        </p:nvGrpSpPr>
        <p:grpSpPr bwMode="auto">
          <a:xfrm>
            <a:off x="1473200" y="406400"/>
            <a:ext cx="7131050" cy="2322513"/>
            <a:chOff x="1472683" y="405739"/>
            <a:chExt cx="7130996" cy="2322926"/>
          </a:xfrm>
        </p:grpSpPr>
        <p:sp>
          <p:nvSpPr>
            <p:cNvPr id="5" name="文本框 4"/>
            <p:cNvSpPr txBox="1">
              <a:spLocks noRot="1" noChangeAspect="1" noMove="1" noResize="1" noEditPoints="1" noAdjustHandles="1" noChangeArrowheads="1" noChangeShapeType="1" noTextEdit="1"/>
            </p:cNvSpPr>
            <p:nvPr/>
          </p:nvSpPr>
          <p:spPr>
            <a:xfrm>
              <a:off x="1472683" y="2420888"/>
              <a:ext cx="6843733" cy="307777"/>
            </a:xfrm>
            <a:prstGeom prst="rect">
              <a:avLst/>
            </a:prstGeom>
            <a:blipFill rotWithShape="0">
              <a:blip r:embed="rId3"/>
              <a:stretch>
                <a:fillRect l="-624" r="-713" b="-37255"/>
              </a:stretch>
            </a:blipFill>
          </p:spPr>
          <p:txBody>
            <a:bodyPr/>
            <a:lstStyle/>
            <a:p>
              <a:pPr>
                <a:defRPr/>
              </a:pPr>
              <a:r>
                <a:rPr lang="zh-CN" altLang="en-US">
                  <a:noFill/>
                </a:rPr>
                <a:t> </a:t>
              </a:r>
            </a:p>
          </p:txBody>
        </p:sp>
        <p:pic>
          <p:nvPicPr>
            <p:cNvPr id="15370" name="图片 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72200" y="405739"/>
              <a:ext cx="2231479" cy="178460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07770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2" grpId="0" animBg="1"/>
    </p:bld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3175" y="188913"/>
            <a:ext cx="2251075" cy="18002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文本框 5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611560" y="1791985"/>
            <a:ext cx="7992888" cy="2731517"/>
          </a:xfrm>
          <a:prstGeom prst="rect">
            <a:avLst/>
          </a:prstGeom>
          <a:blipFill rotWithShape="0">
            <a:blip r:embed="rId3"/>
            <a:stretch>
              <a:fillRect l="-1449" t="-3125" r="-1068" b="-2455"/>
            </a:stretch>
          </a:blipFill>
        </p:spPr>
        <p:txBody>
          <a:bodyPr/>
          <a:lstStyle/>
          <a:p>
            <a:pPr>
              <a:defRPr/>
            </a:pPr>
            <a:r>
              <a:rPr lang="zh-CN" altLang="en-US">
                <a:noFill/>
              </a:rPr>
              <a:t> </a:t>
            </a:r>
          </a:p>
        </p:txBody>
      </p:sp>
      <p:sp>
        <p:nvSpPr>
          <p:cNvPr id="7" name="文本框 6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611560" y="4653136"/>
            <a:ext cx="7992888" cy="1115690"/>
          </a:xfrm>
          <a:prstGeom prst="rect">
            <a:avLst/>
          </a:prstGeom>
          <a:blipFill rotWithShape="0">
            <a:blip r:embed="rId4"/>
            <a:stretch>
              <a:fillRect l="-1449" t="-7650" b="-7650"/>
            </a:stretch>
          </a:blipFill>
        </p:spPr>
        <p:txBody>
          <a:bodyPr/>
          <a:lstStyle/>
          <a:p>
            <a:pPr>
              <a:defRPr/>
            </a:pPr>
            <a:r>
              <a:rPr lang="zh-CN" altLang="en-US">
                <a:noFill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3136097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10" name="组合 17"/>
          <p:cNvGrpSpPr>
            <a:grpSpLocks/>
          </p:cNvGrpSpPr>
          <p:nvPr/>
        </p:nvGrpSpPr>
        <p:grpSpPr bwMode="auto">
          <a:xfrm>
            <a:off x="1257300" y="1876425"/>
            <a:ext cx="6843713" cy="1408113"/>
            <a:chOff x="1256659" y="1877070"/>
            <a:chExt cx="6843733" cy="1407914"/>
          </a:xfrm>
        </p:grpSpPr>
        <p:sp>
          <p:nvSpPr>
            <p:cNvPr id="4" name="文本框 3"/>
            <p:cNvSpPr txBox="1">
              <a:spLocks noRot="1" noChangeAspect="1" noMove="1" noResize="1" noEditPoints="1" noAdjustHandles="1" noChangeArrowheads="1" noChangeShapeType="1" noTextEdit="1"/>
            </p:cNvSpPr>
            <p:nvPr/>
          </p:nvSpPr>
          <p:spPr>
            <a:xfrm>
              <a:off x="1256659" y="1877070"/>
              <a:ext cx="6843733" cy="307777"/>
            </a:xfrm>
            <a:prstGeom prst="rect">
              <a:avLst/>
            </a:prstGeom>
            <a:blipFill rotWithShape="0">
              <a:blip r:embed="rId2"/>
              <a:stretch>
                <a:fillRect l="-623" r="-623" b="-40000"/>
              </a:stretch>
            </a:blipFill>
          </p:spPr>
          <p:txBody>
            <a:bodyPr/>
            <a:lstStyle/>
            <a:p>
              <a:pPr>
                <a:defRPr/>
              </a:pPr>
              <a:r>
                <a:rPr lang="zh-CN" altLang="en-US">
                  <a:noFill/>
                </a:rPr>
                <a:t> </a:t>
              </a:r>
            </a:p>
          </p:txBody>
        </p:sp>
        <p:grpSp>
          <p:nvGrpSpPr>
            <p:cNvPr id="17416" name="组合 4"/>
            <p:cNvGrpSpPr>
              <a:grpSpLocks/>
            </p:cNvGrpSpPr>
            <p:nvPr/>
          </p:nvGrpSpPr>
          <p:grpSpPr bwMode="auto">
            <a:xfrm>
              <a:off x="1400675" y="2288214"/>
              <a:ext cx="4608512" cy="996770"/>
              <a:chOff x="1616699" y="2832032"/>
              <a:chExt cx="4608512" cy="996770"/>
            </a:xfrm>
          </p:grpSpPr>
          <p:cxnSp>
            <p:nvCxnSpPr>
              <p:cNvPr id="6" name="直接连接符 5"/>
              <p:cNvCxnSpPr/>
              <p:nvPr/>
            </p:nvCxnSpPr>
            <p:spPr>
              <a:xfrm>
                <a:off x="1617146" y="2831993"/>
                <a:ext cx="4608525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17423" name="组合 6"/>
              <p:cNvGrpSpPr>
                <a:grpSpLocks/>
              </p:cNvGrpSpPr>
              <p:nvPr/>
            </p:nvGrpSpPr>
            <p:grpSpPr bwMode="auto">
              <a:xfrm>
                <a:off x="3128867" y="2997384"/>
                <a:ext cx="1584176" cy="831418"/>
                <a:chOff x="2853664" y="2658248"/>
                <a:chExt cx="1584176" cy="831418"/>
              </a:xfrm>
            </p:grpSpPr>
            <p:sp>
              <p:nvSpPr>
                <p:cNvPr id="8" name="文本框 7"/>
                <p:cNvSpPr txBox="1"/>
                <p:nvPr/>
              </p:nvSpPr>
              <p:spPr>
                <a:xfrm>
                  <a:off x="2861184" y="2903961"/>
                  <a:ext cx="1576392" cy="585705"/>
                </a:xfrm>
                <a:prstGeom prst="rect">
                  <a:avLst/>
                </a:prstGeom>
                <a:noFill/>
              </p:spPr>
              <p:txBody>
                <a:bodyPr lIns="0" tIns="0" rIns="0" bIns="0">
                  <a:spAutoFit/>
                </a:bodyPr>
                <a:lstStyle/>
                <a:p>
                  <a:pPr algn="ctr">
                    <a:defRPr/>
                  </a:pPr>
                  <a:r>
                    <a:rPr lang="zh-CN" altLang="en-US" sz="2000" b="1" dirty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前提约束谓词</a:t>
                  </a:r>
                  <a:endParaRPr lang="en-US" altLang="zh-CN" sz="2000" b="1" dirty="0">
                    <a:solidFill>
                      <a:srgbClr val="FF0000"/>
                    </a:solidFill>
                    <a:latin typeface="+mn-ea"/>
                    <a:ea typeface="+mn-ea"/>
                  </a:endParaRPr>
                </a:p>
                <a:p>
                  <a:pPr algn="ctr">
                    <a:defRPr/>
                  </a:pPr>
                  <a:r>
                    <a:rPr lang="en-US" altLang="zh-CN" sz="1800" b="1" dirty="0">
                      <a:latin typeface="+mn-ea"/>
                      <a:ea typeface="+mn-ea"/>
                    </a:rPr>
                    <a:t>(</a:t>
                  </a:r>
                  <a:r>
                    <a:rPr lang="zh-CN" altLang="en-US" sz="1800" b="1" dirty="0">
                      <a:latin typeface="+mn-ea"/>
                      <a:ea typeface="+mn-ea"/>
                    </a:rPr>
                    <a:t>学习得到</a:t>
                  </a:r>
                  <a:r>
                    <a:rPr lang="en-US" altLang="zh-CN" sz="1800" b="1" dirty="0">
                      <a:latin typeface="+mn-ea"/>
                      <a:ea typeface="+mn-ea"/>
                    </a:rPr>
                    <a:t>)</a:t>
                  </a:r>
                  <a:endParaRPr lang="zh-CN" altLang="en-US" sz="1800" b="1" dirty="0">
                    <a:latin typeface="+mn-ea"/>
                    <a:ea typeface="+mn-ea"/>
                  </a:endParaRPr>
                </a:p>
              </p:txBody>
            </p:sp>
            <p:sp>
              <p:nvSpPr>
                <p:cNvPr id="9" name="上箭头 8"/>
                <p:cNvSpPr/>
                <p:nvPr/>
              </p:nvSpPr>
              <p:spPr>
                <a:xfrm>
                  <a:off x="3527936" y="2657934"/>
                  <a:ext cx="215901" cy="215869"/>
                </a:xfrm>
                <a:prstGeom prst="upArrow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/>
                </a:p>
              </p:txBody>
            </p:sp>
          </p:grpSp>
        </p:grpSp>
        <p:grpSp>
          <p:nvGrpSpPr>
            <p:cNvPr id="17417" name="组合 9"/>
            <p:cNvGrpSpPr>
              <a:grpSpLocks/>
            </p:cNvGrpSpPr>
            <p:nvPr/>
          </p:nvGrpSpPr>
          <p:grpSpPr bwMode="auto">
            <a:xfrm>
              <a:off x="6462751" y="2288214"/>
              <a:ext cx="1368152" cy="987071"/>
              <a:chOff x="6678775" y="2832032"/>
              <a:chExt cx="1368152" cy="987071"/>
            </a:xfrm>
          </p:grpSpPr>
          <p:grpSp>
            <p:nvGrpSpPr>
              <p:cNvPr id="17418" name="组合 10"/>
              <p:cNvGrpSpPr>
                <a:grpSpLocks/>
              </p:cNvGrpSpPr>
              <p:nvPr/>
            </p:nvGrpSpPr>
            <p:grpSpPr bwMode="auto">
              <a:xfrm>
                <a:off x="6786787" y="2987685"/>
                <a:ext cx="1152128" cy="831418"/>
                <a:chOff x="6406868" y="2658248"/>
                <a:chExt cx="1152128" cy="831418"/>
              </a:xfrm>
            </p:grpSpPr>
            <p:sp>
              <p:nvSpPr>
                <p:cNvPr id="13" name="文本框 12"/>
                <p:cNvSpPr txBox="1"/>
                <p:nvPr/>
              </p:nvSpPr>
              <p:spPr>
                <a:xfrm>
                  <a:off x="6406142" y="2904136"/>
                  <a:ext cx="1152528" cy="585705"/>
                </a:xfrm>
                <a:prstGeom prst="rect">
                  <a:avLst/>
                </a:prstGeom>
                <a:noFill/>
              </p:spPr>
              <p:txBody>
                <a:bodyPr lIns="0" tIns="0" rIns="0" bIns="0">
                  <a:spAutoFit/>
                </a:bodyPr>
                <a:lstStyle/>
                <a:p>
                  <a:pPr algn="ctr">
                    <a:defRPr/>
                  </a:pPr>
                  <a:r>
                    <a:rPr lang="zh-CN" altLang="en-US" sz="2000" b="1" dirty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目标谓词</a:t>
                  </a:r>
                  <a:endParaRPr lang="en-US" altLang="zh-CN" sz="2000" b="1" dirty="0">
                    <a:solidFill>
                      <a:srgbClr val="FF0000"/>
                    </a:solidFill>
                    <a:latin typeface="+mn-ea"/>
                    <a:ea typeface="+mn-ea"/>
                  </a:endParaRPr>
                </a:p>
                <a:p>
                  <a:pPr algn="ctr">
                    <a:defRPr/>
                  </a:pPr>
                  <a:r>
                    <a:rPr lang="en-US" altLang="zh-CN" sz="1800" b="1" dirty="0">
                      <a:latin typeface="+mn-ea"/>
                      <a:ea typeface="+mn-ea"/>
                    </a:rPr>
                    <a:t>(</a:t>
                  </a:r>
                  <a:r>
                    <a:rPr lang="zh-CN" altLang="en-US" sz="1800" b="1" dirty="0">
                      <a:latin typeface="+mn-ea"/>
                      <a:ea typeface="+mn-ea"/>
                    </a:rPr>
                    <a:t>已知</a:t>
                  </a:r>
                  <a:r>
                    <a:rPr lang="en-US" altLang="zh-CN" sz="1800" b="1" dirty="0">
                      <a:latin typeface="+mn-ea"/>
                      <a:ea typeface="+mn-ea"/>
                    </a:rPr>
                    <a:t>)</a:t>
                  </a:r>
                  <a:endParaRPr lang="zh-CN" altLang="en-US" sz="1800" b="1" dirty="0">
                    <a:latin typeface="+mn-ea"/>
                    <a:ea typeface="+mn-ea"/>
                  </a:endParaRPr>
                </a:p>
              </p:txBody>
            </p:sp>
            <p:sp>
              <p:nvSpPr>
                <p:cNvPr id="14" name="上箭头 13"/>
                <p:cNvSpPr/>
                <p:nvPr/>
              </p:nvSpPr>
              <p:spPr>
                <a:xfrm>
                  <a:off x="6874455" y="2658109"/>
                  <a:ext cx="215901" cy="215869"/>
                </a:xfrm>
                <a:prstGeom prst="upArrow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/>
                </a:p>
              </p:txBody>
            </p:sp>
          </p:grpSp>
          <p:cxnSp>
            <p:nvCxnSpPr>
              <p:cNvPr id="12" name="直接连接符 11"/>
              <p:cNvCxnSpPr/>
              <p:nvPr/>
            </p:nvCxnSpPr>
            <p:spPr>
              <a:xfrm>
                <a:off x="6678111" y="2831993"/>
                <a:ext cx="1368429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5" name="文本框 14"/>
          <p:cNvSpPr txBox="1"/>
          <p:nvPr/>
        </p:nvSpPr>
        <p:spPr>
          <a:xfrm>
            <a:off x="673100" y="5313363"/>
            <a:ext cx="7993063" cy="744537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 marL="269875" indent="-269875">
              <a:lnSpc>
                <a:spcPts val="29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  <a:defRPr/>
            </a:pP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推理思路</a:t>
            </a:r>
            <a:r>
              <a:rPr lang="zh-CN" altLang="en-US" sz="20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</a:t>
            </a:r>
            <a:r>
              <a:rPr lang="zh-CN" altLang="en-US" sz="2000" b="1" u="wavyHeavy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从一般到特殊</a:t>
            </a:r>
            <a:r>
              <a:rPr lang="zh-CN" altLang="en-US" sz="20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，逐步给</a:t>
            </a:r>
            <a:r>
              <a:rPr lang="zh-CN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目标谓词</a:t>
            </a: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添加</a:t>
            </a:r>
            <a:r>
              <a:rPr lang="zh-CN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前提约束谓词</a:t>
            </a:r>
            <a:r>
              <a:rPr lang="zh-CN" altLang="en-US" sz="20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，直到构成的</a:t>
            </a:r>
            <a:r>
              <a:rPr lang="zh-CN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推理规则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不覆盖任何反例</a:t>
            </a:r>
            <a:r>
              <a:rPr lang="zh-CN" altLang="en-US" sz="20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。</a:t>
            </a:r>
          </a:p>
        </p:txBody>
      </p:sp>
      <p:sp>
        <p:nvSpPr>
          <p:cNvPr id="16" name="圆角矩形标注 15"/>
          <p:cNvSpPr/>
          <p:nvPr/>
        </p:nvSpPr>
        <p:spPr>
          <a:xfrm>
            <a:off x="6372225" y="1131888"/>
            <a:ext cx="2092325" cy="360362"/>
          </a:xfrm>
          <a:prstGeom prst="wedgeRoundRectCallout">
            <a:avLst>
              <a:gd name="adj1" fmla="val -21725"/>
              <a:gd name="adj2" fmla="val 142569"/>
              <a:gd name="adj3" fmla="val 16667"/>
            </a:avLst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marL="176213" indent="-176213">
              <a:lnSpc>
                <a:spcPts val="2700"/>
              </a:lnSpc>
              <a:buClr>
                <a:srgbClr val="FF0000"/>
              </a:buClr>
              <a:buFont typeface="Arial" panose="020B0604020202020204" pitchFamily="34" charset="0"/>
              <a:buChar char="•"/>
              <a:defRPr/>
            </a:pPr>
            <a:r>
              <a:rPr lang="zh-CN" altLang="en-US" sz="2000" b="1" dirty="0">
                <a:solidFill>
                  <a:srgbClr val="FF0000"/>
                </a:solidFill>
              </a:rPr>
              <a:t>已给定</a:t>
            </a:r>
            <a:r>
              <a:rPr lang="zh-CN" altLang="en-US" sz="2000" b="1" dirty="0">
                <a:solidFill>
                  <a:schemeClr val="tx1"/>
                </a:solidFill>
              </a:rPr>
              <a:t>目标谓词</a:t>
            </a:r>
          </a:p>
        </p:txBody>
      </p:sp>
      <p:sp>
        <p:nvSpPr>
          <p:cNvPr id="17" name="圆角矩形标注 16"/>
          <p:cNvSpPr/>
          <p:nvPr/>
        </p:nvSpPr>
        <p:spPr>
          <a:xfrm>
            <a:off x="1763713" y="265113"/>
            <a:ext cx="4392612" cy="792162"/>
          </a:xfrm>
          <a:prstGeom prst="wedgeRoundRectCallout">
            <a:avLst>
              <a:gd name="adj1" fmla="val -198"/>
              <a:gd name="adj2" fmla="val 138634"/>
              <a:gd name="adj3" fmla="val 16667"/>
            </a:avLst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marL="176213" indent="-176213">
              <a:lnSpc>
                <a:spcPts val="2700"/>
              </a:lnSpc>
              <a:buClr>
                <a:srgbClr val="FF0000"/>
              </a:buClr>
              <a:buFont typeface="Arial" panose="020B0604020202020204" pitchFamily="34" charset="0"/>
              <a:buChar char="•"/>
              <a:defRPr/>
            </a:pPr>
            <a:r>
              <a:rPr lang="zh-CN" altLang="en-US" sz="2000" b="1" dirty="0">
                <a:solidFill>
                  <a:srgbClr val="FF0000"/>
                </a:solidFill>
                <a:latin typeface="+mn-ea"/>
              </a:rPr>
              <a:t>目的</a:t>
            </a:r>
            <a:r>
              <a:rPr lang="zh-CN" altLang="en-US" sz="2000" b="1" dirty="0">
                <a:solidFill>
                  <a:schemeClr val="tx1"/>
                </a:solidFill>
                <a:latin typeface="+mn-ea"/>
              </a:rPr>
              <a:t>：</a:t>
            </a:r>
            <a:r>
              <a:rPr lang="zh-CN" altLang="en-US" sz="2000" b="1" u="wavyDbl" dirty="0">
                <a:solidFill>
                  <a:schemeClr val="tx1"/>
                </a:solidFill>
                <a:latin typeface="+mn-ea"/>
              </a:rPr>
              <a:t>学习得到</a:t>
            </a:r>
            <a:r>
              <a:rPr lang="zh-CN" altLang="en-US" sz="2000" b="1" dirty="0">
                <a:solidFill>
                  <a:srgbClr val="0000FF"/>
                </a:solidFill>
                <a:latin typeface="+mn-ea"/>
              </a:rPr>
              <a:t>规则</a:t>
            </a:r>
            <a:r>
              <a:rPr lang="zh-CN" altLang="en-US" sz="2000" b="1" dirty="0">
                <a:solidFill>
                  <a:schemeClr val="tx1"/>
                </a:solidFill>
                <a:latin typeface="+mn-ea"/>
              </a:rPr>
              <a:t>的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</a:rPr>
              <a:t>前提约束谓词</a:t>
            </a:r>
            <a:endParaRPr lang="en-US" altLang="zh-CN" sz="2000" b="1" dirty="0">
              <a:solidFill>
                <a:srgbClr val="FF0000"/>
              </a:solidFill>
              <a:latin typeface="+mn-ea"/>
            </a:endParaRPr>
          </a:p>
          <a:p>
            <a:pPr>
              <a:lnSpc>
                <a:spcPts val="2700"/>
              </a:lnSpc>
              <a:buClr>
                <a:srgbClr val="FF0000"/>
              </a:buClr>
              <a:defRPr/>
            </a:pPr>
            <a:r>
              <a:rPr lang="en-US" altLang="zh-CN" sz="2000" b="1" dirty="0">
                <a:solidFill>
                  <a:schemeClr val="tx1"/>
                </a:solidFill>
                <a:latin typeface="+mn-ea"/>
              </a:rPr>
              <a:t>       </a:t>
            </a:r>
            <a:r>
              <a:rPr lang="en-US" altLang="zh-CN" sz="1800" b="1" dirty="0">
                <a:solidFill>
                  <a:schemeClr val="tx1"/>
                </a:solidFill>
                <a:latin typeface="+mn-ea"/>
              </a:rPr>
              <a:t>(</a:t>
            </a:r>
            <a:r>
              <a:rPr lang="zh-CN" altLang="en-US" sz="1800" b="1" dirty="0">
                <a:solidFill>
                  <a:srgbClr val="0000FF"/>
                </a:solidFill>
                <a:latin typeface="+mn-ea"/>
              </a:rPr>
              <a:t>合式公式</a:t>
            </a:r>
            <a:r>
              <a:rPr lang="zh-CN" altLang="en-US" sz="1800" b="1" dirty="0">
                <a:solidFill>
                  <a:schemeClr val="tx1"/>
                </a:solidFill>
                <a:latin typeface="+mn-ea"/>
              </a:rPr>
              <a:t>的</a:t>
            </a:r>
            <a:r>
              <a:rPr lang="zh-CN" altLang="en-US" sz="1800" b="1" dirty="0">
                <a:solidFill>
                  <a:srgbClr val="FF0000"/>
                </a:solidFill>
                <a:latin typeface="+mn-ea"/>
              </a:rPr>
              <a:t>前提</a:t>
            </a:r>
            <a:r>
              <a:rPr lang="zh-CN" altLang="en-US" sz="1800" b="1" dirty="0">
                <a:solidFill>
                  <a:schemeClr val="tx1"/>
                </a:solidFill>
                <a:latin typeface="+mn-ea"/>
              </a:rPr>
              <a:t>部分</a:t>
            </a:r>
            <a:r>
              <a:rPr lang="en-US" altLang="zh-CN" sz="1800" b="1" dirty="0">
                <a:solidFill>
                  <a:schemeClr val="tx1"/>
                </a:solidFill>
                <a:latin typeface="+mn-ea"/>
              </a:rPr>
              <a:t>)</a:t>
            </a:r>
            <a:endParaRPr lang="zh-CN" altLang="en-US" sz="1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682625" y="3435350"/>
            <a:ext cx="7273925" cy="169227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 marL="176213" indent="-176213">
              <a:spcAft>
                <a:spcPts val="600"/>
              </a:spcAft>
              <a:buClr>
                <a:srgbClr val="FF0000"/>
              </a:buClr>
              <a:buSzPct val="80000"/>
              <a:buFont typeface="Arial" panose="020B0604020202020204" pitchFamily="34" charset="0"/>
              <a:buChar char="•"/>
              <a:defRPr/>
            </a:pPr>
            <a:r>
              <a:rPr lang="zh-CN" altLang="en-US" sz="1800" b="1" dirty="0">
                <a:latin typeface="+mn-ea"/>
                <a:ea typeface="+mn-ea"/>
              </a:rPr>
              <a:t>学习得到的</a:t>
            </a:r>
            <a:r>
              <a:rPr lang="zh-CN" altLang="zh-CN" sz="1800" b="1" dirty="0">
                <a:latin typeface="+mn-ea"/>
                <a:ea typeface="+mn-ea"/>
              </a:rPr>
              <a:t>是一个</a:t>
            </a:r>
            <a:r>
              <a:rPr lang="en-US" altLang="zh-CN" sz="1800" b="1" dirty="0">
                <a:latin typeface="+mn-ea"/>
                <a:ea typeface="+mn-ea"/>
              </a:rPr>
              <a:t>“</a:t>
            </a:r>
            <a:r>
              <a:rPr lang="zh-CN" altLang="zh-CN" sz="1800" b="1" dirty="0">
                <a:solidFill>
                  <a:srgbClr val="FF0000"/>
                </a:solidFill>
                <a:latin typeface="+mn-ea"/>
                <a:ea typeface="+mn-ea"/>
              </a:rPr>
              <a:t>普遍化的推理规则</a:t>
            </a:r>
            <a:r>
              <a:rPr lang="en-US" altLang="zh-CN" sz="1800" b="1" dirty="0">
                <a:latin typeface="+mn-ea"/>
                <a:ea typeface="+mn-ea"/>
              </a:rPr>
              <a:t>”</a:t>
            </a:r>
          </a:p>
          <a:p>
            <a:pPr marL="176213" indent="-176213">
              <a:spcAft>
                <a:spcPts val="600"/>
              </a:spcAft>
              <a:buClr>
                <a:srgbClr val="FF0000"/>
              </a:buClr>
              <a:buSzPct val="80000"/>
              <a:buFont typeface="Arial" panose="020B0604020202020204" pitchFamily="34" charset="0"/>
              <a:buChar char="•"/>
              <a:defRPr/>
            </a:pPr>
            <a:r>
              <a:rPr lang="zh-CN" altLang="zh-CN" sz="1800" b="1" dirty="0">
                <a:latin typeface="+mn-ea"/>
                <a:ea typeface="+mn-ea"/>
              </a:rPr>
              <a:t>而图谱中</a:t>
            </a:r>
            <a:r>
              <a:rPr lang="zh-CN" altLang="en-US" sz="1800" b="1" dirty="0">
                <a:latin typeface="+mn-ea"/>
                <a:ea typeface="+mn-ea"/>
              </a:rPr>
              <a:t>的</a:t>
            </a:r>
            <a:r>
              <a:rPr lang="zh-CN" altLang="zh-CN" sz="1800" b="1" dirty="0">
                <a:latin typeface="+mn-ea"/>
                <a:ea typeface="+mn-ea"/>
              </a:rPr>
              <a:t>“</a:t>
            </a:r>
            <a:r>
              <a:rPr lang="zh-CN" altLang="zh-CN" sz="1800" b="1" dirty="0">
                <a:solidFill>
                  <a:srgbClr val="0000FF"/>
                </a:solidFill>
                <a:latin typeface="+mn-ea"/>
                <a:ea typeface="+mn-ea"/>
              </a:rPr>
              <a:t>样</a:t>
            </a:r>
            <a:r>
              <a:rPr lang="zh-CN" altLang="en-US" sz="1800" b="1" dirty="0">
                <a:solidFill>
                  <a:srgbClr val="0000FF"/>
                </a:solidFill>
                <a:latin typeface="+mn-ea"/>
                <a:ea typeface="+mn-ea"/>
              </a:rPr>
              <a:t>本</a:t>
            </a:r>
            <a:r>
              <a:rPr lang="zh-CN" altLang="zh-CN" sz="1800" b="1" dirty="0">
                <a:latin typeface="+mn-ea"/>
                <a:ea typeface="+mn-ea"/>
              </a:rPr>
              <a:t>”都是“</a:t>
            </a:r>
            <a:r>
              <a:rPr lang="zh-CN" altLang="zh-CN" sz="1800" b="1" dirty="0">
                <a:solidFill>
                  <a:srgbClr val="FF0000"/>
                </a:solidFill>
                <a:latin typeface="+mn-ea"/>
                <a:ea typeface="+mn-ea"/>
              </a:rPr>
              <a:t>特指的</a:t>
            </a:r>
            <a:r>
              <a:rPr lang="zh-CN" altLang="zh-CN" sz="1800" b="1" dirty="0">
                <a:solidFill>
                  <a:srgbClr val="0000FF"/>
                </a:solidFill>
                <a:latin typeface="+mn-ea"/>
                <a:ea typeface="+mn-ea"/>
              </a:rPr>
              <a:t>实体关系</a:t>
            </a:r>
            <a:r>
              <a:rPr lang="zh-CN" altLang="zh-CN" sz="1800" b="1" dirty="0" smtClean="0">
                <a:latin typeface="+mn-ea"/>
                <a:ea typeface="+mn-ea"/>
              </a:rPr>
              <a:t>”</a:t>
            </a:r>
            <a:r>
              <a:rPr lang="zh-CN" altLang="en-US" dirty="0" smtClean="0">
                <a:latin typeface="+mn-ea"/>
                <a:ea typeface="+mn-ea"/>
              </a:rPr>
              <a:t>（特定样本）</a:t>
            </a:r>
            <a:endParaRPr lang="en-US" altLang="zh-CN" sz="1800" b="1" dirty="0">
              <a:latin typeface="+mn-ea"/>
              <a:ea typeface="+mn-ea"/>
            </a:endParaRPr>
          </a:p>
          <a:p>
            <a:pPr marL="176213" indent="-176213">
              <a:spcAft>
                <a:spcPts val="600"/>
              </a:spcAft>
              <a:buClr>
                <a:srgbClr val="FF0000"/>
              </a:buClr>
              <a:buSzPct val="80000"/>
              <a:buFont typeface="Arial" panose="020B0604020202020204" pitchFamily="34" charset="0"/>
              <a:buChar char="•"/>
              <a:defRPr/>
            </a:pPr>
            <a:r>
              <a:rPr lang="zh-CN" altLang="en-US" sz="1800" b="1" dirty="0">
                <a:latin typeface="+mn-ea"/>
                <a:ea typeface="+mn-ea"/>
              </a:rPr>
              <a:t>因而，</a:t>
            </a:r>
            <a:r>
              <a:rPr lang="zh-CN" altLang="zh-CN" sz="1800" b="1" dirty="0">
                <a:latin typeface="+mn-ea"/>
                <a:ea typeface="+mn-ea"/>
              </a:rPr>
              <a:t>需要从图谱中的</a:t>
            </a:r>
            <a:r>
              <a:rPr lang="zh-CN" altLang="zh-CN" sz="1800" b="1" dirty="0">
                <a:solidFill>
                  <a:srgbClr val="0000FF"/>
                </a:solidFill>
                <a:latin typeface="+mn-ea"/>
                <a:ea typeface="+mn-ea"/>
              </a:rPr>
              <a:t>特定样</a:t>
            </a:r>
            <a:r>
              <a:rPr lang="zh-CN" altLang="en-US" sz="1800" b="1" dirty="0">
                <a:solidFill>
                  <a:srgbClr val="0000FF"/>
                </a:solidFill>
                <a:latin typeface="+mn-ea"/>
                <a:ea typeface="+mn-ea"/>
              </a:rPr>
              <a:t>本</a:t>
            </a:r>
            <a:r>
              <a:rPr lang="zh-CN" altLang="zh-CN" sz="1800" b="1" dirty="0">
                <a:latin typeface="+mn-ea"/>
                <a:ea typeface="+mn-ea"/>
              </a:rPr>
              <a:t>出发，推理出</a:t>
            </a:r>
            <a:r>
              <a:rPr lang="en-US" altLang="zh-CN" sz="1800" b="1" dirty="0">
                <a:latin typeface="+mn-ea"/>
                <a:ea typeface="+mn-ea"/>
              </a:rPr>
              <a:t>“</a:t>
            </a:r>
            <a:r>
              <a:rPr lang="zh-CN" altLang="zh-CN" sz="1800" b="1" dirty="0">
                <a:solidFill>
                  <a:srgbClr val="FF0000"/>
                </a:solidFill>
                <a:latin typeface="+mn-ea"/>
                <a:ea typeface="+mn-ea"/>
              </a:rPr>
              <a:t>泛化的</a:t>
            </a:r>
            <a:r>
              <a:rPr lang="en-US" altLang="zh-CN" sz="1800" b="1" dirty="0">
                <a:latin typeface="+mn-ea"/>
                <a:ea typeface="+mn-ea"/>
              </a:rPr>
              <a:t>”</a:t>
            </a:r>
            <a:r>
              <a:rPr lang="zh-CN" altLang="zh-CN" sz="1800" b="1" dirty="0">
                <a:latin typeface="+mn-ea"/>
                <a:ea typeface="+mn-ea"/>
              </a:rPr>
              <a:t>规则</a:t>
            </a:r>
            <a:r>
              <a:rPr lang="zh-CN" altLang="en-US" sz="1800" b="1" dirty="0">
                <a:latin typeface="+mn-ea"/>
                <a:ea typeface="+mn-ea"/>
              </a:rPr>
              <a:t>。</a:t>
            </a:r>
            <a:endParaRPr lang="en-US" altLang="zh-CN" sz="1800" b="1" dirty="0">
              <a:latin typeface="+mn-ea"/>
              <a:ea typeface="+mn-ea"/>
            </a:endParaRPr>
          </a:p>
          <a:p>
            <a:pPr marL="176213" indent="-176213">
              <a:spcAft>
                <a:spcPts val="600"/>
              </a:spcAft>
              <a:buClr>
                <a:srgbClr val="FF0000"/>
              </a:buClr>
              <a:buSzPct val="80000"/>
              <a:buFont typeface="Arial" panose="020B0604020202020204" pitchFamily="34" charset="0"/>
              <a:buChar char="•"/>
              <a:defRPr/>
            </a:pPr>
            <a:r>
              <a:rPr lang="zh-CN" altLang="en-US" sz="1800" b="1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目标谓词中</a:t>
            </a:r>
            <a:r>
              <a:rPr lang="zh-CN" altLang="en-US" sz="1800" b="1" dirty="0">
                <a:latin typeface="+mn-ea"/>
                <a:ea typeface="+mn-ea"/>
                <a:cs typeface="Times New Roman" panose="02020603050405020304" pitchFamily="18" charset="0"/>
              </a:rPr>
              <a:t>都是“</a:t>
            </a:r>
            <a:r>
              <a:rPr lang="zh-CN" altLang="en-US" sz="1800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变量</a:t>
            </a:r>
            <a:r>
              <a:rPr lang="zh-CN" altLang="en-US" sz="1800" b="1" dirty="0">
                <a:latin typeface="+mn-ea"/>
                <a:ea typeface="+mn-ea"/>
                <a:cs typeface="Times New Roman" panose="02020603050405020304" pitchFamily="18" charset="0"/>
              </a:rPr>
              <a:t>”，需要给变量“</a:t>
            </a:r>
            <a:r>
              <a:rPr lang="zh-CN" altLang="en-US" sz="1800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赋值</a:t>
            </a:r>
            <a:r>
              <a:rPr lang="zh-CN" altLang="en-US" sz="1800" b="1" dirty="0">
                <a:latin typeface="+mn-ea"/>
                <a:ea typeface="+mn-ea"/>
                <a:cs typeface="Times New Roman" panose="02020603050405020304" pitchFamily="18" charset="0"/>
              </a:rPr>
              <a:t>”（变量确定化</a:t>
            </a:r>
            <a:r>
              <a:rPr lang="en-US" altLang="zh-CN" sz="1800" b="1" dirty="0">
                <a:latin typeface="+mn-ea"/>
                <a:ea typeface="+mn-ea"/>
                <a:cs typeface="Times New Roman" panose="02020603050405020304" pitchFamily="18" charset="0"/>
              </a:rPr>
              <a:t>\</a:t>
            </a:r>
            <a:r>
              <a:rPr lang="zh-CN" altLang="en-US" sz="1800" b="1" dirty="0">
                <a:latin typeface="+mn-ea"/>
                <a:ea typeface="+mn-ea"/>
                <a:cs typeface="Times New Roman" panose="02020603050405020304" pitchFamily="18" charset="0"/>
              </a:rPr>
              <a:t>置换）</a:t>
            </a:r>
            <a:endParaRPr lang="en-US" altLang="zh-CN" sz="1800" b="1" dirty="0">
              <a:latin typeface="+mn-ea"/>
              <a:ea typeface="+mn-ea"/>
              <a:cs typeface="Times New Roman" panose="02020603050405020304" pitchFamily="18" charset="0"/>
            </a:endParaRPr>
          </a:p>
          <a:p>
            <a:pPr marL="176213" indent="-176213">
              <a:spcAft>
                <a:spcPts val="600"/>
              </a:spcAft>
              <a:buClr>
                <a:srgbClr val="FF0000"/>
              </a:buClr>
              <a:buSzPct val="80000"/>
              <a:buFont typeface="Arial" panose="020B0604020202020204" pitchFamily="34" charset="0"/>
              <a:buChar char="•"/>
              <a:defRPr/>
            </a:pPr>
            <a:r>
              <a:rPr lang="zh-CN" altLang="en-US" sz="1800" b="1" dirty="0">
                <a:latin typeface="+mn-ea"/>
                <a:ea typeface="+mn-ea"/>
                <a:cs typeface="Times New Roman" panose="02020603050405020304" pitchFamily="18" charset="0"/>
              </a:rPr>
              <a:t>从</a:t>
            </a:r>
            <a:r>
              <a:rPr lang="zh-CN" altLang="en-US" sz="1800" b="1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确定的取值</a:t>
            </a:r>
            <a:r>
              <a:rPr lang="zh-CN" altLang="en-US" sz="1800" b="1" dirty="0">
                <a:latin typeface="+mn-ea"/>
                <a:ea typeface="+mn-ea"/>
                <a:cs typeface="Times New Roman" panose="02020603050405020304" pitchFamily="18" charset="0"/>
              </a:rPr>
              <a:t>中进行</a:t>
            </a:r>
            <a:r>
              <a:rPr lang="zh-CN" altLang="en-US" sz="1800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归纳</a:t>
            </a:r>
            <a:r>
              <a:rPr lang="zh-CN" altLang="en-US" sz="1800" b="1" dirty="0">
                <a:latin typeface="+mn-ea"/>
                <a:ea typeface="+mn-ea"/>
                <a:cs typeface="Times New Roman" panose="02020603050405020304" pitchFamily="18" charset="0"/>
              </a:rPr>
              <a:t>，</a:t>
            </a:r>
            <a:r>
              <a:rPr lang="zh-CN" altLang="en-US" sz="1800" b="1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学习</a:t>
            </a:r>
            <a:r>
              <a:rPr lang="zh-CN" altLang="en-US" sz="1800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前提约束谓词</a:t>
            </a:r>
            <a:r>
              <a:rPr lang="zh-CN" altLang="en-US" sz="1800" b="1" dirty="0">
                <a:latin typeface="+mn-ea"/>
                <a:ea typeface="+mn-ea"/>
                <a:cs typeface="Times New Roman" panose="02020603050405020304" pitchFamily="18" charset="0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1842123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 animBg="1"/>
      <p:bldP spid="17" grpId="0" animBg="1"/>
      <p:bldP spid="19" grpId="0"/>
    </p:bld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611188" y="3789363"/>
            <a:ext cx="8066087" cy="1692275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342900" indent="-342900">
              <a:lnSpc>
                <a:spcPts val="2700"/>
              </a:lnSpc>
              <a:spcAft>
                <a:spcPts val="18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  <a:defRPr/>
            </a:pPr>
            <a:r>
              <a:rPr lang="zh-CN" altLang="zh-CN" sz="2000" b="1" dirty="0">
                <a:latin typeface="+mn-ea"/>
                <a:ea typeface="+mn-ea"/>
                <a:cs typeface="Times New Roman" panose="02020603050405020304" pitchFamily="18" charset="0"/>
              </a:rPr>
              <a:t>已知“目标谓词”，要学习得到</a:t>
            </a:r>
            <a:r>
              <a:rPr lang="en-US" altLang="zh-CN" sz="2000" b="1" dirty="0">
                <a:latin typeface="+mn-ea"/>
                <a:ea typeface="+mn-ea"/>
                <a:cs typeface="Times New Roman" panose="02020603050405020304" pitchFamily="18" charset="0"/>
              </a:rPr>
              <a:t>“</a:t>
            </a:r>
            <a:r>
              <a:rPr lang="zh-CN" altLang="zh-CN" sz="2000" b="1" dirty="0">
                <a:latin typeface="+mn-ea"/>
                <a:ea typeface="+mn-ea"/>
                <a:cs typeface="Times New Roman" panose="02020603050405020304" pitchFamily="18" charset="0"/>
              </a:rPr>
              <a:t>若干个前提约束谓词</a:t>
            </a:r>
            <a:r>
              <a:rPr lang="en-US" altLang="zh-CN" sz="2000" b="1" dirty="0">
                <a:latin typeface="+mn-ea"/>
                <a:ea typeface="+mn-ea"/>
                <a:cs typeface="Times New Roman" panose="02020603050405020304" pitchFamily="18" charset="0"/>
              </a:rPr>
              <a:t>”</a:t>
            </a:r>
            <a:r>
              <a:rPr lang="zh-CN" altLang="zh-CN" sz="2000" b="1" dirty="0">
                <a:latin typeface="+mn-ea"/>
                <a:ea typeface="+mn-ea"/>
                <a:cs typeface="Times New Roman" panose="02020603050405020304" pitchFamily="18" charset="0"/>
              </a:rPr>
              <a:t>，</a:t>
            </a:r>
            <a:r>
              <a:rPr lang="zh-CN" altLang="zh-CN" sz="2000" b="1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需要知道</a:t>
            </a:r>
            <a:r>
              <a:rPr lang="zh-CN" altLang="en-US" sz="2000" b="1" u="wavyHeavy" dirty="0">
                <a:latin typeface="+mn-ea"/>
                <a:ea typeface="+mn-ea"/>
                <a:cs typeface="Times New Roman" panose="02020603050405020304" pitchFamily="18" charset="0"/>
              </a:rPr>
              <a:t>推理规则中</a:t>
            </a:r>
            <a:r>
              <a:rPr lang="en-US" altLang="zh-CN" sz="2000" b="1" dirty="0">
                <a:latin typeface="+mn-ea"/>
                <a:ea typeface="+mn-ea"/>
                <a:cs typeface="Times New Roman" panose="02020603050405020304" pitchFamily="18" charset="0"/>
              </a:rPr>
              <a:t>“</a:t>
            </a:r>
            <a:r>
              <a:rPr lang="zh-CN" altLang="zh-CN" sz="2000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哪些前提约束谓词</a:t>
            </a:r>
            <a:r>
              <a:rPr lang="en-US" altLang="zh-CN" sz="2000" b="1" dirty="0">
                <a:latin typeface="+mn-ea"/>
                <a:ea typeface="+mn-ea"/>
                <a:cs typeface="Times New Roman" panose="02020603050405020304" pitchFamily="18" charset="0"/>
              </a:rPr>
              <a:t>”</a:t>
            </a:r>
            <a:r>
              <a:rPr lang="zh-CN" altLang="zh-CN" sz="2000" b="1" dirty="0">
                <a:latin typeface="+mn-ea"/>
                <a:ea typeface="+mn-ea"/>
                <a:cs typeface="Times New Roman" panose="02020603050405020304" pitchFamily="18" charset="0"/>
              </a:rPr>
              <a:t>能够</a:t>
            </a:r>
            <a:r>
              <a:rPr lang="en-US" altLang="zh-CN" sz="2000" b="1" dirty="0">
                <a:latin typeface="+mn-ea"/>
                <a:ea typeface="+mn-ea"/>
                <a:cs typeface="Times New Roman" panose="02020603050405020304" pitchFamily="18" charset="0"/>
              </a:rPr>
              <a:t>“</a:t>
            </a:r>
            <a:r>
              <a:rPr lang="zh-CN" altLang="zh-CN" sz="2000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满足目标谓词的推理</a:t>
            </a:r>
            <a:r>
              <a:rPr lang="en-US" altLang="zh-CN" sz="2000" b="1" dirty="0">
                <a:latin typeface="+mn-ea"/>
                <a:ea typeface="+mn-ea"/>
                <a:cs typeface="Times New Roman" panose="02020603050405020304" pitchFamily="18" charset="0"/>
              </a:rPr>
              <a:t>”</a:t>
            </a:r>
            <a:r>
              <a:rPr lang="zh-CN" altLang="en-US" sz="2000" b="1" dirty="0">
                <a:latin typeface="+mn-ea"/>
                <a:ea typeface="+mn-ea"/>
                <a:cs typeface="Times New Roman" panose="02020603050405020304" pitchFamily="18" charset="0"/>
              </a:rPr>
              <a:t>。</a:t>
            </a:r>
            <a:endParaRPr lang="en-US" altLang="zh-CN" sz="2000" b="1" dirty="0">
              <a:latin typeface="+mn-ea"/>
              <a:ea typeface="+mn-ea"/>
              <a:cs typeface="Times New Roman" panose="02020603050405020304" pitchFamily="18" charset="0"/>
            </a:endParaRPr>
          </a:p>
          <a:p>
            <a:pPr marL="342900" indent="-342900">
              <a:lnSpc>
                <a:spcPts val="27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  <a:defRPr/>
            </a:pPr>
            <a:r>
              <a:rPr lang="en-US" altLang="zh-CN" sz="20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FOIL</a:t>
            </a:r>
            <a:r>
              <a:rPr lang="zh-CN" altLang="en-US" sz="2000" b="1" dirty="0">
                <a:latin typeface="+mn-ea"/>
                <a:ea typeface="+mn-ea"/>
                <a:cs typeface="Times New Roman" panose="02020603050405020304" pitchFamily="18" charset="0"/>
              </a:rPr>
              <a:t>：定义了一个“</a:t>
            </a:r>
            <a:r>
              <a:rPr lang="zh-CN" altLang="en-US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信息增益值</a:t>
            </a:r>
            <a:r>
              <a:rPr lang="zh-CN" altLang="en-US" sz="2000" b="1" dirty="0">
                <a:latin typeface="+mn-ea"/>
                <a:ea typeface="+mn-ea"/>
                <a:cs typeface="Times New Roman" panose="02020603050405020304" pitchFamily="18" charset="0"/>
              </a:rPr>
              <a:t>”</a:t>
            </a:r>
            <a:endParaRPr lang="en-US" altLang="zh-CN" sz="2000" b="1" dirty="0">
              <a:latin typeface="+mn-ea"/>
              <a:ea typeface="+mn-ea"/>
              <a:cs typeface="Times New Roman" panose="02020603050405020304" pitchFamily="18" charset="0"/>
            </a:endParaRPr>
          </a:p>
          <a:p>
            <a:pPr marL="539750" indent="-176213">
              <a:lnSpc>
                <a:spcPts val="2700"/>
              </a:lnSpc>
              <a:buClr>
                <a:srgbClr val="FF0000"/>
              </a:buClr>
              <a:buSzPct val="80000"/>
              <a:buFont typeface="Arial" panose="020B0604020202020204" pitchFamily="34" charset="0"/>
              <a:buChar char="•"/>
              <a:defRPr/>
            </a:pPr>
            <a:r>
              <a:rPr lang="zh-CN" altLang="en-US" sz="2000" b="1" dirty="0">
                <a:latin typeface="+mn-ea"/>
                <a:ea typeface="+mn-ea"/>
                <a:cs typeface="Times New Roman" panose="02020603050405020304" pitchFamily="18" charset="0"/>
              </a:rPr>
              <a:t>用以判断“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哪些谓词</a:t>
            </a:r>
            <a:r>
              <a:rPr lang="zh-CN" altLang="en-US" sz="2000" b="1" dirty="0">
                <a:latin typeface="+mn-ea"/>
                <a:ea typeface="+mn-ea"/>
                <a:cs typeface="Times New Roman" panose="02020603050405020304" pitchFamily="18" charset="0"/>
              </a:rPr>
              <a:t>”</a:t>
            </a:r>
            <a:r>
              <a:rPr lang="zh-CN" altLang="en-US" sz="2000" b="1" u="wavyHeavy" dirty="0">
                <a:latin typeface="+mn-ea"/>
                <a:ea typeface="+mn-ea"/>
                <a:cs typeface="Times New Roman" panose="02020603050405020304" pitchFamily="18" charset="0"/>
              </a:rPr>
              <a:t>能</a:t>
            </a:r>
            <a:r>
              <a:rPr lang="en-US" altLang="zh-CN" sz="2000" b="1" u="wavyHeavy" dirty="0">
                <a:latin typeface="+mn-ea"/>
                <a:ea typeface="+mn-ea"/>
                <a:cs typeface="Times New Roman" panose="02020603050405020304" pitchFamily="18" charset="0"/>
              </a:rPr>
              <a:t>/</a:t>
            </a:r>
            <a:r>
              <a:rPr lang="zh-CN" altLang="en-US" sz="2000" b="1" u="wavyHeavy" dirty="0">
                <a:latin typeface="+mn-ea"/>
                <a:ea typeface="+mn-ea"/>
                <a:cs typeface="Times New Roman" panose="02020603050405020304" pitchFamily="18" charset="0"/>
              </a:rPr>
              <a:t>不能</a:t>
            </a:r>
            <a:r>
              <a:rPr lang="zh-CN" altLang="en-US" sz="2000" b="1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作为</a:t>
            </a:r>
            <a:r>
              <a:rPr lang="zh-CN" altLang="en-US" sz="2000" b="1" dirty="0">
                <a:latin typeface="+mn-ea"/>
                <a:ea typeface="+mn-ea"/>
                <a:cs typeface="Times New Roman" panose="02020603050405020304" pitchFamily="18" charset="0"/>
              </a:rPr>
              <a:t>目标谓词的前提约束谓词。</a:t>
            </a:r>
            <a:endParaRPr lang="zh-CN" altLang="en-US" sz="2000" b="1" dirty="0">
              <a:latin typeface="+mn-ea"/>
              <a:ea typeface="+mn-ea"/>
            </a:endParaRPr>
          </a:p>
        </p:txBody>
      </p:sp>
      <p:sp>
        <p:nvSpPr>
          <p:cNvPr id="6" name="矩形 5"/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611098" y="1859463"/>
            <a:ext cx="8066087" cy="1692771"/>
          </a:xfrm>
          <a:prstGeom prst="rect">
            <a:avLst/>
          </a:prstGeom>
          <a:blipFill rotWithShape="0">
            <a:blip r:embed="rId2"/>
            <a:stretch>
              <a:fillRect l="-1436" t="-5036" r="-605" b="-4676"/>
            </a:stretch>
          </a:blipFill>
        </p:spPr>
        <p:txBody>
          <a:bodyPr/>
          <a:lstStyle/>
          <a:p>
            <a:pPr>
              <a:defRPr/>
            </a:pPr>
            <a:r>
              <a:rPr lang="zh-CN" altLang="en-US">
                <a:noFill/>
              </a:rPr>
              <a:t> </a:t>
            </a:r>
          </a:p>
        </p:txBody>
      </p:sp>
      <p:pic>
        <p:nvPicPr>
          <p:cNvPr id="18436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525" y="908050"/>
            <a:ext cx="7927975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18619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图片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738" y="446088"/>
            <a:ext cx="4608512" cy="103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流程图: 顺序访问存储器 16"/>
          <p:cNvSpPr/>
          <p:nvPr/>
        </p:nvSpPr>
        <p:spPr>
          <a:xfrm>
            <a:off x="635000" y="1773238"/>
            <a:ext cx="1944688" cy="1439862"/>
          </a:xfrm>
          <a:prstGeom prst="flowChartMagneticTape">
            <a:avLst/>
          </a:prstGeom>
          <a:noFill/>
          <a:ln w="190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zh-CN" altLang="en-US" sz="2000" b="1" dirty="0">
                <a:solidFill>
                  <a:srgbClr val="FF0000"/>
                </a:solidFill>
              </a:rPr>
              <a:t>哪些谓词</a:t>
            </a:r>
            <a:r>
              <a:rPr lang="zh-CN" altLang="en-US" sz="2000" b="1" dirty="0">
                <a:solidFill>
                  <a:schemeClr val="tx1"/>
                </a:solidFill>
              </a:rPr>
              <a:t>可以作为</a:t>
            </a:r>
            <a:r>
              <a:rPr lang="zh-CN" altLang="en-US" sz="2000" b="1" dirty="0">
                <a:solidFill>
                  <a:srgbClr val="0000FF"/>
                </a:solidFill>
              </a:rPr>
              <a:t>目标谓词</a:t>
            </a:r>
            <a:r>
              <a:rPr lang="zh-CN" altLang="en-US" sz="2000" b="1" dirty="0">
                <a:solidFill>
                  <a:schemeClr val="tx1"/>
                </a:solidFill>
              </a:rPr>
              <a:t>的</a:t>
            </a:r>
            <a:r>
              <a:rPr lang="zh-CN" altLang="en-US" sz="2000" b="1" u="wavyHeavy" dirty="0">
                <a:solidFill>
                  <a:schemeClr val="tx1"/>
                </a:solidFill>
              </a:rPr>
              <a:t>前提约束谓词</a:t>
            </a:r>
            <a:r>
              <a:rPr lang="zh-CN" altLang="en-US" sz="2000" b="1" dirty="0">
                <a:solidFill>
                  <a:schemeClr val="tx1"/>
                </a:solidFill>
              </a:rPr>
              <a:t>？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654050" y="1052513"/>
            <a:ext cx="3702050" cy="369887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>
              <a:defRPr/>
            </a:pPr>
            <a:r>
              <a:rPr lang="zh-CN" altLang="en-US" b="1" dirty="0">
                <a:latin typeface="+mn-ea"/>
                <a:ea typeface="+mn-ea"/>
              </a:rPr>
              <a:t>信息增益值</a:t>
            </a:r>
            <a:r>
              <a:rPr lang="en-US" altLang="zh-CN" sz="2000" b="1" dirty="0"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lang="en-US" altLang="zh-CN" sz="20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Information gain</a:t>
            </a:r>
            <a:r>
              <a:rPr lang="en-US" altLang="zh-CN" sz="2000" b="1" dirty="0">
                <a:latin typeface="+mn-ea"/>
                <a:ea typeface="+mn-ea"/>
                <a:cs typeface="Times New Roman" panose="02020603050405020304" pitchFamily="18" charset="0"/>
              </a:rPr>
              <a:t>)</a:t>
            </a:r>
            <a:endParaRPr lang="zh-CN" altLang="en-US" sz="2000" b="1" dirty="0"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0200" y="2152650"/>
            <a:ext cx="5734050" cy="658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矩形 18"/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676289" y="3820542"/>
            <a:ext cx="8066087" cy="1192634"/>
          </a:xfrm>
          <a:prstGeom prst="rect">
            <a:avLst/>
          </a:prstGeom>
          <a:blipFill rotWithShape="0">
            <a:blip r:embed="rId4"/>
            <a:stretch>
              <a:fillRect l="-1436" t="-7179" r="-1436" b="-8718"/>
            </a:stretch>
          </a:blipFill>
        </p:spPr>
        <p:txBody>
          <a:bodyPr/>
          <a:lstStyle/>
          <a:p>
            <a:pPr>
              <a:defRPr/>
            </a:pPr>
            <a:r>
              <a:rPr lang="zh-CN" altLang="en-US">
                <a:noFill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3321689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738" y="446088"/>
            <a:ext cx="4608512" cy="103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7" name="表格 6"/>
          <p:cNvGraphicFramePr>
            <a:graphicFrameLocks noGrp="1"/>
          </p:cNvGraphicFramePr>
          <p:nvPr/>
        </p:nvGraphicFramePr>
        <p:xfrm>
          <a:off x="900113" y="3068638"/>
          <a:ext cx="7343774" cy="1841500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0295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21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981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139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>
                        <a:lnSpc>
                          <a:spcPts val="2900"/>
                        </a:lnSpc>
                      </a:pPr>
                      <a:r>
                        <a:rPr lang="zh-CN" altLang="en-US" sz="2000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背景知识样本集合</a:t>
                      </a:r>
                      <a:endParaRPr lang="zh-CN" altLang="en-US" sz="200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900"/>
                        </a:lnSpc>
                      </a:pPr>
                      <a:r>
                        <a:rPr lang="en-US" altLang="zh-CN" sz="2000" dirty="0" smtClean="0"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Sibling(</a:t>
                      </a:r>
                      <a:r>
                        <a:rPr lang="en-US" altLang="zh-CN" sz="2000" dirty="0" err="1" smtClean="0"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Ann,Mike</a:t>
                      </a:r>
                      <a:r>
                        <a:rPr lang="en-US" altLang="zh-CN" sz="2000" dirty="0" smtClean="0"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)</a:t>
                      </a:r>
                    </a:p>
                    <a:p>
                      <a:pPr algn="l">
                        <a:lnSpc>
                          <a:spcPts val="2900"/>
                        </a:lnSpc>
                      </a:pPr>
                      <a:r>
                        <a:rPr lang="en-US" altLang="zh-CN" sz="2000" dirty="0" smtClean="0"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Couple(</a:t>
                      </a:r>
                      <a:r>
                        <a:rPr lang="en-US" altLang="zh-CN" sz="2000" dirty="0" err="1" smtClean="0"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David,James</a:t>
                      </a:r>
                      <a:r>
                        <a:rPr lang="en-US" altLang="zh-CN" sz="2000" dirty="0" smtClean="0"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)</a:t>
                      </a:r>
                    </a:p>
                    <a:p>
                      <a:pPr algn="l">
                        <a:lnSpc>
                          <a:spcPts val="2900"/>
                        </a:lnSpc>
                      </a:pPr>
                      <a:r>
                        <a:rPr lang="en-US" altLang="zh-CN" sz="2000" dirty="0" smtClean="0"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Mother(</a:t>
                      </a:r>
                      <a:r>
                        <a:rPr lang="en-US" altLang="zh-CN" sz="2000" dirty="0" err="1" smtClean="0"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James,Ann</a:t>
                      </a:r>
                      <a:r>
                        <a:rPr lang="en-US" altLang="zh-CN" sz="2000" dirty="0" smtClean="0"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)</a:t>
                      </a:r>
                    </a:p>
                    <a:p>
                      <a:pPr algn="l">
                        <a:lnSpc>
                          <a:spcPts val="2900"/>
                        </a:lnSpc>
                      </a:pPr>
                      <a:r>
                        <a:rPr lang="en-US" altLang="zh-CN" sz="2000" dirty="0" smtClean="0"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Mother(</a:t>
                      </a:r>
                      <a:r>
                        <a:rPr lang="en-US" altLang="zh-CN" sz="2000" dirty="0" err="1" smtClean="0"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James,Mike</a:t>
                      </a:r>
                      <a:r>
                        <a:rPr lang="en-US" altLang="zh-CN" sz="2000" dirty="0" smtClean="0"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)</a:t>
                      </a:r>
                      <a:endParaRPr lang="zh-CN" altLang="en-US" sz="2000" dirty="0"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00"/>
                        </a:lnSpc>
                      </a:pPr>
                      <a:r>
                        <a:rPr lang="zh-CN" altLang="en-US" sz="2000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目标谓词训练样本集合</a:t>
                      </a:r>
                      <a:endParaRPr lang="zh-CN" altLang="en-US" sz="200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900"/>
                        </a:lnSpc>
                      </a:pPr>
                      <a:r>
                        <a:rPr lang="en-US" altLang="zh-CN" sz="2000" dirty="0" smtClean="0"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Father(</a:t>
                      </a:r>
                      <a:r>
                        <a:rPr lang="en-US" altLang="zh-CN" sz="2000" dirty="0" err="1" smtClean="0"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David,Mike</a:t>
                      </a:r>
                      <a:r>
                        <a:rPr lang="en-US" altLang="zh-CN" sz="2000" dirty="0" smtClean="0"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)</a:t>
                      </a:r>
                    </a:p>
                    <a:p>
                      <a:pPr algn="l">
                        <a:lnSpc>
                          <a:spcPts val="2900"/>
                        </a:lnSpc>
                      </a:pPr>
                      <a:r>
                        <a:rPr lang="en-US" altLang="zh-CN" sz="2000" dirty="0" smtClean="0"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¬Father(</a:t>
                      </a:r>
                      <a:r>
                        <a:rPr lang="en-US" altLang="zh-CN" sz="2000" dirty="0" err="1" smtClean="0"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David,James</a:t>
                      </a:r>
                      <a:r>
                        <a:rPr lang="en-US" altLang="zh-CN" sz="2000" dirty="0" smtClean="0"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)</a:t>
                      </a:r>
                    </a:p>
                    <a:p>
                      <a:pPr algn="l">
                        <a:lnSpc>
                          <a:spcPts val="2900"/>
                        </a:lnSpc>
                      </a:pPr>
                      <a:r>
                        <a:rPr lang="en-US" altLang="zh-CN" sz="2000" dirty="0" smtClean="0"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¬Father(</a:t>
                      </a:r>
                      <a:r>
                        <a:rPr lang="en-US" altLang="zh-CN" sz="2000" dirty="0" err="1" smtClean="0"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James,Ann</a:t>
                      </a:r>
                      <a:r>
                        <a:rPr lang="en-US" altLang="zh-CN" sz="2000" dirty="0" smtClean="0"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)</a:t>
                      </a:r>
                    </a:p>
                    <a:p>
                      <a:pPr algn="l">
                        <a:lnSpc>
                          <a:spcPts val="2900"/>
                        </a:lnSpc>
                      </a:pPr>
                      <a:r>
                        <a:rPr lang="en-US" altLang="zh-CN" sz="2000" dirty="0" smtClean="0"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¬Father(</a:t>
                      </a:r>
                      <a:r>
                        <a:rPr lang="en-US" altLang="zh-CN" sz="2000" dirty="0" err="1" smtClean="0"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James,Mike</a:t>
                      </a:r>
                      <a:r>
                        <a:rPr lang="en-US" altLang="zh-CN" sz="2000" dirty="0" smtClean="0"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)</a:t>
                      </a:r>
                    </a:p>
                    <a:p>
                      <a:pPr algn="l">
                        <a:lnSpc>
                          <a:spcPts val="2900"/>
                        </a:lnSpc>
                      </a:pPr>
                      <a:r>
                        <a:rPr lang="en-US" altLang="zh-CN" sz="2000" dirty="0" smtClean="0"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¬Father(</a:t>
                      </a:r>
                      <a:r>
                        <a:rPr lang="en-US" altLang="zh-CN" sz="2000" dirty="0" err="1" smtClean="0"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Ann,Mike</a:t>
                      </a:r>
                      <a:r>
                        <a:rPr lang="en-US" altLang="zh-CN" sz="2000" dirty="0" smtClean="0"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)</a:t>
                      </a:r>
                      <a:endParaRPr lang="zh-CN" altLang="en-US" sz="2000" dirty="0"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2049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361950"/>
            <a:ext cx="2305050" cy="184308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文本框 8"/>
          <p:cNvSpPr txBox="1"/>
          <p:nvPr/>
        </p:nvSpPr>
        <p:spPr>
          <a:xfrm>
            <a:off x="2987675" y="1844675"/>
            <a:ext cx="5545138" cy="30797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 marL="342900" indent="-342900"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  <a:defRPr/>
            </a:pPr>
            <a:r>
              <a:rPr lang="zh-CN" altLang="en-US" sz="2000" b="1" dirty="0">
                <a:latin typeface="+mn-ea"/>
                <a:ea typeface="+mn-ea"/>
                <a:cs typeface="Times New Roman" panose="02020603050405020304" pitchFamily="18" charset="0"/>
              </a:rPr>
              <a:t>→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样本</a:t>
            </a:r>
            <a:r>
              <a:rPr lang="zh-CN" altLang="en-US" sz="2000" b="1" dirty="0">
                <a:latin typeface="+mn-ea"/>
                <a:ea typeface="+mn-ea"/>
                <a:cs typeface="Times New Roman" panose="02020603050405020304" pitchFamily="18" charset="0"/>
              </a:rPr>
              <a:t>→学习若干个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前提约束谓词</a:t>
            </a:r>
            <a:r>
              <a:rPr lang="zh-CN" altLang="en-US" sz="2000" b="1" dirty="0">
                <a:latin typeface="+mn-ea"/>
                <a:ea typeface="+mn-ea"/>
                <a:cs typeface="Times New Roman" panose="02020603050405020304" pitchFamily="18" charset="0"/>
              </a:rPr>
              <a:t>→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目标谓词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5456238" y="3070225"/>
            <a:ext cx="2263775" cy="3683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>
            <a:spAutoFit/>
          </a:bodyPr>
          <a:lstStyle/>
          <a:p>
            <a:pPr>
              <a:defRPr/>
            </a:pPr>
            <a:endParaRPr lang="zh-CN" altLang="en-US" dirty="0"/>
          </a:p>
        </p:txBody>
      </p:sp>
      <p:sp>
        <p:nvSpPr>
          <p:cNvPr id="14" name="圆角矩形标注 13"/>
          <p:cNvSpPr/>
          <p:nvPr/>
        </p:nvSpPr>
        <p:spPr>
          <a:xfrm>
            <a:off x="6732588" y="2492375"/>
            <a:ext cx="1800225" cy="360363"/>
          </a:xfrm>
          <a:prstGeom prst="wedgeRoundRectCallout">
            <a:avLst>
              <a:gd name="adj1" fmla="val -36297"/>
              <a:gd name="adj2" fmla="val 108677"/>
              <a:gd name="adj3" fmla="val 16667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marL="93663" indent="-93663">
              <a:buClr>
                <a:srgbClr val="FF0000"/>
              </a:buClr>
              <a:buFont typeface="Arial" panose="020B0604020202020204" pitchFamily="34" charset="0"/>
              <a:buChar char="•"/>
              <a:defRPr/>
            </a:pPr>
            <a:r>
              <a:rPr lang="zh-CN" altLang="en-US" sz="1800" b="1" dirty="0">
                <a:solidFill>
                  <a:schemeClr val="tx1"/>
                </a:solidFill>
              </a:rPr>
              <a:t>目标谓词的</a:t>
            </a:r>
            <a:r>
              <a:rPr lang="zh-CN" altLang="en-US" sz="1800" b="1" dirty="0">
                <a:solidFill>
                  <a:srgbClr val="FF0000"/>
                </a:solidFill>
              </a:rPr>
              <a:t>正例</a:t>
            </a:r>
          </a:p>
        </p:txBody>
      </p:sp>
      <p:sp>
        <p:nvSpPr>
          <p:cNvPr id="16" name="矩形 15"/>
          <p:cNvSpPr/>
          <p:nvPr/>
        </p:nvSpPr>
        <p:spPr>
          <a:xfrm>
            <a:off x="5456238" y="3509963"/>
            <a:ext cx="2500312" cy="1431925"/>
          </a:xfrm>
          <a:prstGeom prst="rect">
            <a:avLst/>
          </a:prstGeom>
          <a:noFill/>
          <a:ln>
            <a:solidFill>
              <a:srgbClr val="0000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7" name="圆角矩形标注 16"/>
          <p:cNvSpPr/>
          <p:nvPr/>
        </p:nvSpPr>
        <p:spPr>
          <a:xfrm>
            <a:off x="5867400" y="5167313"/>
            <a:ext cx="1800225" cy="360362"/>
          </a:xfrm>
          <a:prstGeom prst="wedgeRoundRectCallout">
            <a:avLst>
              <a:gd name="adj1" fmla="val -20713"/>
              <a:gd name="adj2" fmla="val -110662"/>
              <a:gd name="adj3" fmla="val 16667"/>
            </a:avLst>
          </a:prstGeom>
          <a:noFill/>
          <a:ln w="190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marL="93663" indent="-93663">
              <a:buClr>
                <a:srgbClr val="FF0000"/>
              </a:buClr>
              <a:buFont typeface="Arial" panose="020B0604020202020204" pitchFamily="34" charset="0"/>
              <a:buChar char="•"/>
              <a:defRPr/>
            </a:pPr>
            <a:r>
              <a:rPr lang="zh-CN" altLang="en-US" sz="1800" b="1" dirty="0">
                <a:solidFill>
                  <a:schemeClr val="tx1"/>
                </a:solidFill>
              </a:rPr>
              <a:t>目标谓词的</a:t>
            </a:r>
            <a:r>
              <a:rPr lang="zh-CN" altLang="en-US" sz="1800" b="1" dirty="0">
                <a:solidFill>
                  <a:srgbClr val="FF0000"/>
                </a:solidFill>
              </a:rPr>
              <a:t>反例</a:t>
            </a:r>
          </a:p>
        </p:txBody>
      </p:sp>
      <p:sp>
        <p:nvSpPr>
          <p:cNvPr id="18" name="矩形 17"/>
          <p:cNvSpPr/>
          <p:nvPr/>
        </p:nvSpPr>
        <p:spPr>
          <a:xfrm>
            <a:off x="1947863" y="3254375"/>
            <a:ext cx="2408237" cy="1430338"/>
          </a:xfrm>
          <a:prstGeom prst="rect">
            <a:avLst/>
          </a:prstGeom>
          <a:noFill/>
          <a:ln w="1905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9" name="圆角矩形标注 18"/>
          <p:cNvSpPr/>
          <p:nvPr/>
        </p:nvSpPr>
        <p:spPr>
          <a:xfrm>
            <a:off x="2571750" y="2492375"/>
            <a:ext cx="1568450" cy="360363"/>
          </a:xfrm>
          <a:prstGeom prst="wedgeRoundRectCallout">
            <a:avLst>
              <a:gd name="adj1" fmla="val -38044"/>
              <a:gd name="adj2" fmla="val 154671"/>
              <a:gd name="adj3" fmla="val 16667"/>
            </a:avLst>
          </a:prstGeom>
          <a:noFill/>
          <a:ln w="190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marL="93663" indent="-93663">
              <a:buClr>
                <a:srgbClr val="FF0000"/>
              </a:buClr>
              <a:buFont typeface="Arial" panose="020B0604020202020204" pitchFamily="34" charset="0"/>
              <a:buChar char="•"/>
              <a:defRPr/>
            </a:pPr>
            <a:r>
              <a:rPr lang="zh-CN" altLang="en-US" sz="1800" b="1" dirty="0">
                <a:solidFill>
                  <a:schemeClr val="tx1"/>
                </a:solidFill>
              </a:rPr>
              <a:t>背景知识</a:t>
            </a:r>
            <a:r>
              <a:rPr lang="zh-CN" altLang="en-US" sz="1800" b="1" dirty="0">
                <a:solidFill>
                  <a:srgbClr val="FF0000"/>
                </a:solidFill>
              </a:rPr>
              <a:t>样例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631825" y="5229200"/>
            <a:ext cx="3868167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342900" indent="-342900"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  <a:defRPr/>
            </a:pPr>
            <a:r>
              <a:rPr lang="zh-CN" altLang="en-US" b="1" dirty="0">
                <a:latin typeface="+mn-ea"/>
                <a:ea typeface="+mn-ea"/>
                <a:cs typeface="Times New Roman" panose="02020603050405020304" pitchFamily="18" charset="0"/>
              </a:rPr>
              <a:t>根据这些样本 </a:t>
            </a:r>
            <a:r>
              <a:rPr lang="zh-CN" altLang="en-US" b="1" dirty="0">
                <a:latin typeface="Cambria Math" panose="02040503050406030204" pitchFamily="18" charset="0"/>
                <a:ea typeface="+mn-ea"/>
                <a:cs typeface="Times New Roman" panose="02020603050405020304" pitchFamily="18" charset="0"/>
              </a:rPr>
              <a:t>⟹ </a:t>
            </a:r>
            <a:r>
              <a:rPr lang="zh-CN" altLang="en-US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泛化的推理规则</a:t>
            </a:r>
          </a:p>
        </p:txBody>
      </p:sp>
    </p:spTree>
    <p:extLst>
      <p:ext uri="{BB962C8B-B14F-4D97-AF65-F5344CB8AC3E}">
        <p14:creationId xmlns:p14="http://schemas.microsoft.com/office/powerpoint/2010/main" val="157075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animBg="1"/>
      <p:bldP spid="14" grpId="0" animBg="1"/>
      <p:bldP spid="16" grpId="0" animBg="1"/>
      <p:bldP spid="17" grpId="0" animBg="1"/>
      <p:bldP spid="18" grpId="0" animBg="1"/>
      <p:bldP spid="19" grpId="0" animBg="1"/>
      <p:bldP spid="20" grpId="0"/>
    </p:bld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图片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1773238"/>
            <a:ext cx="5018087" cy="417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07" name="图片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4488" y="239713"/>
            <a:ext cx="4810125" cy="1317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/>
          <p:cNvSpPr/>
          <p:nvPr/>
        </p:nvSpPr>
        <p:spPr>
          <a:xfrm>
            <a:off x="354013" y="2398713"/>
            <a:ext cx="5018087" cy="2159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6" name="文本框 5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5436096" y="1773238"/>
            <a:ext cx="3384376" cy="2539157"/>
          </a:xfrm>
          <a:prstGeom prst="rect">
            <a:avLst/>
          </a:prstGeom>
          <a:blipFill rotWithShape="0">
            <a:blip r:embed="rId4"/>
            <a:stretch>
              <a:fillRect l="-3423" t="-2644" r="-1982" b="-1683"/>
            </a:stretch>
          </a:blipFill>
        </p:spPr>
        <p:txBody>
          <a:bodyPr/>
          <a:lstStyle/>
          <a:p>
            <a:r>
              <a:rPr lang="zh-CN" altLang="en-US">
                <a:noFill/>
              </a:rPr>
              <a:t> </a:t>
            </a:r>
          </a:p>
        </p:txBody>
      </p:sp>
      <p:pic>
        <p:nvPicPr>
          <p:cNvPr id="21510" name="图片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875" y="219511"/>
            <a:ext cx="1495425" cy="119538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963" y="1468407"/>
            <a:ext cx="5499264" cy="249967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  <a:extLst/>
        </p:spPr>
      </p:pic>
      <p:sp>
        <p:nvSpPr>
          <p:cNvPr id="9" name="文本框 8"/>
          <p:cNvSpPr txBox="1"/>
          <p:nvPr/>
        </p:nvSpPr>
        <p:spPr>
          <a:xfrm>
            <a:off x="5652120" y="4367259"/>
            <a:ext cx="3077790" cy="1410643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txBody>
          <a:bodyPr wrap="square" lIns="0" tIns="0" rIns="0" bIns="0">
            <a:spAutoFit/>
          </a:bodyPr>
          <a:lstStyle/>
          <a:p>
            <a:pPr>
              <a:lnSpc>
                <a:spcPts val="2200"/>
              </a:lnSpc>
              <a:buClr>
                <a:srgbClr val="FF0000"/>
              </a:buClr>
              <a:buSzPct val="80000"/>
              <a:defRPr/>
            </a:pPr>
            <a:r>
              <a:rPr lang="zh-CN" altLang="en-US" sz="1600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说明</a:t>
            </a:r>
            <a:r>
              <a:rPr lang="zh-CN" altLang="en-US" sz="1600" b="1" dirty="0" smtClean="0">
                <a:latin typeface="+mn-ea"/>
                <a:ea typeface="+mn-ea"/>
                <a:cs typeface="Times New Roman" panose="02020603050405020304" pitchFamily="18" charset="0"/>
              </a:rPr>
              <a:t>：</a:t>
            </a:r>
            <a:r>
              <a:rPr lang="zh-CN" altLang="en-US" sz="1600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初始状态时</a:t>
            </a:r>
            <a:r>
              <a:rPr lang="zh-CN" altLang="en-US" sz="1600" b="1" dirty="0" smtClean="0">
                <a:latin typeface="+mn-ea"/>
                <a:ea typeface="+mn-ea"/>
                <a:cs typeface="Times New Roman" panose="02020603050405020304" pitchFamily="18" charset="0"/>
              </a:rPr>
              <a:t>，因</a:t>
            </a:r>
            <a:r>
              <a:rPr lang="zh-CN" altLang="en-US" sz="1600" b="1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未添加</a:t>
            </a:r>
            <a:r>
              <a:rPr lang="zh-CN" altLang="en-US" sz="1600" b="1" dirty="0" smtClean="0">
                <a:latin typeface="+mn-ea"/>
                <a:ea typeface="+mn-ea"/>
                <a:cs typeface="Times New Roman" panose="02020603050405020304" pitchFamily="18" charset="0"/>
              </a:rPr>
              <a:t>任何前提约束谓词。</a:t>
            </a:r>
            <a:r>
              <a:rPr lang="zh-CN" altLang="en-US" sz="1600" dirty="0" smtClean="0">
                <a:latin typeface="+mn-ea"/>
                <a:ea typeface="+mn-ea"/>
                <a:cs typeface="Times New Roman" panose="02020603050405020304" pitchFamily="18" charset="0"/>
              </a:rPr>
              <a:t>因此，</a:t>
            </a: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产生的新规则</a:t>
            </a:r>
            <a:r>
              <a:rPr lang="zh-CN" altLang="en-US" sz="1600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就是</a:t>
            </a: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目标谓词自己</a:t>
            </a:r>
            <a:r>
              <a:rPr lang="zh-CN" altLang="en-US" sz="1600" dirty="0" smtClean="0">
                <a:latin typeface="+mn-ea"/>
                <a:ea typeface="+mn-ea"/>
                <a:cs typeface="Times New Roman" panose="02020603050405020304" pitchFamily="18" charset="0"/>
              </a:rPr>
              <a:t>。所以，新规则覆盖的</a:t>
            </a: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正例</a:t>
            </a:r>
            <a:r>
              <a:rPr lang="zh-CN" altLang="en-US" sz="1600" dirty="0" smtClean="0">
                <a:latin typeface="+mn-ea"/>
                <a:ea typeface="+mn-ea"/>
                <a:cs typeface="Times New Roman" panose="02020603050405020304" pitchFamily="18" charset="0"/>
              </a:rPr>
              <a:t>、</a:t>
            </a: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反例</a:t>
            </a:r>
            <a:r>
              <a:rPr lang="zh-CN" altLang="en-US" sz="1600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就是</a:t>
            </a: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训练样本中的正例、反例</a:t>
            </a:r>
            <a:r>
              <a:rPr lang="zh-CN" altLang="en-US" sz="1600" dirty="0" smtClean="0">
                <a:latin typeface="+mn-ea"/>
                <a:ea typeface="+mn-ea"/>
                <a:cs typeface="Times New Roman" panose="02020603050405020304" pitchFamily="18" charset="0"/>
              </a:rPr>
              <a:t>。</a:t>
            </a:r>
            <a:endParaRPr lang="zh-CN" altLang="en-US" sz="1600" b="1" dirty="0">
              <a:latin typeface="+mn-ea"/>
              <a:ea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6742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9" grpId="0" animBg="1"/>
    </p:bld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075" y="1773238"/>
            <a:ext cx="5018088" cy="417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7" name="组合 16"/>
          <p:cNvGrpSpPr>
            <a:grpSpLocks/>
          </p:cNvGrpSpPr>
          <p:nvPr/>
        </p:nvGrpSpPr>
        <p:grpSpPr bwMode="auto">
          <a:xfrm>
            <a:off x="5405438" y="1700213"/>
            <a:ext cx="3270250" cy="933450"/>
            <a:chOff x="5404923" y="1765553"/>
            <a:chExt cx="3271533" cy="932334"/>
          </a:xfrm>
        </p:grpSpPr>
        <p:sp>
          <p:nvSpPr>
            <p:cNvPr id="7" name="文本框 6"/>
            <p:cNvSpPr txBox="1">
              <a:spLocks noRot="1" noChangeAspect="1" noMove="1" noResize="1" noEditPoints="1" noAdjustHandles="1" noChangeArrowheads="1" noChangeShapeType="1" noTextEdit="1"/>
            </p:cNvSpPr>
            <p:nvPr/>
          </p:nvSpPr>
          <p:spPr>
            <a:xfrm>
              <a:off x="5404923" y="1765553"/>
              <a:ext cx="3271533" cy="555088"/>
            </a:xfrm>
            <a:prstGeom prst="rect">
              <a:avLst/>
            </a:prstGeom>
            <a:blipFill rotWithShape="0">
              <a:blip r:embed="rId3"/>
              <a:stretch>
                <a:fillRect l="-3172" t="-17582" r="-1866" b="-25275"/>
              </a:stretch>
            </a:blipFill>
          </p:spPr>
          <p:txBody>
            <a:bodyPr/>
            <a:lstStyle/>
            <a:p>
              <a:pPr>
                <a:defRPr/>
              </a:pPr>
              <a:r>
                <a:rPr lang="zh-CN" altLang="en-US">
                  <a:noFill/>
                </a:rPr>
                <a:t> </a:t>
              </a:r>
            </a:p>
          </p:txBody>
        </p:sp>
        <p:sp>
          <p:nvSpPr>
            <p:cNvPr id="9" name="文本框 8"/>
            <p:cNvSpPr txBox="1">
              <a:spLocks noRot="1" noChangeAspect="1" noMove="1" noResize="1" noEditPoints="1" noAdjustHandles="1" noChangeArrowheads="1" noChangeShapeType="1" noTextEdit="1"/>
            </p:cNvSpPr>
            <p:nvPr/>
          </p:nvSpPr>
          <p:spPr>
            <a:xfrm>
              <a:off x="5546634" y="2420888"/>
              <a:ext cx="3088987" cy="276999"/>
            </a:xfrm>
            <a:prstGeom prst="rect">
              <a:avLst/>
            </a:prstGeom>
            <a:blipFill rotWithShape="0">
              <a:blip r:embed="rId4"/>
              <a:stretch>
                <a:fillRect l="-1572" r="-2161" b="-34043"/>
              </a:stretch>
            </a:blipFill>
            <a:ln>
              <a:solidFill>
                <a:srgbClr val="FF0000"/>
              </a:solidFill>
              <a:prstDash val="sysDash"/>
            </a:ln>
          </p:spPr>
          <p:txBody>
            <a:bodyPr/>
            <a:lstStyle/>
            <a:p>
              <a:pPr>
                <a:defRPr/>
              </a:pPr>
              <a:r>
                <a:rPr lang="zh-CN" altLang="en-US">
                  <a:noFill/>
                </a:rPr>
                <a:t> </a:t>
              </a:r>
            </a:p>
          </p:txBody>
        </p:sp>
      </p:grpSp>
      <p:sp>
        <p:nvSpPr>
          <p:cNvPr id="12" name="文本框 11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5404922" y="4860956"/>
            <a:ext cx="3559565" cy="1179810"/>
          </a:xfrm>
          <a:prstGeom prst="rect">
            <a:avLst/>
          </a:prstGeom>
          <a:blipFill rotWithShape="0">
            <a:blip r:embed="rId5"/>
            <a:stretch>
              <a:fillRect l="-2911" t="-8247" b="-8247"/>
            </a:stretch>
          </a:blipFill>
        </p:spPr>
        <p:txBody>
          <a:bodyPr/>
          <a:lstStyle/>
          <a:p>
            <a:pPr>
              <a:defRPr/>
            </a:pPr>
            <a:r>
              <a:rPr lang="zh-CN" altLang="en-US">
                <a:noFill/>
              </a:rPr>
              <a:t> </a:t>
            </a:r>
          </a:p>
        </p:txBody>
      </p:sp>
      <p:pic>
        <p:nvPicPr>
          <p:cNvPr id="22533" name="图片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3800" y="261938"/>
            <a:ext cx="4017963" cy="1216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4" name="组合 23"/>
          <p:cNvGrpSpPr>
            <a:grpSpLocks/>
          </p:cNvGrpSpPr>
          <p:nvPr/>
        </p:nvGrpSpPr>
        <p:grpSpPr bwMode="auto">
          <a:xfrm>
            <a:off x="5405438" y="2820988"/>
            <a:ext cx="3270250" cy="1173162"/>
            <a:chOff x="5404924" y="2996952"/>
            <a:chExt cx="3271532" cy="1172355"/>
          </a:xfrm>
        </p:grpSpPr>
        <p:sp>
          <p:nvSpPr>
            <p:cNvPr id="10" name="文本框 9"/>
            <p:cNvSpPr txBox="1">
              <a:spLocks noRot="1" noChangeAspect="1" noMove="1" noResize="1" noEditPoints="1" noAdjustHandles="1" noChangeArrowheads="1" noChangeShapeType="1" noTextEdit="1"/>
            </p:cNvSpPr>
            <p:nvPr/>
          </p:nvSpPr>
          <p:spPr>
            <a:xfrm>
              <a:off x="5404924" y="2996952"/>
              <a:ext cx="3271532" cy="589905"/>
            </a:xfrm>
            <a:prstGeom prst="rect">
              <a:avLst/>
            </a:prstGeom>
            <a:blipFill rotWithShape="0">
              <a:blip r:embed="rId7"/>
              <a:stretch>
                <a:fillRect l="-3172" t="-16495" r="-1493" b="-16495"/>
              </a:stretch>
            </a:blipFill>
          </p:spPr>
          <p:txBody>
            <a:bodyPr/>
            <a:lstStyle/>
            <a:p>
              <a:pPr>
                <a:defRPr/>
              </a:pPr>
              <a:r>
                <a:rPr lang="zh-CN" altLang="en-US">
                  <a:noFill/>
                </a:rPr>
                <a:t> </a:t>
              </a:r>
            </a:p>
          </p:txBody>
        </p:sp>
        <p:grpSp>
          <p:nvGrpSpPr>
            <p:cNvPr id="22543" name="组合 22"/>
            <p:cNvGrpSpPr>
              <a:grpSpLocks/>
            </p:cNvGrpSpPr>
            <p:nvPr/>
          </p:nvGrpSpPr>
          <p:grpSpPr bwMode="auto">
            <a:xfrm>
              <a:off x="5610556" y="3615309"/>
              <a:ext cx="2423740" cy="553998"/>
              <a:chOff x="5882285" y="3615309"/>
              <a:chExt cx="2423740" cy="553998"/>
            </a:xfrm>
          </p:grpSpPr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2285" y="3615309"/>
                <a:ext cx="2423740" cy="553998"/>
              </a:xfrm>
              <a:prstGeom prst="rect">
                <a:avLst/>
              </a:prstGeom>
              <a:blipFill rotWithShape="0">
                <a:blip r:embed="rId8"/>
                <a:stretch>
                  <a:fillRect l="-1750" r="-3000" b="-16129"/>
                </a:stretch>
              </a:blipFill>
              <a:ln>
                <a:solidFill>
                  <a:srgbClr val="0000FF"/>
                </a:solidFill>
                <a:prstDash val="sysDash"/>
              </a:ln>
            </p:spPr>
            <p:txBody>
              <a:bodyPr/>
              <a:lstStyle/>
              <a:p>
                <a:pPr>
                  <a:defRPr/>
                </a:pPr>
                <a:r>
                  <a:rPr lang="zh-CN" altLang="en-US">
                    <a:noFill/>
                  </a:rPr>
                  <a:t> </a:t>
                </a:r>
              </a:p>
            </p:txBody>
          </p:sp>
          <p:cxnSp>
            <p:nvCxnSpPr>
              <p:cNvPr id="22" name="直接连接符 21"/>
              <p:cNvCxnSpPr>
                <a:stCxn id="11" idx="1"/>
                <a:endCxn id="11" idx="3"/>
              </p:cNvCxnSpPr>
              <p:nvPr/>
            </p:nvCxnSpPr>
            <p:spPr>
              <a:xfrm>
                <a:off x="5881521" y="3893272"/>
                <a:ext cx="2425064" cy="0"/>
              </a:xfrm>
              <a:prstGeom prst="line">
                <a:avLst/>
              </a:prstGeom>
              <a:ln>
                <a:solidFill>
                  <a:srgbClr val="0000FF"/>
                </a:solidFill>
                <a:prstDash val="sys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28" name="左箭头 27"/>
          <p:cNvSpPr/>
          <p:nvPr/>
        </p:nvSpPr>
        <p:spPr>
          <a:xfrm>
            <a:off x="8101013" y="3440113"/>
            <a:ext cx="461962" cy="239712"/>
          </a:xfrm>
          <a:prstGeom prst="left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zh-CN" altLang="en-US" sz="1400" b="1" dirty="0">
                <a:solidFill>
                  <a:srgbClr val="0000FF"/>
                </a:solidFill>
              </a:rPr>
              <a:t>先</a:t>
            </a:r>
          </a:p>
        </p:txBody>
      </p:sp>
      <p:sp>
        <p:nvSpPr>
          <p:cNvPr id="29" name="左箭头 28"/>
          <p:cNvSpPr/>
          <p:nvPr/>
        </p:nvSpPr>
        <p:spPr>
          <a:xfrm>
            <a:off x="8101013" y="3756025"/>
            <a:ext cx="461962" cy="252413"/>
          </a:xfrm>
          <a:prstGeom prst="left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zh-CN" altLang="en-US" sz="1400" b="1" dirty="0">
                <a:solidFill>
                  <a:srgbClr val="0000FF"/>
                </a:solidFill>
              </a:rPr>
              <a:t>同理</a:t>
            </a: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8925" y="4232275"/>
            <a:ext cx="3586163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6388" y="4538663"/>
            <a:ext cx="3635375" cy="26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矩形 20"/>
          <p:cNvSpPr/>
          <p:nvPr/>
        </p:nvSpPr>
        <p:spPr>
          <a:xfrm>
            <a:off x="395535" y="2565688"/>
            <a:ext cx="4905127" cy="24606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>
              <a:defRPr/>
            </a:pPr>
            <a:r>
              <a:rPr lang="zh-CN" altLang="en-US" sz="1600" dirty="0" smtClean="0">
                <a:solidFill>
                  <a:srgbClr val="0000FF"/>
                </a:solidFill>
                <a:latin typeface="+mn-ea"/>
              </a:rPr>
              <a:t>状态</a:t>
            </a:r>
            <a:r>
              <a:rPr lang="en-US" altLang="zh-CN" sz="1600" dirty="0" smtClean="0">
                <a:solidFill>
                  <a:srgbClr val="0000FF"/>
                </a:solidFill>
                <a:latin typeface="+mn-ea"/>
              </a:rPr>
              <a:t>1</a:t>
            </a:r>
            <a:endParaRPr lang="zh-CN" altLang="en-US" sz="1600" dirty="0">
              <a:solidFill>
                <a:srgbClr val="0000FF"/>
              </a:solidFill>
              <a:latin typeface="+mn-ea"/>
            </a:endParaRPr>
          </a:p>
        </p:txBody>
      </p:sp>
      <p:pic>
        <p:nvPicPr>
          <p:cNvPr id="23" name="图片 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7863" y="139700"/>
            <a:ext cx="1674812" cy="133826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文本框 32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663515" y="1088325"/>
            <a:ext cx="4176464" cy="276999"/>
          </a:xfrm>
          <a:prstGeom prst="rect">
            <a:avLst/>
          </a:prstGeom>
          <a:blipFill rotWithShape="0">
            <a:blip r:embed="rId12"/>
            <a:stretch>
              <a:fillRect l="-3212" t="-33333" r="-1460" b="-46667"/>
            </a:stretch>
          </a:blipFill>
        </p:spPr>
        <p:txBody>
          <a:bodyPr/>
          <a:lstStyle/>
          <a:p>
            <a:pPr>
              <a:defRPr/>
            </a:pPr>
            <a:r>
              <a:rPr lang="zh-CN" altLang="en-US">
                <a:noFill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548001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21" grpId="0" animBg="1"/>
    </p:bld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1773238"/>
            <a:ext cx="3744913" cy="4319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150" y="620713"/>
            <a:ext cx="5735638" cy="66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文本框 7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4140200" y="3429000"/>
            <a:ext cx="4679950" cy="1046440"/>
          </a:xfrm>
          <a:prstGeom prst="rect">
            <a:avLst/>
          </a:prstGeom>
          <a:blipFill rotWithShape="0">
            <a:blip r:embed="rId4"/>
            <a:stretch>
              <a:fillRect l="-3125" t="-8772" r="-2995" b="-12865"/>
            </a:stretch>
          </a:blipFill>
        </p:spPr>
        <p:txBody>
          <a:bodyPr/>
          <a:lstStyle/>
          <a:p>
            <a:r>
              <a:rPr lang="zh-CN" altLang="en-US">
                <a:noFill/>
              </a:rPr>
              <a:t> </a:t>
            </a:r>
          </a:p>
        </p:txBody>
      </p:sp>
      <p:grpSp>
        <p:nvGrpSpPr>
          <p:cNvPr id="3" name="组合 2"/>
          <p:cNvGrpSpPr>
            <a:grpSpLocks/>
          </p:cNvGrpSpPr>
          <p:nvPr/>
        </p:nvGrpSpPr>
        <p:grpSpPr bwMode="auto">
          <a:xfrm>
            <a:off x="4140200" y="2205038"/>
            <a:ext cx="4679950" cy="858837"/>
            <a:chOff x="4140200" y="2205038"/>
            <a:chExt cx="4679950" cy="859586"/>
          </a:xfrm>
        </p:grpSpPr>
        <p:sp>
          <p:nvSpPr>
            <p:cNvPr id="6" name="文本框 5"/>
            <p:cNvSpPr txBox="1">
              <a:spLocks noRot="1" noChangeAspect="1" noMove="1" noResize="1" noEditPoints="1" noAdjustHandles="1" noChangeArrowheads="1" noChangeShapeType="1" noTextEdit="1"/>
            </p:cNvSpPr>
            <p:nvPr/>
          </p:nvSpPr>
          <p:spPr bwMode="auto">
            <a:xfrm>
              <a:off x="4140200" y="2205038"/>
              <a:ext cx="4679950" cy="307886"/>
            </a:xfrm>
            <a:prstGeom prst="rect">
              <a:avLst/>
            </a:prstGeom>
            <a:blipFill rotWithShape="0">
              <a:blip r:embed="rId5"/>
              <a:stretch>
                <a:fillRect l="-3125" t="-30000" r="-2604" b="-48000"/>
              </a:stretch>
            </a:blipFill>
          </p:spPr>
          <p:txBody>
            <a:bodyPr/>
            <a:lstStyle/>
            <a:p>
              <a:pPr>
                <a:defRPr/>
              </a:pPr>
              <a:r>
                <a:rPr lang="zh-CN" altLang="en-US">
                  <a:noFill/>
                </a:rPr>
                <a:t> </a:t>
              </a:r>
            </a:p>
          </p:txBody>
        </p:sp>
        <p:sp>
          <p:nvSpPr>
            <p:cNvPr id="2" name="文本框 1"/>
            <p:cNvSpPr txBox="1">
              <a:spLocks noRot="1" noChangeAspect="1" noMove="1" noResize="1" noEditPoints="1" noAdjustHandles="1" noChangeArrowheads="1" noChangeShapeType="1" noTextEdit="1"/>
            </p:cNvSpPr>
            <p:nvPr/>
          </p:nvSpPr>
          <p:spPr>
            <a:xfrm>
              <a:off x="5246504" y="2695292"/>
              <a:ext cx="2467342" cy="369332"/>
            </a:xfrm>
            <a:prstGeom prst="rect">
              <a:avLst/>
            </a:prstGeom>
            <a:blipFill rotWithShape="0">
              <a:blip r:embed="rId6"/>
              <a:stretch>
                <a:fillRect l="-1485" t="-14754" r="-2475" b="-18033"/>
              </a:stretch>
            </a:blipFill>
          </p:spPr>
          <p:txBody>
            <a:bodyPr/>
            <a:lstStyle/>
            <a:p>
              <a:pPr>
                <a:defRPr/>
              </a:pPr>
              <a:r>
                <a:rPr lang="zh-CN" altLang="en-US">
                  <a:noFill/>
                </a:rPr>
                <a:t> </a:t>
              </a:r>
            </a:p>
          </p:txBody>
        </p:sp>
      </p:grpSp>
      <p:sp>
        <p:nvSpPr>
          <p:cNvPr id="11" name="文本框 10"/>
          <p:cNvSpPr txBox="1"/>
          <p:nvPr/>
        </p:nvSpPr>
        <p:spPr>
          <a:xfrm>
            <a:off x="4140200" y="4797425"/>
            <a:ext cx="4535488" cy="769938"/>
          </a:xfrm>
          <a:prstGeom prst="rect">
            <a:avLst/>
          </a:prstGeom>
          <a:solidFill>
            <a:schemeClr val="bg1"/>
          </a:solidFill>
        </p:spPr>
        <p:txBody>
          <a:bodyPr lIns="0" tIns="0" rIns="0" bIns="0">
            <a:spAutoFit/>
          </a:bodyPr>
          <a:lstStyle/>
          <a:p>
            <a:pPr marL="285750" indent="-285750">
              <a:lnSpc>
                <a:spcPts val="3000"/>
              </a:lnSpc>
              <a:buClr>
                <a:srgbClr val="FF0000"/>
              </a:buClr>
              <a:buFont typeface="Wingdings" panose="05000000000000000000" pitchFamily="2" charset="2"/>
              <a:buChar char="p"/>
              <a:defRPr/>
            </a:pP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同理</a:t>
            </a:r>
            <a:r>
              <a:rPr lang="zh-CN" altLang="en-US" sz="2000" b="1" dirty="0">
                <a:latin typeface="+mn-ea"/>
                <a:ea typeface="+mn-ea"/>
              </a:rPr>
              <a:t>，计算</a:t>
            </a:r>
            <a:r>
              <a:rPr lang="zh-CN" altLang="en-US" sz="2000" b="1" dirty="0">
                <a:solidFill>
                  <a:srgbClr val="0000FF"/>
                </a:solidFill>
                <a:latin typeface="+mn-ea"/>
                <a:ea typeface="+mn-ea"/>
              </a:rPr>
              <a:t>其它前提约束谓词</a:t>
            </a:r>
            <a:r>
              <a:rPr lang="zh-CN" altLang="en-US" sz="2000" b="1" dirty="0">
                <a:latin typeface="+mn-ea"/>
                <a:ea typeface="+mn-ea"/>
              </a:rPr>
              <a:t>的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信息增益值</a:t>
            </a:r>
            <a:r>
              <a:rPr lang="zh-CN" altLang="en-US" sz="2000" b="1" dirty="0">
                <a:latin typeface="+mn-ea"/>
                <a:ea typeface="+mn-ea"/>
              </a:rPr>
              <a:t>。</a:t>
            </a:r>
          </a:p>
        </p:txBody>
      </p:sp>
      <p:sp>
        <p:nvSpPr>
          <p:cNvPr id="9" name="矩形 8"/>
          <p:cNvSpPr/>
          <p:nvPr/>
        </p:nvSpPr>
        <p:spPr>
          <a:xfrm>
            <a:off x="282575" y="2606675"/>
            <a:ext cx="3786188" cy="20478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dirty="0" smtClean="0">
                <a:solidFill>
                  <a:srgbClr val="0000FF"/>
                </a:solidFill>
                <a:latin typeface="+mn-ea"/>
              </a:rPr>
              <a:t>状态</a:t>
            </a:r>
            <a:r>
              <a:rPr lang="en-US" altLang="zh-CN" dirty="0" smtClean="0">
                <a:solidFill>
                  <a:srgbClr val="0000FF"/>
                </a:solidFill>
                <a:latin typeface="+mn-ea"/>
              </a:rPr>
              <a:t>1</a:t>
            </a:r>
            <a:endParaRPr lang="zh-CN" altLang="en-US" dirty="0">
              <a:solidFill>
                <a:srgbClr val="0000FF"/>
              </a:solidFill>
              <a:latin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4849023" y="1745830"/>
                <a:ext cx="3117841" cy="276999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  <a:prstDash val="sysDash"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𝑴𝒐𝒕𝒉𝒆𝒓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)→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𝑭𝒂𝒕𝒉𝒆𝒓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𝒚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9023" y="1745830"/>
                <a:ext cx="3117841" cy="276999"/>
              </a:xfrm>
              <a:prstGeom prst="rect">
                <a:avLst/>
              </a:prstGeom>
              <a:blipFill>
                <a:blip r:embed="rId7"/>
                <a:stretch>
                  <a:fillRect l="-778" r="-1556" b="-33333"/>
                </a:stretch>
              </a:blipFill>
              <a:ln>
                <a:solidFill>
                  <a:srgbClr val="FF0000"/>
                </a:solidFill>
                <a:prstDash val="sysDash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13888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1773238"/>
            <a:ext cx="4140200" cy="424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矩形 6"/>
          <p:cNvSpPr/>
          <p:nvPr/>
        </p:nvSpPr>
        <p:spPr>
          <a:xfrm>
            <a:off x="683569" y="5035550"/>
            <a:ext cx="3780482" cy="217488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dirty="0" smtClean="0">
                <a:solidFill>
                  <a:srgbClr val="0000FF"/>
                </a:solidFill>
                <a:latin typeface="+mn-ea"/>
              </a:rPr>
              <a:t>状态</a:t>
            </a:r>
            <a:r>
              <a:rPr lang="en-US" altLang="zh-CN" dirty="0" smtClean="0">
                <a:solidFill>
                  <a:srgbClr val="0000FF"/>
                </a:solidFill>
                <a:latin typeface="+mn-ea"/>
              </a:rPr>
              <a:t>14</a:t>
            </a:r>
            <a:endParaRPr lang="zh-CN" altLang="en-US" dirty="0">
              <a:solidFill>
                <a:srgbClr val="0000FF"/>
              </a:solidFill>
              <a:latin typeface="+mn-ea"/>
            </a:endParaRPr>
          </a:p>
        </p:txBody>
      </p:sp>
      <p:pic>
        <p:nvPicPr>
          <p:cNvPr id="24580" name="图片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3800" y="188913"/>
            <a:ext cx="4017963" cy="128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文本框 16"/>
          <p:cNvSpPr txBox="1"/>
          <p:nvPr/>
        </p:nvSpPr>
        <p:spPr>
          <a:xfrm>
            <a:off x="4114800" y="2971800"/>
            <a:ext cx="0" cy="369888"/>
          </a:xfrm>
          <a:prstGeom prst="rect">
            <a:avLst/>
          </a:prstGeom>
          <a:blipFill rotWithShape="0">
            <a:blip r:embed="rId4"/>
            <a:stretch>
              <a:fillRect l="-1438" t="-7407" r="-681" b="-10582"/>
            </a:stretch>
          </a:blipFill>
        </p:spPr>
        <p:txBody>
          <a:bodyPr wrap="none" lIns="0" tIns="0" rIns="0" bIns="0">
            <a:spAutoFit/>
          </a:bodyPr>
          <a:lstStyle/>
          <a:p>
            <a:pPr>
              <a:defRPr/>
            </a:pPr>
            <a:endParaRPr lang="zh-CN" altLang="en-US" i="1" dirty="0">
              <a:noFill/>
              <a:latin typeface="Cambria Math" panose="02040503050406030204" pitchFamily="18" charset="0"/>
            </a:endParaRPr>
          </a:p>
        </p:txBody>
      </p:sp>
      <p:sp>
        <p:nvSpPr>
          <p:cNvPr id="22" name="文本框 21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4566220" y="1916832"/>
            <a:ext cx="4068712" cy="1538883"/>
          </a:xfrm>
          <a:prstGeom prst="rect">
            <a:avLst/>
          </a:prstGeom>
          <a:blipFill rotWithShape="0">
            <a:blip r:embed="rId5"/>
            <a:stretch>
              <a:fillRect l="-2849" t="-3557" r="-3298" b="-3953"/>
            </a:stretch>
          </a:blipFill>
        </p:spPr>
        <p:txBody>
          <a:bodyPr/>
          <a:lstStyle/>
          <a:p>
            <a:r>
              <a:rPr lang="zh-CN" altLang="en-US">
                <a:noFill/>
              </a:rPr>
              <a:t> </a:t>
            </a:r>
          </a:p>
        </p:txBody>
      </p:sp>
      <p:sp>
        <p:nvSpPr>
          <p:cNvPr id="23" name="文本框 22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4566220" y="3659588"/>
            <a:ext cx="4182244" cy="1593450"/>
          </a:xfrm>
          <a:prstGeom prst="rect">
            <a:avLst/>
          </a:prstGeom>
          <a:blipFill rotWithShape="0">
            <a:blip r:embed="rId6"/>
            <a:stretch>
              <a:fillRect l="-2770" t="-2290" r="-437" b="-8015"/>
            </a:stretch>
          </a:blipFill>
        </p:spPr>
        <p:txBody>
          <a:bodyPr/>
          <a:lstStyle/>
          <a:p>
            <a:r>
              <a:rPr lang="zh-CN" altLang="en-US">
                <a:noFill/>
              </a:rPr>
              <a:t> </a:t>
            </a:r>
          </a:p>
        </p:txBody>
      </p:sp>
      <p:sp>
        <p:nvSpPr>
          <p:cNvPr id="8" name="矩形 7"/>
          <p:cNvSpPr/>
          <p:nvPr/>
        </p:nvSpPr>
        <p:spPr>
          <a:xfrm>
            <a:off x="685448" y="3532372"/>
            <a:ext cx="3780482" cy="217488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dirty="0" smtClean="0">
                <a:solidFill>
                  <a:srgbClr val="0000FF"/>
                </a:solidFill>
                <a:latin typeface="+mn-ea"/>
              </a:rPr>
              <a:t>状态</a:t>
            </a:r>
            <a:r>
              <a:rPr lang="en-US" altLang="zh-CN" dirty="0" smtClean="0">
                <a:solidFill>
                  <a:srgbClr val="0000FF"/>
                </a:solidFill>
                <a:latin typeface="+mn-ea"/>
              </a:rPr>
              <a:t>6</a:t>
            </a:r>
            <a:endParaRPr lang="zh-CN" altLang="en-US" dirty="0">
              <a:solidFill>
                <a:srgbClr val="0000FF"/>
              </a:solidFill>
              <a:latin typeface="+mn-ea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683568" y="4651672"/>
            <a:ext cx="3780482" cy="217488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dirty="0" smtClean="0">
                <a:solidFill>
                  <a:srgbClr val="0000FF"/>
                </a:solidFill>
                <a:latin typeface="+mn-ea"/>
              </a:rPr>
              <a:t>状态</a:t>
            </a:r>
            <a:r>
              <a:rPr lang="en-US" altLang="zh-CN" dirty="0" smtClean="0">
                <a:solidFill>
                  <a:srgbClr val="0000FF"/>
                </a:solidFill>
                <a:latin typeface="+mn-ea"/>
              </a:rPr>
              <a:t>12</a:t>
            </a:r>
            <a:endParaRPr lang="zh-CN" altLang="en-US" dirty="0">
              <a:solidFill>
                <a:srgbClr val="0000FF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7034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44"/>
          <a:stretch>
            <a:fillRect/>
          </a:stretch>
        </p:blipFill>
        <p:spPr bwMode="auto">
          <a:xfrm>
            <a:off x="611560" y="548680"/>
            <a:ext cx="7848600" cy="563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椭圆 8"/>
          <p:cNvSpPr/>
          <p:nvPr/>
        </p:nvSpPr>
        <p:spPr bwMode="auto">
          <a:xfrm>
            <a:off x="4095103" y="5157192"/>
            <a:ext cx="2160240" cy="1224136"/>
          </a:xfrm>
          <a:prstGeom prst="ellipse">
            <a:avLst/>
          </a:prstGeom>
          <a:noFill/>
          <a:ln w="44450" cap="flat" cmpd="sng" algn="ctr">
            <a:solidFill>
              <a:srgbClr val="0000FF"/>
            </a:solidFill>
            <a:prstDash val="sys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2" name="矩形 1"/>
          <p:cNvSpPr/>
          <p:nvPr/>
        </p:nvSpPr>
        <p:spPr bwMode="auto">
          <a:xfrm>
            <a:off x="5724128" y="188640"/>
            <a:ext cx="3312368" cy="792088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求解路径：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</a:t>
            </a:r>
            <a:r>
              <a:rPr lang="en-US" altLang="zh-CN" sz="2000" dirty="0" smtClean="0">
                <a:latin typeface="宋体" panose="02010600030101010101" pitchFamily="2" charset="-122"/>
                <a:cs typeface="Times New Roman" panose="02020603050405020304" pitchFamily="18" charset="0"/>
              </a:rPr>
              <a:t>→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3</a:t>
            </a:r>
            <a:r>
              <a:rPr lang="en-US" altLang="zh-CN" sz="2000" dirty="0" smtClean="0">
                <a:latin typeface="宋体" panose="02010600030101010101" pitchFamily="2" charset="-122"/>
                <a:cs typeface="Times New Roman" panose="02020603050405020304" pitchFamily="18" charset="0"/>
              </a:rPr>
              <a:t>→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8</a:t>
            </a:r>
            <a:r>
              <a:rPr lang="en-US" altLang="zh-CN" sz="2000" dirty="0" smtClean="0">
                <a:latin typeface="宋体" panose="02010600030101010101" pitchFamily="2" charset="-122"/>
                <a:cs typeface="Times New Roman" panose="02020603050405020304" pitchFamily="18" charset="0"/>
              </a:rPr>
              <a:t>→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16</a:t>
            </a:r>
            <a:r>
              <a:rPr lang="en-US" altLang="zh-CN" sz="2000" dirty="0" smtClean="0">
                <a:latin typeface="宋体" panose="02010600030101010101" pitchFamily="2" charset="-122"/>
                <a:cs typeface="Times New Roman" panose="02020603050405020304" pitchFamily="18" charset="0"/>
              </a:rPr>
              <a:t>→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26</a:t>
            </a:r>
          </a:p>
          <a:p>
            <a:pPr marL="0" marR="0" indent="0" algn="l" defTabSz="914400" rtl="0" eaLnBrk="1" fontAlgn="base" latinLnBrk="0" hangingPunct="1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0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解：</a:t>
            </a:r>
            <a:r>
              <a:rPr kumimoji="0" lang="en-US" altLang="zh-CN" sz="20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</a:t>
            </a:r>
            <a:r>
              <a:rPr kumimoji="0" lang="en-US" altLang="zh-CN" sz="20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kumimoji="0" lang="en-US" altLang="zh-CN" sz="20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8D, 2R, 1U, 8L</a:t>
            </a:r>
            <a:r>
              <a:rPr kumimoji="0" lang="en-US" altLang="zh-CN" sz="20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+mn-ea"/>
                <a:ea typeface="+mn-ea"/>
                <a:cs typeface="Times New Roman" panose="02020603050405020304" pitchFamily="18" charset="0"/>
              </a:rPr>
              <a:t>)</a:t>
            </a:r>
            <a:endParaRPr kumimoji="0" lang="zh-CN" altLang="en-US" sz="20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+mn-ea"/>
              <a:ea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2472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" grpId="0" animBg="1"/>
    </p:bld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3800" y="261938"/>
            <a:ext cx="4017963" cy="1216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文本框 8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3784096" y="2389715"/>
            <a:ext cx="4104456" cy="1154162"/>
          </a:xfrm>
          <a:prstGeom prst="rect">
            <a:avLst/>
          </a:prstGeom>
          <a:blipFill rotWithShape="0">
            <a:blip r:embed="rId3"/>
            <a:stretch>
              <a:fillRect l="-3566" t="-4762" b="-8466"/>
            </a:stretch>
          </a:blipFill>
        </p:spPr>
        <p:txBody>
          <a:bodyPr/>
          <a:lstStyle/>
          <a:p>
            <a:pPr>
              <a:defRPr/>
            </a:pPr>
            <a:r>
              <a:rPr lang="zh-CN" altLang="en-US">
                <a:noFill/>
              </a:rPr>
              <a:t> </a:t>
            </a:r>
          </a:p>
        </p:txBody>
      </p:sp>
      <p:sp>
        <p:nvSpPr>
          <p:cNvPr id="10" name="文本框 9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3784096" y="3782941"/>
            <a:ext cx="5180392" cy="345544"/>
          </a:xfrm>
          <a:prstGeom prst="rect">
            <a:avLst/>
          </a:prstGeom>
          <a:blipFill rotWithShape="0">
            <a:blip r:embed="rId4"/>
            <a:stretch>
              <a:fillRect l="-2824" t="-16071" r="-3765" b="-42857"/>
            </a:stretch>
          </a:blipFill>
        </p:spPr>
        <p:txBody>
          <a:bodyPr/>
          <a:lstStyle/>
          <a:p>
            <a:pPr>
              <a:defRPr/>
            </a:pPr>
            <a:r>
              <a:rPr lang="zh-CN" altLang="en-US">
                <a:noFill/>
              </a:rPr>
              <a:t> </a:t>
            </a:r>
          </a:p>
        </p:txBody>
      </p:sp>
      <p:grpSp>
        <p:nvGrpSpPr>
          <p:cNvPr id="17" name="组合 16"/>
          <p:cNvGrpSpPr>
            <a:grpSpLocks/>
          </p:cNvGrpSpPr>
          <p:nvPr/>
        </p:nvGrpSpPr>
        <p:grpSpPr bwMode="auto">
          <a:xfrm>
            <a:off x="3784600" y="4437063"/>
            <a:ext cx="4981575" cy="952500"/>
            <a:chOff x="3784096" y="4367549"/>
            <a:chExt cx="4982411" cy="953240"/>
          </a:xfrm>
        </p:grpSpPr>
        <p:pic>
          <p:nvPicPr>
            <p:cNvPr id="25611" name="图片 1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85987" y="4869160"/>
              <a:ext cx="4680520" cy="4516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612" name="文本框 14"/>
            <p:cNvSpPr txBox="1">
              <a:spLocks noChangeArrowheads="1"/>
            </p:cNvSpPr>
            <p:nvPr/>
          </p:nvSpPr>
          <p:spPr bwMode="auto">
            <a:xfrm>
              <a:off x="3784096" y="4367549"/>
              <a:ext cx="2084048" cy="3847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marL="285750" indent="-28575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楷体_GB2312" pitchFamily="1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楷体_GB2312" pitchFamily="1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楷体_GB2312" pitchFamily="1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楷体_GB2312" pitchFamily="1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楷体_GB2312" pitchFamily="1" charset="-122"/>
                </a:defRPr>
              </a:lvl9pPr>
            </a:lstStyle>
            <a:p>
              <a:pPr>
                <a:lnSpc>
                  <a:spcPts val="3000"/>
                </a:lnSpc>
                <a:buClr>
                  <a:srgbClr val="FF0000"/>
                </a:buClr>
                <a:buFont typeface="Wingdings" panose="05000000000000000000" pitchFamily="2" charset="2"/>
                <a:buChar char="p"/>
              </a:pPr>
              <a:r>
                <a:rPr lang="zh-CN" altLang="en-US" sz="2000" b="1"/>
                <a:t>代入增益公式：</a:t>
              </a:r>
              <a:endParaRPr lang="en-US" altLang="zh-CN" sz="2000" b="1"/>
            </a:p>
          </p:txBody>
        </p:sp>
      </p:grpSp>
      <p:grpSp>
        <p:nvGrpSpPr>
          <p:cNvPr id="25606" name="组合 17"/>
          <p:cNvGrpSpPr>
            <a:grpSpLocks/>
          </p:cNvGrpSpPr>
          <p:nvPr/>
        </p:nvGrpSpPr>
        <p:grpSpPr bwMode="auto">
          <a:xfrm>
            <a:off x="328613" y="1876425"/>
            <a:ext cx="3459162" cy="4103688"/>
            <a:chOff x="328231" y="1875997"/>
            <a:chExt cx="3459445" cy="4104456"/>
          </a:xfrm>
        </p:grpSpPr>
        <p:pic>
          <p:nvPicPr>
            <p:cNvPr id="25609" name="图片 5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8231" y="1875997"/>
              <a:ext cx="3438663" cy="41044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6" name="矩形 15"/>
            <p:cNvSpPr/>
            <p:nvPr/>
          </p:nvSpPr>
          <p:spPr>
            <a:xfrm>
              <a:off x="467173" y="5019835"/>
              <a:ext cx="3320503" cy="225467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zh-CN" altLang="en-US" dirty="0" smtClean="0">
                  <a:solidFill>
                    <a:srgbClr val="0000FF"/>
                  </a:solidFill>
                  <a:latin typeface="+mn-ea"/>
                </a:rPr>
                <a:t>状态</a:t>
              </a:r>
              <a:r>
                <a:rPr lang="en-US" altLang="zh-CN" dirty="0" smtClean="0">
                  <a:solidFill>
                    <a:srgbClr val="0000FF"/>
                  </a:solidFill>
                  <a:latin typeface="+mn-ea"/>
                </a:rPr>
                <a:t>14</a:t>
              </a:r>
              <a:endParaRPr lang="zh-CN" altLang="en-US" dirty="0">
                <a:solidFill>
                  <a:srgbClr val="0000FF"/>
                </a:solidFill>
                <a:latin typeface="+mn-ea"/>
              </a:endParaRPr>
            </a:p>
          </p:txBody>
        </p:sp>
      </p:grpSp>
      <p:sp>
        <p:nvSpPr>
          <p:cNvPr id="2" name="矩形 1"/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4324155" y="1735748"/>
            <a:ext cx="4100274" cy="477054"/>
          </a:xfrm>
          <a:prstGeom prst="rect">
            <a:avLst/>
          </a:prstGeom>
          <a:blipFill rotWithShape="0">
            <a:blip r:embed="rId7"/>
            <a:stretch>
              <a:fillRect/>
            </a:stretch>
          </a:blipFill>
        </p:spPr>
        <p:txBody>
          <a:bodyPr/>
          <a:lstStyle/>
          <a:p>
            <a:r>
              <a:rPr lang="zh-CN" altLang="en-US">
                <a:noFill/>
              </a:rPr>
              <a:t> </a:t>
            </a:r>
          </a:p>
        </p:txBody>
      </p:sp>
      <p:sp>
        <p:nvSpPr>
          <p:cNvPr id="3" name="圆角矩形标注 2"/>
          <p:cNvSpPr/>
          <p:nvPr/>
        </p:nvSpPr>
        <p:spPr>
          <a:xfrm>
            <a:off x="900113" y="692150"/>
            <a:ext cx="3671887" cy="433388"/>
          </a:xfrm>
          <a:prstGeom prst="wedgeRoundRectCallout">
            <a:avLst>
              <a:gd name="adj1" fmla="val 43980"/>
              <a:gd name="adj2" fmla="val 216423"/>
              <a:gd name="adj3" fmla="val 16667"/>
            </a:avLst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>
              <a:defRPr/>
            </a:pPr>
            <a:r>
              <a:rPr lang="zh-CN" altLang="en-US" sz="2000" b="1" dirty="0">
                <a:solidFill>
                  <a:srgbClr val="FF0000"/>
                </a:solidFill>
                <a:latin typeface="+mn-ea"/>
              </a:rPr>
              <a:t>即</a:t>
            </a:r>
            <a:r>
              <a:rPr lang="zh-CN" altLang="en-US" sz="2000" b="1" dirty="0">
                <a:solidFill>
                  <a:schemeClr val="tx1"/>
                </a:solidFill>
                <a:latin typeface="+mn-ea"/>
              </a:rPr>
              <a:t>，此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</a:rPr>
              <a:t>规则</a:t>
            </a:r>
            <a:r>
              <a:rPr lang="zh-CN" altLang="en-US" sz="2000" b="1" dirty="0">
                <a:solidFill>
                  <a:schemeClr val="tx1"/>
                </a:solidFill>
                <a:latin typeface="+mn-ea"/>
              </a:rPr>
              <a:t>的信息增益值为</a:t>
            </a:r>
            <a:r>
              <a:rPr lang="en-US" altLang="zh-CN" sz="2000" b="1" dirty="0">
                <a:solidFill>
                  <a:schemeClr val="tx1"/>
                </a:solidFill>
                <a:latin typeface="+mn-ea"/>
              </a:rPr>
              <a:t>1.32</a:t>
            </a:r>
            <a:endParaRPr lang="zh-CN" altLang="en-US" sz="2000" b="1" dirty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93870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626" name="组合 7"/>
          <p:cNvGrpSpPr>
            <a:grpSpLocks/>
          </p:cNvGrpSpPr>
          <p:nvPr/>
        </p:nvGrpSpPr>
        <p:grpSpPr bwMode="auto">
          <a:xfrm>
            <a:off x="328613" y="1835150"/>
            <a:ext cx="3438525" cy="4103688"/>
            <a:chOff x="328231" y="1875997"/>
            <a:chExt cx="3438663" cy="4104456"/>
          </a:xfrm>
        </p:grpSpPr>
        <p:pic>
          <p:nvPicPr>
            <p:cNvPr id="26636" name="图片 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8231" y="1875997"/>
              <a:ext cx="3438663" cy="41044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矩形 9"/>
            <p:cNvSpPr/>
            <p:nvPr/>
          </p:nvSpPr>
          <p:spPr>
            <a:xfrm>
              <a:off x="467168" y="5019835"/>
              <a:ext cx="3288613" cy="225467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zh-CN" altLang="en-US" dirty="0" smtClean="0">
                  <a:solidFill>
                    <a:srgbClr val="0000FF"/>
                  </a:solidFill>
                  <a:latin typeface="+mn-ea"/>
                </a:rPr>
                <a:t>状态</a:t>
              </a:r>
              <a:r>
                <a:rPr lang="en-US" altLang="zh-CN" dirty="0" smtClean="0">
                  <a:solidFill>
                    <a:srgbClr val="0000FF"/>
                  </a:solidFill>
                  <a:latin typeface="+mn-ea"/>
                </a:rPr>
                <a:t>14</a:t>
              </a:r>
              <a:endParaRPr lang="zh-CN" altLang="en-US" dirty="0">
                <a:solidFill>
                  <a:srgbClr val="0000FF"/>
                </a:solidFill>
                <a:latin typeface="+mn-ea"/>
              </a:endParaRPr>
            </a:p>
          </p:txBody>
        </p:sp>
      </p:grpSp>
      <p:pic>
        <p:nvPicPr>
          <p:cNvPr id="26627" name="图片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8150" y="119063"/>
            <a:ext cx="4716463" cy="1427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0" name="组合 19"/>
          <p:cNvGrpSpPr>
            <a:grpSpLocks/>
          </p:cNvGrpSpPr>
          <p:nvPr/>
        </p:nvGrpSpPr>
        <p:grpSpPr bwMode="auto">
          <a:xfrm>
            <a:off x="7092950" y="815975"/>
            <a:ext cx="1800225" cy="534988"/>
            <a:chOff x="7092280" y="816659"/>
            <a:chExt cx="1800929" cy="534500"/>
          </a:xfrm>
        </p:grpSpPr>
        <p:cxnSp>
          <p:nvCxnSpPr>
            <p:cNvPr id="17" name="直接连接符 16"/>
            <p:cNvCxnSpPr/>
            <p:nvPr/>
          </p:nvCxnSpPr>
          <p:spPr>
            <a:xfrm>
              <a:off x="7092280" y="1351159"/>
              <a:ext cx="1800929" cy="0"/>
            </a:xfrm>
            <a:prstGeom prst="line">
              <a:avLst/>
            </a:prstGeom>
            <a:ln w="19050">
              <a:prstDash val="sys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>
              <a:off x="7092280" y="1094219"/>
              <a:ext cx="1800929" cy="0"/>
            </a:xfrm>
            <a:prstGeom prst="line">
              <a:avLst/>
            </a:prstGeom>
            <a:ln w="19050">
              <a:prstDash val="sys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>
              <a:off x="7092280" y="816659"/>
              <a:ext cx="1800929" cy="0"/>
            </a:xfrm>
            <a:prstGeom prst="line">
              <a:avLst/>
            </a:prstGeom>
            <a:ln w="19050">
              <a:prstDash val="sys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5" name="文本框 14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3777385" y="1716093"/>
            <a:ext cx="4981469" cy="800219"/>
          </a:xfrm>
          <a:prstGeom prst="rect">
            <a:avLst/>
          </a:prstGeom>
          <a:blipFill rotWithShape="0">
            <a:blip r:embed="rId4"/>
            <a:stretch>
              <a:fillRect l="-2326" t="-9924" r="-612" b="-14504"/>
            </a:stretch>
          </a:blipFill>
        </p:spPr>
        <p:txBody>
          <a:bodyPr/>
          <a:lstStyle/>
          <a:p>
            <a:r>
              <a:rPr lang="zh-CN" altLang="en-US">
                <a:noFill/>
              </a:rPr>
              <a:t> </a:t>
            </a:r>
          </a:p>
        </p:txBody>
      </p:sp>
      <p:sp>
        <p:nvSpPr>
          <p:cNvPr id="16" name="文本框 15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3791224" y="2643825"/>
            <a:ext cx="3797819" cy="800219"/>
          </a:xfrm>
          <a:prstGeom prst="rect">
            <a:avLst/>
          </a:prstGeom>
          <a:blipFill rotWithShape="0">
            <a:blip r:embed="rId5"/>
            <a:stretch>
              <a:fillRect l="-3050" t="-9924" b="-13740"/>
            </a:stretch>
          </a:blipFill>
        </p:spPr>
        <p:txBody>
          <a:bodyPr/>
          <a:lstStyle/>
          <a:p>
            <a:r>
              <a:rPr lang="zh-CN" altLang="en-US">
                <a:noFill/>
              </a:rPr>
              <a:t> </a:t>
            </a:r>
          </a:p>
        </p:txBody>
      </p:sp>
      <p:sp>
        <p:nvSpPr>
          <p:cNvPr id="22" name="文本框 21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3766995" y="3564712"/>
            <a:ext cx="4981468" cy="1292662"/>
          </a:xfrm>
          <a:prstGeom prst="rect">
            <a:avLst/>
          </a:prstGeom>
          <a:blipFill rotWithShape="0">
            <a:blip r:embed="rId6"/>
            <a:stretch>
              <a:fillRect l="-2326" t="-6132" r="-2081" b="-8491"/>
            </a:stretch>
          </a:blipFill>
        </p:spPr>
        <p:txBody>
          <a:bodyPr/>
          <a:lstStyle/>
          <a:p>
            <a:r>
              <a:rPr lang="zh-CN" altLang="en-US">
                <a:noFill/>
              </a:rPr>
              <a:t> </a:t>
            </a:r>
          </a:p>
        </p:txBody>
      </p:sp>
      <p:sp>
        <p:nvSpPr>
          <p:cNvPr id="23" name="文本框 22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3780833" y="4935687"/>
            <a:ext cx="3455464" cy="1046440"/>
          </a:xfrm>
          <a:prstGeom prst="rect">
            <a:avLst/>
          </a:prstGeom>
          <a:blipFill rotWithShape="0">
            <a:blip r:embed="rId7"/>
            <a:stretch>
              <a:fillRect l="-3351" t="-7602" r="-529" b="-10526"/>
            </a:stretch>
          </a:blipFill>
        </p:spPr>
        <p:txBody>
          <a:bodyPr/>
          <a:lstStyle/>
          <a:p>
            <a:r>
              <a:rPr lang="zh-CN" altLang="en-US">
                <a:noFill/>
              </a:rPr>
              <a:t> 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539552" y="886491"/>
            <a:ext cx="3509838" cy="564257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txBody>
          <a:bodyPr wrap="square" lIns="0" tIns="0" rIns="0" bIns="0">
            <a:spAutoFit/>
          </a:bodyPr>
          <a:lstStyle/>
          <a:p>
            <a:pPr marL="176213" indent="-176213">
              <a:lnSpc>
                <a:spcPts val="22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  <a:defRPr/>
            </a:pPr>
            <a:r>
              <a:rPr lang="zh-CN" altLang="en-US" sz="1600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第</a:t>
            </a:r>
            <a:r>
              <a:rPr lang="en-US" altLang="zh-CN" sz="1600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1</a:t>
            </a:r>
            <a:r>
              <a:rPr lang="zh-CN" altLang="en-US" sz="1600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轮计算结束</a:t>
            </a:r>
            <a:r>
              <a:rPr lang="zh-CN" altLang="en-US" sz="1600" b="1" dirty="0" smtClean="0">
                <a:latin typeface="+mn-ea"/>
                <a:ea typeface="+mn-ea"/>
                <a:cs typeface="Times New Roman" panose="02020603050405020304" pitchFamily="18" charset="0"/>
              </a:rPr>
              <a:t>，将</a:t>
            </a:r>
            <a:r>
              <a:rPr lang="zh-CN" altLang="en-US" sz="1600" b="1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状态</a:t>
            </a:r>
            <a:r>
              <a:rPr lang="en-US" altLang="zh-CN" sz="1600" b="1" dirty="0" smtClean="0">
                <a:latin typeface="+mn-ea"/>
                <a:ea typeface="+mn-ea"/>
                <a:cs typeface="Times New Roman" panose="02020603050405020304" pitchFamily="18" charset="0"/>
              </a:rPr>
              <a:t>6</a:t>
            </a:r>
            <a:r>
              <a:rPr lang="zh-CN" altLang="en-US" sz="1600" b="1" dirty="0" smtClean="0">
                <a:latin typeface="+mn-ea"/>
                <a:ea typeface="+mn-ea"/>
                <a:cs typeface="Times New Roman" panose="02020603050405020304" pitchFamily="18" charset="0"/>
              </a:rPr>
              <a:t>、</a:t>
            </a:r>
            <a:r>
              <a:rPr lang="en-US" altLang="zh-CN" sz="1600" b="1" dirty="0" smtClean="0">
                <a:latin typeface="+mn-ea"/>
                <a:ea typeface="+mn-ea"/>
                <a:cs typeface="Times New Roman" panose="02020603050405020304" pitchFamily="18" charset="0"/>
              </a:rPr>
              <a:t>12</a:t>
            </a:r>
            <a:r>
              <a:rPr lang="zh-CN" altLang="en-US" sz="1600" b="1" dirty="0" smtClean="0">
                <a:latin typeface="+mn-ea"/>
                <a:ea typeface="+mn-ea"/>
                <a:cs typeface="Times New Roman" panose="02020603050405020304" pitchFamily="18" charset="0"/>
              </a:rPr>
              <a:t>、</a:t>
            </a:r>
            <a:r>
              <a:rPr lang="en-US" altLang="zh-CN" sz="1600" b="1" dirty="0" smtClean="0">
                <a:latin typeface="+mn-ea"/>
                <a:ea typeface="+mn-ea"/>
                <a:cs typeface="Times New Roman" panose="02020603050405020304" pitchFamily="18" charset="0"/>
              </a:rPr>
              <a:t>14</a:t>
            </a:r>
            <a:r>
              <a:rPr lang="zh-CN" altLang="en-US" sz="1600" b="1" dirty="0" smtClean="0">
                <a:latin typeface="+mn-ea"/>
                <a:ea typeface="+mn-ea"/>
                <a:cs typeface="Times New Roman" panose="02020603050405020304" pitchFamily="18" charset="0"/>
              </a:rPr>
              <a:t>的</a:t>
            </a:r>
            <a:r>
              <a:rPr lang="zh-CN" altLang="en-US" sz="1600" b="1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增益值排序</a:t>
            </a:r>
            <a:r>
              <a:rPr lang="zh-CN" altLang="en-US" sz="1600" b="1" dirty="0" smtClean="0">
                <a:latin typeface="+mn-ea"/>
                <a:ea typeface="+mn-ea"/>
                <a:cs typeface="Times New Roman" panose="02020603050405020304" pitchFamily="18" charset="0"/>
              </a:rPr>
              <a:t>，</a:t>
            </a:r>
            <a:r>
              <a:rPr lang="zh-CN" altLang="en-US" sz="1600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取最大值</a:t>
            </a:r>
            <a:r>
              <a:rPr lang="zh-CN" altLang="en-US" sz="1600" b="1" dirty="0" smtClean="0">
                <a:latin typeface="+mn-ea"/>
                <a:ea typeface="+mn-ea"/>
                <a:cs typeface="Times New Roman" panose="02020603050405020304" pitchFamily="18" charset="0"/>
              </a:rPr>
              <a:t>。</a:t>
            </a:r>
            <a:endParaRPr lang="zh-CN" altLang="en-US" sz="1600" b="1" dirty="0">
              <a:latin typeface="+mn-ea"/>
              <a:ea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702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31825" y="733425"/>
            <a:ext cx="2787650" cy="750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>
              <a:lnSpc>
                <a:spcPts val="3000"/>
              </a:lnSpc>
              <a:defRPr/>
            </a:pPr>
            <a:r>
              <a:rPr lang="zh-CN" altLang="en-US" sz="2000" b="1" dirty="0">
                <a:solidFill>
                  <a:srgbClr val="FF0000"/>
                </a:solidFill>
              </a:rPr>
              <a:t>迭代</a:t>
            </a:r>
            <a:endParaRPr lang="en-US" altLang="zh-CN" sz="2000" b="1" dirty="0">
              <a:solidFill>
                <a:srgbClr val="FF0000"/>
              </a:solidFill>
            </a:endParaRPr>
          </a:p>
          <a:p>
            <a:pPr>
              <a:lnSpc>
                <a:spcPts val="3000"/>
              </a:lnSpc>
              <a:defRPr/>
            </a:pPr>
            <a:r>
              <a:rPr lang="en-US" altLang="zh-CN" sz="1800" b="1" dirty="0">
                <a:solidFill>
                  <a:schemeClr val="tx1"/>
                </a:solidFill>
                <a:latin typeface="+mn-ea"/>
              </a:rPr>
              <a:t>(</a:t>
            </a:r>
            <a:r>
              <a:rPr lang="zh-CN" altLang="en-US" sz="1800" b="1" dirty="0">
                <a:solidFill>
                  <a:schemeClr val="tx1"/>
                </a:solidFill>
                <a:latin typeface="+mn-ea"/>
              </a:rPr>
              <a:t>将其它约束谓词</a:t>
            </a:r>
            <a:r>
              <a:rPr lang="zh-CN" altLang="en-US" sz="1800" b="1" u="wavyHeavy" dirty="0">
                <a:solidFill>
                  <a:schemeClr val="tx1"/>
                </a:solidFill>
                <a:latin typeface="+mn-ea"/>
              </a:rPr>
              <a:t>加入前提</a:t>
            </a:r>
            <a:r>
              <a:rPr lang="en-US" altLang="zh-CN" sz="1800" b="1" dirty="0">
                <a:solidFill>
                  <a:schemeClr val="tx1"/>
                </a:solidFill>
                <a:latin typeface="+mn-ea"/>
              </a:rPr>
              <a:t>)</a:t>
            </a:r>
            <a:endParaRPr lang="zh-CN" altLang="en-US" sz="1800" b="1" dirty="0">
              <a:solidFill>
                <a:schemeClr val="tx1"/>
              </a:solidFill>
              <a:latin typeface="+mn-ea"/>
            </a:endParaRPr>
          </a:p>
        </p:txBody>
      </p:sp>
      <p:grpSp>
        <p:nvGrpSpPr>
          <p:cNvPr id="27651" name="组合 8"/>
          <p:cNvGrpSpPr>
            <a:grpSpLocks/>
          </p:cNvGrpSpPr>
          <p:nvPr/>
        </p:nvGrpSpPr>
        <p:grpSpPr bwMode="auto">
          <a:xfrm>
            <a:off x="323850" y="1844675"/>
            <a:ext cx="4332289" cy="3887788"/>
            <a:chOff x="323528" y="1844824"/>
            <a:chExt cx="4332605" cy="3888432"/>
          </a:xfrm>
        </p:grpSpPr>
        <p:pic>
          <p:nvPicPr>
            <p:cNvPr id="27664" name="图片 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528" y="1844824"/>
              <a:ext cx="4332604" cy="3888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矩形 6"/>
            <p:cNvSpPr/>
            <p:nvPr/>
          </p:nvSpPr>
          <p:spPr>
            <a:xfrm>
              <a:off x="323529" y="3786081"/>
              <a:ext cx="4332604" cy="165945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en-US" altLang="zh-CN" dirty="0" smtClean="0">
                  <a:solidFill>
                    <a:srgbClr val="0000FF"/>
                  </a:solidFill>
                  <a:latin typeface="+mn-ea"/>
                </a:rPr>
                <a:t>2</a:t>
              </a:r>
              <a:r>
                <a:rPr lang="zh-CN" altLang="en-US" dirty="0" smtClean="0">
                  <a:solidFill>
                    <a:srgbClr val="0000FF"/>
                  </a:solidFill>
                  <a:latin typeface="+mn-ea"/>
                </a:rPr>
                <a:t>轮状</a:t>
              </a:r>
              <a:r>
                <a:rPr lang="en-US" altLang="zh-CN" dirty="0" smtClean="0">
                  <a:solidFill>
                    <a:srgbClr val="0000FF"/>
                  </a:solidFill>
                  <a:latin typeface="+mn-ea"/>
                </a:rPr>
                <a:t>6</a:t>
              </a:r>
              <a:endParaRPr lang="zh-CN" altLang="en-US" dirty="0">
                <a:solidFill>
                  <a:srgbClr val="0000FF"/>
                </a:solidFill>
                <a:latin typeface="+mn-ea"/>
              </a:endParaRPr>
            </a:p>
          </p:txBody>
        </p:sp>
      </p:grpSp>
      <p:grpSp>
        <p:nvGrpSpPr>
          <p:cNvPr id="17" name="组合 16"/>
          <p:cNvGrpSpPr>
            <a:grpSpLocks/>
          </p:cNvGrpSpPr>
          <p:nvPr/>
        </p:nvGrpSpPr>
        <p:grpSpPr bwMode="auto">
          <a:xfrm>
            <a:off x="4691063" y="3433763"/>
            <a:ext cx="4143375" cy="1147762"/>
            <a:chOff x="4690376" y="3177326"/>
            <a:chExt cx="4144364" cy="1148087"/>
          </a:xfrm>
        </p:grpSpPr>
        <p:sp>
          <p:nvSpPr>
            <p:cNvPr id="14" name="文本框 13"/>
            <p:cNvSpPr txBox="1">
              <a:spLocks noRot="1" noChangeAspect="1" noMove="1" noResize="1" noEditPoints="1" noAdjustHandles="1" noChangeArrowheads="1" noChangeShapeType="1" noTextEdit="1"/>
            </p:cNvSpPr>
            <p:nvPr/>
          </p:nvSpPr>
          <p:spPr>
            <a:xfrm>
              <a:off x="4690376" y="3177326"/>
              <a:ext cx="4144364" cy="692497"/>
            </a:xfrm>
            <a:prstGeom prst="rect">
              <a:avLst/>
            </a:prstGeom>
            <a:blipFill rotWithShape="0">
              <a:blip r:embed="rId3"/>
              <a:stretch>
                <a:fillRect l="-3088" t="-8850" r="-294" b="-12389"/>
              </a:stretch>
            </a:blipFill>
          </p:spPr>
          <p:txBody>
            <a:bodyPr/>
            <a:lstStyle/>
            <a:p>
              <a:pPr>
                <a:defRPr/>
              </a:pPr>
              <a:r>
                <a:rPr lang="zh-CN" altLang="en-US">
                  <a:noFill/>
                </a:rPr>
                <a:t> </a:t>
              </a:r>
            </a:p>
          </p:txBody>
        </p:sp>
        <p:sp>
          <p:nvSpPr>
            <p:cNvPr id="15" name="文本框 14"/>
            <p:cNvSpPr txBox="1">
              <a:spLocks noRot="1" noChangeAspect="1" noMove="1" noResize="1" noEditPoints="1" noAdjustHandles="1" noChangeArrowheads="1" noChangeShapeType="1" noTextEdit="1"/>
            </p:cNvSpPr>
            <p:nvPr/>
          </p:nvSpPr>
          <p:spPr>
            <a:xfrm>
              <a:off x="5530846" y="3953002"/>
              <a:ext cx="2625206" cy="372411"/>
            </a:xfrm>
            <a:prstGeom prst="rect">
              <a:avLst/>
            </a:prstGeom>
            <a:blipFill rotWithShape="0">
              <a:blip r:embed="rId4"/>
              <a:stretch>
                <a:fillRect l="-1856" r="-3248" b="-14754"/>
              </a:stretch>
            </a:blipFill>
          </p:spPr>
          <p:txBody>
            <a:bodyPr/>
            <a:lstStyle/>
            <a:p>
              <a:pPr>
                <a:defRPr/>
              </a:pPr>
              <a:r>
                <a:rPr lang="zh-CN" altLang="en-US">
                  <a:noFill/>
                </a:rPr>
                <a:t> </a:t>
              </a:r>
            </a:p>
          </p:txBody>
        </p:sp>
      </p:grpSp>
      <p:sp>
        <p:nvSpPr>
          <p:cNvPr id="16" name="文本框 15"/>
          <p:cNvSpPr txBox="1"/>
          <p:nvPr/>
        </p:nvSpPr>
        <p:spPr>
          <a:xfrm>
            <a:off x="4719638" y="4897438"/>
            <a:ext cx="3740150" cy="644525"/>
          </a:xfrm>
          <a:prstGeom prst="rect">
            <a:avLst/>
          </a:prstGeom>
          <a:solidFill>
            <a:schemeClr val="bg1"/>
          </a:solidFill>
        </p:spPr>
        <p:txBody>
          <a:bodyPr lIns="0" tIns="0" rIns="0" bIns="0">
            <a:spAutoFit/>
          </a:bodyPr>
          <a:lstStyle/>
          <a:p>
            <a:pPr marL="269875" indent="-269875">
              <a:lnSpc>
                <a:spcPts val="2700"/>
              </a:lnSpc>
              <a:buClr>
                <a:srgbClr val="FF0000"/>
              </a:buClr>
              <a:buFont typeface="Wingdings" panose="05000000000000000000" pitchFamily="2" charset="2"/>
              <a:buChar char="p"/>
              <a:defRPr/>
            </a:pPr>
            <a:r>
              <a:rPr lang="zh-CN" altLang="en-US" sz="1800" b="1" dirty="0">
                <a:solidFill>
                  <a:srgbClr val="FF0000"/>
                </a:solidFill>
                <a:latin typeface="+mn-ea"/>
                <a:ea typeface="+mn-ea"/>
              </a:rPr>
              <a:t>此时</a:t>
            </a:r>
            <a:r>
              <a:rPr lang="zh-CN" altLang="en-US" sz="1800" b="1" dirty="0">
                <a:latin typeface="+mn-ea"/>
                <a:ea typeface="+mn-ea"/>
              </a:rPr>
              <a:t>，推理规则</a:t>
            </a:r>
            <a:r>
              <a:rPr lang="zh-CN" altLang="en-US" sz="1800" b="1" dirty="0">
                <a:solidFill>
                  <a:srgbClr val="0000FF"/>
                </a:solidFill>
                <a:latin typeface="+mn-ea"/>
                <a:ea typeface="+mn-ea"/>
              </a:rPr>
              <a:t>不覆盖</a:t>
            </a:r>
            <a:r>
              <a:rPr lang="zh-CN" altLang="en-US" sz="1800" b="1" u="wavyHeavy" dirty="0">
                <a:latin typeface="+mn-ea"/>
                <a:ea typeface="+mn-ea"/>
              </a:rPr>
              <a:t>任意反例</a:t>
            </a:r>
            <a:r>
              <a:rPr lang="zh-CN" altLang="en-US" sz="1800" b="1" dirty="0">
                <a:latin typeface="+mn-ea"/>
                <a:ea typeface="+mn-ea"/>
              </a:rPr>
              <a:t>，因而，</a:t>
            </a:r>
            <a:r>
              <a:rPr lang="zh-CN" altLang="en-US" sz="1800" b="1" dirty="0">
                <a:solidFill>
                  <a:srgbClr val="FF0000"/>
                </a:solidFill>
                <a:latin typeface="+mn-ea"/>
                <a:ea typeface="+mn-ea"/>
              </a:rPr>
              <a:t>算法学习过程结束</a:t>
            </a:r>
            <a:r>
              <a:rPr lang="zh-CN" altLang="en-US" sz="1800" b="1" dirty="0">
                <a:latin typeface="+mn-ea"/>
                <a:ea typeface="+mn-ea"/>
              </a:rPr>
              <a:t>。</a:t>
            </a:r>
            <a:endParaRPr lang="zh-CN" altLang="en-US" sz="1800" b="1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p:grpSp>
        <p:nvGrpSpPr>
          <p:cNvPr id="5" name="组合 4"/>
          <p:cNvGrpSpPr>
            <a:grpSpLocks/>
          </p:cNvGrpSpPr>
          <p:nvPr/>
        </p:nvGrpSpPr>
        <p:grpSpPr bwMode="auto">
          <a:xfrm>
            <a:off x="4719638" y="1808163"/>
            <a:ext cx="3956050" cy="1398587"/>
            <a:chOff x="4719638" y="1807631"/>
            <a:chExt cx="3956818" cy="1398528"/>
          </a:xfrm>
        </p:grpSpPr>
        <p:sp>
          <p:nvSpPr>
            <p:cNvPr id="19" name="文本框 18"/>
            <p:cNvSpPr txBox="1">
              <a:spLocks noRot="1" noChangeAspect="1" noMove="1" noResize="1" noEditPoints="1" noAdjustHandles="1" noChangeArrowheads="1" noChangeShapeType="1" noTextEdit="1"/>
            </p:cNvSpPr>
            <p:nvPr/>
          </p:nvSpPr>
          <p:spPr>
            <a:xfrm>
              <a:off x="4719638" y="1807631"/>
              <a:ext cx="3956818" cy="1038746"/>
            </a:xfrm>
            <a:prstGeom prst="rect">
              <a:avLst/>
            </a:prstGeom>
            <a:blipFill rotWithShape="0">
              <a:blip r:embed="rId5"/>
              <a:stretch>
                <a:fillRect l="-2619" t="-5882" r="-1541" b="-8235"/>
              </a:stretch>
            </a:blipFill>
          </p:spPr>
          <p:txBody>
            <a:bodyPr/>
            <a:lstStyle/>
            <a:p>
              <a:r>
                <a:rPr lang="zh-CN" altLang="en-US">
                  <a:noFill/>
                </a:rPr>
                <a:t> </a:t>
              </a:r>
            </a:p>
          </p:txBody>
        </p:sp>
        <p:pic>
          <p:nvPicPr>
            <p:cNvPr id="27661" name="图片 2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91660" y="2900347"/>
              <a:ext cx="3757118" cy="3058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27655" name="图片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8150" y="119063"/>
            <a:ext cx="4716463" cy="1427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7656" name="组合 20"/>
          <p:cNvGrpSpPr>
            <a:grpSpLocks/>
          </p:cNvGrpSpPr>
          <p:nvPr/>
        </p:nvGrpSpPr>
        <p:grpSpPr bwMode="auto">
          <a:xfrm>
            <a:off x="7092950" y="815975"/>
            <a:ext cx="1800225" cy="534988"/>
            <a:chOff x="7092280" y="816659"/>
            <a:chExt cx="1800929" cy="534500"/>
          </a:xfrm>
        </p:grpSpPr>
        <p:cxnSp>
          <p:nvCxnSpPr>
            <p:cNvPr id="22" name="直接连接符 21"/>
            <p:cNvCxnSpPr/>
            <p:nvPr/>
          </p:nvCxnSpPr>
          <p:spPr>
            <a:xfrm>
              <a:off x="7092280" y="1351159"/>
              <a:ext cx="1800929" cy="0"/>
            </a:xfrm>
            <a:prstGeom prst="line">
              <a:avLst/>
            </a:prstGeom>
            <a:ln w="19050">
              <a:prstDash val="sys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>
              <a:off x="7092280" y="1094219"/>
              <a:ext cx="1800929" cy="0"/>
            </a:xfrm>
            <a:prstGeom prst="line">
              <a:avLst/>
            </a:prstGeom>
            <a:ln w="19050">
              <a:prstDash val="sys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>
              <a:off x="7092280" y="816659"/>
              <a:ext cx="1800929" cy="0"/>
            </a:xfrm>
            <a:prstGeom prst="line">
              <a:avLst/>
            </a:prstGeom>
            <a:ln w="19050">
              <a:prstDash val="sys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2" name="矩形 1"/>
          <p:cNvSpPr/>
          <p:nvPr/>
        </p:nvSpPr>
        <p:spPr bwMode="auto">
          <a:xfrm>
            <a:off x="530316" y="2910161"/>
            <a:ext cx="1368152" cy="168035"/>
          </a:xfrm>
          <a:prstGeom prst="rect">
            <a:avLst/>
          </a:prstGeom>
          <a:noFill/>
          <a:ln w="254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37376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3032125"/>
            <a:ext cx="2252663" cy="18002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下箭头 9"/>
          <p:cNvSpPr/>
          <p:nvPr/>
        </p:nvSpPr>
        <p:spPr>
          <a:xfrm>
            <a:off x="5219700" y="3925888"/>
            <a:ext cx="360363" cy="360362"/>
          </a:xfrm>
          <a:prstGeom prst="downArrow">
            <a:avLst/>
          </a:prstGeom>
          <a:noFill/>
          <a:ln w="190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grpSp>
        <p:nvGrpSpPr>
          <p:cNvPr id="28676" name="组合 26"/>
          <p:cNvGrpSpPr>
            <a:grpSpLocks/>
          </p:cNvGrpSpPr>
          <p:nvPr/>
        </p:nvGrpSpPr>
        <p:grpSpPr bwMode="auto">
          <a:xfrm>
            <a:off x="2316163" y="2198688"/>
            <a:ext cx="6143625" cy="1406525"/>
            <a:chOff x="1814185" y="2420888"/>
            <a:chExt cx="6142191" cy="1407600"/>
          </a:xfrm>
        </p:grpSpPr>
        <p:sp>
          <p:nvSpPr>
            <p:cNvPr id="4" name="文本框 3"/>
            <p:cNvSpPr txBox="1">
              <a:spLocks noRot="1" noChangeAspect="1" noMove="1" noResize="1" noEditPoints="1" noAdjustHandles="1" noChangeArrowheads="1" noChangeShapeType="1" noTextEdit="1"/>
            </p:cNvSpPr>
            <p:nvPr/>
          </p:nvSpPr>
          <p:spPr>
            <a:xfrm>
              <a:off x="1835696" y="2420888"/>
              <a:ext cx="6120680" cy="369332"/>
            </a:xfrm>
            <a:prstGeom prst="rect">
              <a:avLst/>
            </a:prstGeom>
            <a:blipFill rotWithShape="0">
              <a:blip r:embed="rId3"/>
              <a:stretch>
                <a:fillRect l="-1892" r="-996" b="-40000"/>
              </a:stretch>
            </a:blipFill>
          </p:spPr>
          <p:txBody>
            <a:bodyPr/>
            <a:lstStyle/>
            <a:p>
              <a:pPr>
                <a:defRPr/>
              </a:pPr>
              <a:r>
                <a:rPr lang="zh-CN" altLang="en-US">
                  <a:noFill/>
                </a:rPr>
                <a:t> </a:t>
              </a:r>
            </a:p>
          </p:txBody>
        </p:sp>
        <p:grpSp>
          <p:nvGrpSpPr>
            <p:cNvPr id="28680" name="组合 25"/>
            <p:cNvGrpSpPr>
              <a:grpSpLocks/>
            </p:cNvGrpSpPr>
            <p:nvPr/>
          </p:nvGrpSpPr>
          <p:grpSpPr bwMode="auto">
            <a:xfrm>
              <a:off x="1814185" y="2863327"/>
              <a:ext cx="3816870" cy="965161"/>
              <a:chOff x="1814185" y="2863327"/>
              <a:chExt cx="3816870" cy="965161"/>
            </a:xfrm>
          </p:grpSpPr>
          <p:cxnSp>
            <p:nvCxnSpPr>
              <p:cNvPr id="19" name="直接连接符 18"/>
              <p:cNvCxnSpPr/>
              <p:nvPr/>
            </p:nvCxnSpPr>
            <p:spPr bwMode="auto">
              <a:xfrm>
                <a:off x="1814185" y="2862550"/>
                <a:ext cx="3817046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28687" name="组合 6"/>
              <p:cNvGrpSpPr>
                <a:grpSpLocks/>
              </p:cNvGrpSpPr>
              <p:nvPr/>
            </p:nvGrpSpPr>
            <p:grpSpPr bwMode="auto">
              <a:xfrm>
                <a:off x="3019002" y="2996952"/>
                <a:ext cx="1584171" cy="831536"/>
                <a:chOff x="2853664" y="2658248"/>
                <a:chExt cx="1584176" cy="831418"/>
              </a:xfrm>
            </p:grpSpPr>
            <p:sp>
              <p:nvSpPr>
                <p:cNvPr id="21" name="文本框 20"/>
                <p:cNvSpPr txBox="1"/>
                <p:nvPr/>
              </p:nvSpPr>
              <p:spPr>
                <a:xfrm>
                  <a:off x="2855066" y="2903514"/>
                  <a:ext cx="1582372" cy="586152"/>
                </a:xfrm>
                <a:prstGeom prst="rect">
                  <a:avLst/>
                </a:prstGeom>
                <a:noFill/>
              </p:spPr>
              <p:txBody>
                <a:bodyPr lIns="0" tIns="0" rIns="0" bIns="0">
                  <a:spAutoFit/>
                </a:bodyPr>
                <a:lstStyle/>
                <a:p>
                  <a:pPr algn="ctr">
                    <a:defRPr/>
                  </a:pPr>
                  <a:r>
                    <a:rPr lang="zh-CN" altLang="en-US" sz="2000" b="1" dirty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前提约束谓词</a:t>
                  </a:r>
                  <a:endParaRPr lang="en-US" altLang="zh-CN" sz="2000" b="1" dirty="0">
                    <a:solidFill>
                      <a:srgbClr val="FF0000"/>
                    </a:solidFill>
                    <a:latin typeface="+mn-ea"/>
                    <a:ea typeface="+mn-ea"/>
                  </a:endParaRPr>
                </a:p>
                <a:p>
                  <a:pPr algn="ctr">
                    <a:defRPr/>
                  </a:pPr>
                  <a:r>
                    <a:rPr lang="en-US" altLang="zh-CN" sz="1800" b="1" dirty="0">
                      <a:latin typeface="+mn-ea"/>
                      <a:ea typeface="+mn-ea"/>
                    </a:rPr>
                    <a:t>(</a:t>
                  </a:r>
                  <a:r>
                    <a:rPr lang="zh-CN" altLang="en-US" sz="1800" b="1" dirty="0">
                      <a:solidFill>
                        <a:srgbClr val="0000FF"/>
                      </a:solidFill>
                      <a:latin typeface="+mn-ea"/>
                      <a:ea typeface="+mn-ea"/>
                    </a:rPr>
                    <a:t>学习得到</a:t>
                  </a:r>
                  <a:r>
                    <a:rPr lang="en-US" altLang="zh-CN" sz="1800" b="1" dirty="0">
                      <a:latin typeface="+mn-ea"/>
                      <a:ea typeface="+mn-ea"/>
                    </a:rPr>
                    <a:t>)</a:t>
                  </a:r>
                  <a:endParaRPr lang="zh-CN" altLang="en-US" sz="1800" b="1" dirty="0">
                    <a:latin typeface="+mn-ea"/>
                    <a:ea typeface="+mn-ea"/>
                  </a:endParaRPr>
                </a:p>
              </p:txBody>
            </p:sp>
            <p:sp>
              <p:nvSpPr>
                <p:cNvPr id="22" name="上箭头 21"/>
                <p:cNvSpPr/>
                <p:nvPr/>
              </p:nvSpPr>
              <p:spPr>
                <a:xfrm>
                  <a:off x="3528011" y="2652532"/>
                  <a:ext cx="215850" cy="220800"/>
                </a:xfrm>
                <a:prstGeom prst="upArrow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/>
                </a:p>
              </p:txBody>
            </p:sp>
          </p:grpSp>
        </p:grpSp>
        <p:grpSp>
          <p:nvGrpSpPr>
            <p:cNvPr id="28681" name="组合 24"/>
            <p:cNvGrpSpPr>
              <a:grpSpLocks/>
            </p:cNvGrpSpPr>
            <p:nvPr/>
          </p:nvGrpSpPr>
          <p:grpSpPr bwMode="auto">
            <a:xfrm>
              <a:off x="6145840" y="2862598"/>
              <a:ext cx="1635347" cy="957288"/>
              <a:chOff x="6145840" y="2862598"/>
              <a:chExt cx="1635347" cy="957288"/>
            </a:xfrm>
          </p:grpSpPr>
          <p:grpSp>
            <p:nvGrpSpPr>
              <p:cNvPr id="28682" name="组合 10"/>
              <p:cNvGrpSpPr>
                <a:grpSpLocks/>
              </p:cNvGrpSpPr>
              <p:nvPr/>
            </p:nvGrpSpPr>
            <p:grpSpPr bwMode="auto">
              <a:xfrm>
                <a:off x="6389599" y="2988350"/>
                <a:ext cx="1152125" cy="831536"/>
                <a:chOff x="6406868" y="2658248"/>
                <a:chExt cx="1152128" cy="831418"/>
              </a:xfrm>
            </p:grpSpPr>
            <p:sp>
              <p:nvSpPr>
                <p:cNvPr id="17" name="文本框 16"/>
                <p:cNvSpPr txBox="1"/>
                <p:nvPr/>
              </p:nvSpPr>
              <p:spPr>
                <a:xfrm>
                  <a:off x="6407148" y="2904172"/>
                  <a:ext cx="1152259" cy="586151"/>
                </a:xfrm>
                <a:prstGeom prst="rect">
                  <a:avLst/>
                </a:prstGeom>
                <a:noFill/>
              </p:spPr>
              <p:txBody>
                <a:bodyPr lIns="0" tIns="0" rIns="0" bIns="0">
                  <a:spAutoFit/>
                </a:bodyPr>
                <a:lstStyle/>
                <a:p>
                  <a:pPr algn="ctr">
                    <a:defRPr/>
                  </a:pPr>
                  <a:r>
                    <a:rPr lang="zh-CN" altLang="en-US" sz="2000" b="1" dirty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目标谓词</a:t>
                  </a:r>
                  <a:endParaRPr lang="en-US" altLang="zh-CN" sz="2000" b="1" dirty="0">
                    <a:solidFill>
                      <a:srgbClr val="FF0000"/>
                    </a:solidFill>
                    <a:latin typeface="+mn-ea"/>
                    <a:ea typeface="+mn-ea"/>
                  </a:endParaRPr>
                </a:p>
                <a:p>
                  <a:pPr algn="ctr">
                    <a:defRPr/>
                  </a:pPr>
                  <a:r>
                    <a:rPr lang="en-US" altLang="zh-CN" sz="1800" b="1" dirty="0">
                      <a:latin typeface="+mn-ea"/>
                      <a:ea typeface="+mn-ea"/>
                    </a:rPr>
                    <a:t>(</a:t>
                  </a:r>
                  <a:r>
                    <a:rPr lang="zh-CN" altLang="en-US" sz="1800" b="1" dirty="0">
                      <a:solidFill>
                        <a:srgbClr val="0000FF"/>
                      </a:solidFill>
                      <a:latin typeface="+mn-ea"/>
                      <a:ea typeface="+mn-ea"/>
                    </a:rPr>
                    <a:t>已知</a:t>
                  </a:r>
                  <a:r>
                    <a:rPr lang="en-US" altLang="zh-CN" sz="1800" b="1" dirty="0">
                      <a:latin typeface="+mn-ea"/>
                      <a:ea typeface="+mn-ea"/>
                    </a:rPr>
                    <a:t>)</a:t>
                  </a:r>
                  <a:endParaRPr lang="zh-CN" altLang="en-US" sz="1800" b="1" dirty="0">
                    <a:latin typeface="+mn-ea"/>
                    <a:ea typeface="+mn-ea"/>
                  </a:endParaRPr>
                </a:p>
              </p:txBody>
            </p:sp>
            <p:sp>
              <p:nvSpPr>
                <p:cNvPr id="18" name="上箭头 17"/>
                <p:cNvSpPr/>
                <p:nvPr/>
              </p:nvSpPr>
              <p:spPr>
                <a:xfrm>
                  <a:off x="6875353" y="2657956"/>
                  <a:ext cx="215850" cy="216034"/>
                </a:xfrm>
                <a:prstGeom prst="upArrow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/>
                </a:p>
              </p:txBody>
            </p:sp>
          </p:grpSp>
          <p:cxnSp>
            <p:nvCxnSpPr>
              <p:cNvPr id="16" name="直接连接符 15"/>
              <p:cNvCxnSpPr/>
              <p:nvPr/>
            </p:nvCxnSpPr>
            <p:spPr bwMode="auto">
              <a:xfrm flipV="1">
                <a:off x="6145461" y="2862550"/>
                <a:ext cx="1636331" cy="1588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0" name="文本框 19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3130622" y="4574158"/>
            <a:ext cx="4537509" cy="1231106"/>
          </a:xfrm>
          <a:prstGeom prst="rect">
            <a:avLst/>
          </a:prstGeom>
          <a:blipFill rotWithShape="0">
            <a:blip r:embed="rId4"/>
            <a:stretch>
              <a:fillRect l="-4167" t="-9901" r="-1344" b="-10396"/>
            </a:stretch>
          </a:blipFill>
        </p:spPr>
        <p:txBody>
          <a:bodyPr/>
          <a:lstStyle/>
          <a:p>
            <a:pPr>
              <a:defRPr/>
            </a:pPr>
            <a:r>
              <a:rPr lang="zh-CN" altLang="en-US">
                <a:noFill/>
              </a:rPr>
              <a:t> </a:t>
            </a:r>
          </a:p>
        </p:txBody>
      </p:sp>
      <p:sp>
        <p:nvSpPr>
          <p:cNvPr id="2" name="矩形 1"/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3523307" y="952243"/>
            <a:ext cx="5189719" cy="400110"/>
          </a:xfrm>
          <a:prstGeom prst="rect">
            <a:avLst/>
          </a:prstGeom>
          <a:blipFill rotWithShape="0">
            <a:blip r:embed="rId5"/>
            <a:stretch>
              <a:fillRect l="-588" b="-18182"/>
            </a:stretch>
          </a:blipFill>
        </p:spPr>
        <p:txBody>
          <a:bodyPr/>
          <a:lstStyle/>
          <a:p>
            <a:pPr>
              <a:defRPr/>
            </a:pPr>
            <a:r>
              <a:rPr lang="zh-CN" altLang="en-US">
                <a:noFill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2160650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698" name="组合 17"/>
          <p:cNvGrpSpPr>
            <a:grpSpLocks/>
          </p:cNvGrpSpPr>
          <p:nvPr/>
        </p:nvGrpSpPr>
        <p:grpSpPr bwMode="auto">
          <a:xfrm>
            <a:off x="1042988" y="765175"/>
            <a:ext cx="6843712" cy="1408113"/>
            <a:chOff x="1256659" y="1877070"/>
            <a:chExt cx="6843733" cy="1407914"/>
          </a:xfrm>
        </p:grpSpPr>
        <p:sp>
          <p:nvSpPr>
            <p:cNvPr id="5" name="文本框 4"/>
            <p:cNvSpPr txBox="1">
              <a:spLocks noRot="1" noChangeAspect="1" noMove="1" noResize="1" noEditPoints="1" noAdjustHandles="1" noChangeArrowheads="1" noChangeShapeType="1" noTextEdit="1"/>
            </p:cNvSpPr>
            <p:nvPr/>
          </p:nvSpPr>
          <p:spPr>
            <a:xfrm>
              <a:off x="1256659" y="1877070"/>
              <a:ext cx="6843733" cy="307777"/>
            </a:xfrm>
            <a:prstGeom prst="rect">
              <a:avLst/>
            </a:prstGeom>
            <a:blipFill rotWithShape="0">
              <a:blip r:embed="rId3"/>
              <a:stretch>
                <a:fillRect l="-623" r="-623" b="-40000"/>
              </a:stretch>
            </a:blipFill>
          </p:spPr>
          <p:txBody>
            <a:bodyPr/>
            <a:lstStyle/>
            <a:p>
              <a:pPr>
                <a:defRPr/>
              </a:pPr>
              <a:r>
                <a:rPr lang="zh-CN" altLang="en-US">
                  <a:noFill/>
                </a:rPr>
                <a:t> </a:t>
              </a:r>
            </a:p>
          </p:txBody>
        </p:sp>
        <p:grpSp>
          <p:nvGrpSpPr>
            <p:cNvPr id="29707" name="组合 4"/>
            <p:cNvGrpSpPr>
              <a:grpSpLocks/>
            </p:cNvGrpSpPr>
            <p:nvPr/>
          </p:nvGrpSpPr>
          <p:grpSpPr bwMode="auto">
            <a:xfrm>
              <a:off x="1400675" y="2288214"/>
              <a:ext cx="4608512" cy="996770"/>
              <a:chOff x="1616699" y="2832032"/>
              <a:chExt cx="4608512" cy="996770"/>
            </a:xfrm>
          </p:grpSpPr>
          <p:cxnSp>
            <p:nvCxnSpPr>
              <p:cNvPr id="12" name="直接连接符 11"/>
              <p:cNvCxnSpPr/>
              <p:nvPr/>
            </p:nvCxnSpPr>
            <p:spPr>
              <a:xfrm>
                <a:off x="1617145" y="2831993"/>
                <a:ext cx="4608527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29714" name="组合 6"/>
              <p:cNvGrpSpPr>
                <a:grpSpLocks/>
              </p:cNvGrpSpPr>
              <p:nvPr/>
            </p:nvGrpSpPr>
            <p:grpSpPr bwMode="auto">
              <a:xfrm>
                <a:off x="3128867" y="2997384"/>
                <a:ext cx="1584176" cy="831418"/>
                <a:chOff x="2853664" y="2658248"/>
                <a:chExt cx="1584176" cy="831418"/>
              </a:xfrm>
            </p:grpSpPr>
            <p:sp>
              <p:nvSpPr>
                <p:cNvPr id="14" name="文本框 13"/>
                <p:cNvSpPr txBox="1"/>
                <p:nvPr/>
              </p:nvSpPr>
              <p:spPr>
                <a:xfrm>
                  <a:off x="2861185" y="2903961"/>
                  <a:ext cx="1576392" cy="585705"/>
                </a:xfrm>
                <a:prstGeom prst="rect">
                  <a:avLst/>
                </a:prstGeom>
                <a:noFill/>
              </p:spPr>
              <p:txBody>
                <a:bodyPr lIns="0" tIns="0" rIns="0" bIns="0">
                  <a:spAutoFit/>
                </a:bodyPr>
                <a:lstStyle/>
                <a:p>
                  <a:pPr algn="ctr">
                    <a:defRPr/>
                  </a:pPr>
                  <a:r>
                    <a:rPr lang="zh-CN" altLang="en-US" sz="2000" b="1" dirty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前提约束谓词</a:t>
                  </a:r>
                  <a:endParaRPr lang="en-US" altLang="zh-CN" sz="2000" b="1" dirty="0">
                    <a:solidFill>
                      <a:srgbClr val="FF0000"/>
                    </a:solidFill>
                    <a:latin typeface="+mn-ea"/>
                    <a:ea typeface="+mn-ea"/>
                  </a:endParaRPr>
                </a:p>
                <a:p>
                  <a:pPr algn="ctr">
                    <a:defRPr/>
                  </a:pPr>
                  <a:r>
                    <a:rPr lang="en-US" altLang="zh-CN" sz="1800" b="1" dirty="0">
                      <a:latin typeface="+mn-ea"/>
                      <a:ea typeface="+mn-ea"/>
                    </a:rPr>
                    <a:t>(</a:t>
                  </a:r>
                  <a:r>
                    <a:rPr lang="zh-CN" altLang="en-US" sz="1800" b="1" dirty="0">
                      <a:latin typeface="+mn-ea"/>
                      <a:ea typeface="+mn-ea"/>
                    </a:rPr>
                    <a:t>学习得到</a:t>
                  </a:r>
                  <a:r>
                    <a:rPr lang="en-US" altLang="zh-CN" sz="1800" b="1" dirty="0">
                      <a:latin typeface="+mn-ea"/>
                      <a:ea typeface="+mn-ea"/>
                    </a:rPr>
                    <a:t>)</a:t>
                  </a:r>
                  <a:endParaRPr lang="zh-CN" altLang="en-US" sz="1800" b="1" dirty="0">
                    <a:latin typeface="+mn-ea"/>
                    <a:ea typeface="+mn-ea"/>
                  </a:endParaRPr>
                </a:p>
              </p:txBody>
            </p:sp>
            <p:sp>
              <p:nvSpPr>
                <p:cNvPr id="15" name="上箭头 14"/>
                <p:cNvSpPr/>
                <p:nvPr/>
              </p:nvSpPr>
              <p:spPr>
                <a:xfrm>
                  <a:off x="3527937" y="2657934"/>
                  <a:ext cx="215901" cy="215869"/>
                </a:xfrm>
                <a:prstGeom prst="upArrow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/>
                </a:p>
              </p:txBody>
            </p:sp>
          </p:grpSp>
        </p:grpSp>
        <p:grpSp>
          <p:nvGrpSpPr>
            <p:cNvPr id="29708" name="组合 9"/>
            <p:cNvGrpSpPr>
              <a:grpSpLocks/>
            </p:cNvGrpSpPr>
            <p:nvPr/>
          </p:nvGrpSpPr>
          <p:grpSpPr bwMode="auto">
            <a:xfrm>
              <a:off x="6462751" y="2288214"/>
              <a:ext cx="1368152" cy="987071"/>
              <a:chOff x="6678775" y="2832032"/>
              <a:chExt cx="1368152" cy="987071"/>
            </a:xfrm>
          </p:grpSpPr>
          <p:grpSp>
            <p:nvGrpSpPr>
              <p:cNvPr id="29709" name="组合 10"/>
              <p:cNvGrpSpPr>
                <a:grpSpLocks/>
              </p:cNvGrpSpPr>
              <p:nvPr/>
            </p:nvGrpSpPr>
            <p:grpSpPr bwMode="auto">
              <a:xfrm>
                <a:off x="6786787" y="2987685"/>
                <a:ext cx="1152128" cy="831418"/>
                <a:chOff x="6406868" y="2658248"/>
                <a:chExt cx="1152128" cy="831418"/>
              </a:xfrm>
            </p:grpSpPr>
            <p:sp>
              <p:nvSpPr>
                <p:cNvPr id="10" name="文本框 9"/>
                <p:cNvSpPr txBox="1"/>
                <p:nvPr/>
              </p:nvSpPr>
              <p:spPr>
                <a:xfrm>
                  <a:off x="6406142" y="2904136"/>
                  <a:ext cx="1152528" cy="585705"/>
                </a:xfrm>
                <a:prstGeom prst="rect">
                  <a:avLst/>
                </a:prstGeom>
                <a:noFill/>
              </p:spPr>
              <p:txBody>
                <a:bodyPr lIns="0" tIns="0" rIns="0" bIns="0">
                  <a:spAutoFit/>
                </a:bodyPr>
                <a:lstStyle/>
                <a:p>
                  <a:pPr algn="ctr">
                    <a:defRPr/>
                  </a:pPr>
                  <a:r>
                    <a:rPr lang="zh-CN" altLang="en-US" sz="2000" b="1" dirty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目标谓词</a:t>
                  </a:r>
                  <a:endParaRPr lang="en-US" altLang="zh-CN" sz="2000" b="1" dirty="0">
                    <a:solidFill>
                      <a:srgbClr val="FF0000"/>
                    </a:solidFill>
                    <a:latin typeface="+mn-ea"/>
                    <a:ea typeface="+mn-ea"/>
                  </a:endParaRPr>
                </a:p>
                <a:p>
                  <a:pPr algn="ctr">
                    <a:defRPr/>
                  </a:pPr>
                  <a:r>
                    <a:rPr lang="en-US" altLang="zh-CN" sz="1800" b="1" dirty="0">
                      <a:latin typeface="+mn-ea"/>
                      <a:ea typeface="+mn-ea"/>
                    </a:rPr>
                    <a:t>(</a:t>
                  </a:r>
                  <a:r>
                    <a:rPr lang="zh-CN" altLang="en-US" sz="1800" b="1" dirty="0">
                      <a:latin typeface="+mn-ea"/>
                      <a:ea typeface="+mn-ea"/>
                    </a:rPr>
                    <a:t>已知</a:t>
                  </a:r>
                  <a:r>
                    <a:rPr lang="en-US" altLang="zh-CN" sz="1800" b="1" dirty="0">
                      <a:latin typeface="+mn-ea"/>
                      <a:ea typeface="+mn-ea"/>
                    </a:rPr>
                    <a:t>)</a:t>
                  </a:r>
                  <a:endParaRPr lang="zh-CN" altLang="en-US" sz="1800" b="1" dirty="0">
                    <a:latin typeface="+mn-ea"/>
                    <a:ea typeface="+mn-ea"/>
                  </a:endParaRPr>
                </a:p>
              </p:txBody>
            </p:sp>
            <p:sp>
              <p:nvSpPr>
                <p:cNvPr id="11" name="上箭头 10"/>
                <p:cNvSpPr/>
                <p:nvPr/>
              </p:nvSpPr>
              <p:spPr>
                <a:xfrm>
                  <a:off x="6874456" y="2658109"/>
                  <a:ext cx="215901" cy="215869"/>
                </a:xfrm>
                <a:prstGeom prst="upArrow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/>
                </a:p>
              </p:txBody>
            </p:sp>
          </p:grpSp>
          <p:cxnSp>
            <p:nvCxnSpPr>
              <p:cNvPr id="9" name="直接连接符 8"/>
              <p:cNvCxnSpPr/>
              <p:nvPr/>
            </p:nvCxnSpPr>
            <p:spPr>
              <a:xfrm>
                <a:off x="6678111" y="2831993"/>
                <a:ext cx="1368429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9699" name="组合 22"/>
          <p:cNvGrpSpPr>
            <a:grpSpLocks/>
          </p:cNvGrpSpPr>
          <p:nvPr/>
        </p:nvGrpSpPr>
        <p:grpSpPr bwMode="auto">
          <a:xfrm>
            <a:off x="539750" y="2535238"/>
            <a:ext cx="8135938" cy="741362"/>
            <a:chOff x="611560" y="3197934"/>
            <a:chExt cx="8136904" cy="741754"/>
          </a:xfrm>
        </p:grpSpPr>
        <p:sp>
          <p:nvSpPr>
            <p:cNvPr id="19" name="文本框 18"/>
            <p:cNvSpPr txBox="1"/>
            <p:nvPr/>
          </p:nvSpPr>
          <p:spPr bwMode="auto">
            <a:xfrm>
              <a:off x="657603" y="3197934"/>
              <a:ext cx="2332314" cy="384378"/>
            </a:xfrm>
            <a:prstGeom prst="rect">
              <a:avLst/>
            </a:prstGeom>
            <a:noFill/>
          </p:spPr>
          <p:txBody>
            <a:bodyPr lIns="0" tIns="0" rIns="0" bIns="0">
              <a:spAutoFit/>
            </a:bodyPr>
            <a:lstStyle/>
            <a:p>
              <a:pPr marL="269875" indent="-269875">
                <a:lnSpc>
                  <a:spcPts val="3000"/>
                </a:lnSpc>
                <a:spcAft>
                  <a:spcPts val="600"/>
                </a:spcAft>
                <a:buClr>
                  <a:srgbClr val="FF0000"/>
                </a:buClr>
                <a:buSzPct val="80000"/>
                <a:buFont typeface="Wingdings" panose="05000000000000000000" pitchFamily="2" charset="2"/>
                <a:buChar char="p"/>
                <a:defRPr/>
              </a:pPr>
              <a:r>
                <a:rPr lang="en-US" altLang="zh-CN" sz="2000" b="1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FOIL</a:t>
              </a:r>
              <a:r>
                <a:rPr lang="zh-CN" altLang="en-US" sz="2000" b="1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的</a:t>
              </a:r>
              <a:r>
                <a:rPr lang="zh-CN" altLang="en-US" sz="2000" b="1" dirty="0">
                  <a:solidFill>
                    <a:srgbClr val="FF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推理思想</a:t>
              </a:r>
            </a:p>
          </p:txBody>
        </p:sp>
        <p:pic>
          <p:nvPicPr>
            <p:cNvPr id="29705" name="图片 2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1560" y="3582109"/>
              <a:ext cx="8136904" cy="3575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5" name="文本框 24"/>
          <p:cNvSpPr txBox="1"/>
          <p:nvPr/>
        </p:nvSpPr>
        <p:spPr>
          <a:xfrm>
            <a:off x="4464050" y="3668713"/>
            <a:ext cx="4211638" cy="2078037"/>
          </a:xfrm>
          <a:prstGeom prst="rect">
            <a:avLst/>
          </a:prstGeom>
          <a:solidFill>
            <a:schemeClr val="bg1"/>
          </a:solidFill>
        </p:spPr>
        <p:txBody>
          <a:bodyPr lIns="0" tIns="0" rIns="0" bIns="0">
            <a:spAutoFit/>
          </a:bodyPr>
          <a:lstStyle/>
          <a:p>
            <a:pPr marL="269875" indent="-269875">
              <a:lnSpc>
                <a:spcPts val="2500"/>
              </a:lnSpc>
              <a:spcAft>
                <a:spcPts val="600"/>
              </a:spcAft>
              <a:buClr>
                <a:srgbClr val="FF0000"/>
              </a:buClr>
              <a:buFont typeface="Wingdings" panose="05000000000000000000" pitchFamily="2" charset="2"/>
              <a:buChar char="p"/>
              <a:defRPr/>
            </a:pPr>
            <a:r>
              <a:rPr lang="zh-CN" altLang="en-US" sz="1800" b="1" dirty="0">
                <a:latin typeface="+mn-ea"/>
                <a:ea typeface="+mn-ea"/>
              </a:rPr>
              <a:t>给定</a:t>
            </a:r>
            <a:r>
              <a:rPr lang="zh-CN" altLang="en-US" sz="1800" b="1" dirty="0">
                <a:solidFill>
                  <a:srgbClr val="FF0000"/>
                </a:solidFill>
                <a:latin typeface="+mn-ea"/>
                <a:ea typeface="+mn-ea"/>
              </a:rPr>
              <a:t>目标谓词</a:t>
            </a:r>
            <a:endParaRPr lang="en-US" altLang="zh-CN" sz="1800" b="1" dirty="0">
              <a:solidFill>
                <a:srgbClr val="FF0000"/>
              </a:solidFill>
              <a:latin typeface="+mn-ea"/>
              <a:ea typeface="+mn-ea"/>
            </a:endParaRPr>
          </a:p>
          <a:p>
            <a:pPr marL="269875" indent="-269875">
              <a:lnSpc>
                <a:spcPts val="2500"/>
              </a:lnSpc>
              <a:spcAft>
                <a:spcPts val="600"/>
              </a:spcAft>
              <a:buClr>
                <a:srgbClr val="FF0000"/>
              </a:buClr>
              <a:buFont typeface="Wingdings" panose="05000000000000000000" pitchFamily="2" charset="2"/>
              <a:buChar char="p"/>
              <a:defRPr/>
            </a:pPr>
            <a:r>
              <a:rPr lang="en-US" altLang="zh-CN" sz="18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FOIL</a:t>
            </a:r>
            <a:r>
              <a:rPr lang="zh-CN" altLang="en-US" sz="1800" b="1" dirty="0">
                <a:latin typeface="+mn-ea"/>
                <a:ea typeface="+mn-ea"/>
              </a:rPr>
              <a:t>从</a:t>
            </a:r>
            <a:r>
              <a:rPr lang="zh-CN" altLang="en-US" sz="1800" b="1" dirty="0">
                <a:solidFill>
                  <a:srgbClr val="FF0000"/>
                </a:solidFill>
                <a:latin typeface="+mn-ea"/>
                <a:ea typeface="+mn-ea"/>
              </a:rPr>
              <a:t>实例</a:t>
            </a:r>
            <a:r>
              <a:rPr lang="en-US" altLang="zh-CN" sz="1800" b="1" dirty="0">
                <a:latin typeface="+mn-ea"/>
                <a:ea typeface="+mn-ea"/>
              </a:rPr>
              <a:t>(</a:t>
            </a:r>
            <a:r>
              <a:rPr lang="zh-CN" altLang="en-US" sz="1800" b="1" dirty="0">
                <a:solidFill>
                  <a:srgbClr val="0000FF"/>
                </a:solidFill>
                <a:latin typeface="+mn-ea"/>
                <a:ea typeface="+mn-ea"/>
              </a:rPr>
              <a:t>正例、反例、背景样例</a:t>
            </a:r>
            <a:r>
              <a:rPr lang="en-US" altLang="zh-CN" sz="1800" b="1" dirty="0">
                <a:latin typeface="+mn-ea"/>
                <a:ea typeface="+mn-ea"/>
              </a:rPr>
              <a:t>)</a:t>
            </a:r>
            <a:r>
              <a:rPr lang="zh-CN" altLang="en-US" sz="1800" b="1" dirty="0">
                <a:latin typeface="+mn-ea"/>
                <a:ea typeface="+mn-ea"/>
              </a:rPr>
              <a:t>出发，不断</a:t>
            </a:r>
            <a:r>
              <a:rPr lang="zh-CN" altLang="en-US" sz="1800" b="1" dirty="0">
                <a:solidFill>
                  <a:srgbClr val="FF0000"/>
                </a:solidFill>
                <a:latin typeface="+mn-ea"/>
                <a:ea typeface="+mn-ea"/>
              </a:rPr>
              <a:t>测试</a:t>
            </a:r>
            <a:r>
              <a:rPr lang="zh-CN" altLang="en-US" sz="1800" b="1" dirty="0">
                <a:latin typeface="+mn-ea"/>
                <a:ea typeface="+mn-ea"/>
              </a:rPr>
              <a:t>得到的</a:t>
            </a:r>
            <a:r>
              <a:rPr lang="zh-CN" altLang="en-US" sz="1800" b="1" dirty="0">
                <a:solidFill>
                  <a:srgbClr val="FF0000"/>
                </a:solidFill>
                <a:latin typeface="+mn-ea"/>
                <a:ea typeface="+mn-ea"/>
              </a:rPr>
              <a:t>推理规则</a:t>
            </a:r>
            <a:r>
              <a:rPr lang="zh-CN" altLang="en-US" sz="1800" b="1" u="wavyDbl" dirty="0">
                <a:solidFill>
                  <a:srgbClr val="0000FF"/>
                </a:solidFill>
                <a:latin typeface="+mn-ea"/>
                <a:ea typeface="+mn-ea"/>
              </a:rPr>
              <a:t>是否包含反例</a:t>
            </a:r>
            <a:r>
              <a:rPr lang="zh-CN" altLang="en-US" sz="1800" b="1" dirty="0">
                <a:latin typeface="+mn-ea"/>
                <a:ea typeface="+mn-ea"/>
              </a:rPr>
              <a:t>，一旦得到</a:t>
            </a:r>
            <a:r>
              <a:rPr lang="zh-CN" altLang="en-US" sz="1800" b="1" dirty="0">
                <a:solidFill>
                  <a:srgbClr val="FF0000"/>
                </a:solidFill>
                <a:latin typeface="+mn-ea"/>
                <a:ea typeface="+mn-ea"/>
              </a:rPr>
              <a:t>新推理规则</a:t>
            </a:r>
            <a:r>
              <a:rPr lang="zh-CN" altLang="en-US" sz="1800" b="1" dirty="0">
                <a:latin typeface="+mn-ea"/>
                <a:ea typeface="+mn-ea"/>
              </a:rPr>
              <a:t>已</a:t>
            </a:r>
            <a:r>
              <a:rPr lang="zh-CN" altLang="en-US" sz="1800" b="1" dirty="0">
                <a:solidFill>
                  <a:srgbClr val="FF0000"/>
                </a:solidFill>
                <a:latin typeface="+mn-ea"/>
                <a:ea typeface="+mn-ea"/>
              </a:rPr>
              <a:t>不包含反例</a:t>
            </a:r>
            <a:r>
              <a:rPr lang="zh-CN" altLang="en-US" sz="1800" b="1" dirty="0">
                <a:latin typeface="+mn-ea"/>
                <a:ea typeface="+mn-ea"/>
              </a:rPr>
              <a:t>，则学习过程结束。</a:t>
            </a:r>
            <a:endParaRPr lang="en-US" altLang="zh-CN" sz="1800" b="1" dirty="0">
              <a:latin typeface="+mn-ea"/>
              <a:ea typeface="+mn-ea"/>
            </a:endParaRPr>
          </a:p>
          <a:p>
            <a:pPr marL="269875" indent="-269875">
              <a:lnSpc>
                <a:spcPts val="2500"/>
              </a:lnSpc>
              <a:buClr>
                <a:srgbClr val="FF0000"/>
              </a:buClr>
              <a:buFont typeface="Wingdings" panose="05000000000000000000" pitchFamily="2" charset="2"/>
              <a:buChar char="p"/>
              <a:defRPr/>
            </a:pPr>
            <a:r>
              <a:rPr lang="zh-CN" altLang="en-US" sz="1800" b="1" dirty="0">
                <a:latin typeface="+mn-ea"/>
                <a:ea typeface="+mn-ea"/>
              </a:rPr>
              <a:t>算法体现了“</a:t>
            </a:r>
            <a:r>
              <a:rPr lang="zh-CN" altLang="en-US" sz="1800" b="1" dirty="0">
                <a:solidFill>
                  <a:srgbClr val="FF0000"/>
                </a:solidFill>
                <a:latin typeface="+mn-ea"/>
                <a:ea typeface="+mn-ea"/>
              </a:rPr>
              <a:t>归纳学习</a:t>
            </a:r>
            <a:r>
              <a:rPr lang="zh-CN" altLang="en-US" sz="1800" b="1" dirty="0">
                <a:latin typeface="+mn-ea"/>
                <a:ea typeface="+mn-ea"/>
              </a:rPr>
              <a:t>”的能力</a:t>
            </a:r>
          </a:p>
        </p:txBody>
      </p:sp>
      <p:grpSp>
        <p:nvGrpSpPr>
          <p:cNvPr id="29701" name="组合 1"/>
          <p:cNvGrpSpPr>
            <a:grpSpLocks/>
          </p:cNvGrpSpPr>
          <p:nvPr/>
        </p:nvGrpSpPr>
        <p:grpSpPr bwMode="auto">
          <a:xfrm>
            <a:off x="590550" y="3740150"/>
            <a:ext cx="3692525" cy="2006600"/>
            <a:chOff x="590550" y="3740426"/>
            <a:chExt cx="3692525" cy="2006324"/>
          </a:xfrm>
        </p:grpSpPr>
        <p:pic>
          <p:nvPicPr>
            <p:cNvPr id="29702" name="图片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0550" y="4063082"/>
              <a:ext cx="3692525" cy="16836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" name="矩形 19"/>
            <p:cNvSpPr/>
            <p:nvPr/>
          </p:nvSpPr>
          <p:spPr>
            <a:xfrm>
              <a:off x="1276350" y="3740426"/>
              <a:ext cx="2320925" cy="32698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>
                <a:lnSpc>
                  <a:spcPts val="3000"/>
                </a:lnSpc>
                <a:defRPr/>
              </a:pPr>
              <a:r>
                <a:rPr lang="zh-CN" altLang="en-US" sz="1800" b="1" dirty="0">
                  <a:solidFill>
                    <a:srgbClr val="0000FF"/>
                  </a:solidFill>
                  <a:latin typeface="+mn-ea"/>
                </a:rPr>
                <a:t>构造的样本集</a:t>
              </a:r>
              <a:r>
                <a:rPr lang="en-US" altLang="zh-CN" sz="1800" b="1" dirty="0">
                  <a:solidFill>
                    <a:srgbClr val="0000FF"/>
                  </a:solidFill>
                  <a:latin typeface="+mn-ea"/>
                </a:rPr>
                <a:t>(</a:t>
              </a:r>
              <a:r>
                <a:rPr lang="zh-CN" altLang="en-US" sz="1800" b="1" dirty="0">
                  <a:solidFill>
                    <a:srgbClr val="0000FF"/>
                  </a:solidFill>
                  <a:latin typeface="+mn-ea"/>
                </a:rPr>
                <a:t>数据集</a:t>
              </a:r>
              <a:r>
                <a:rPr lang="en-US" altLang="zh-CN" sz="1800" b="1" dirty="0">
                  <a:solidFill>
                    <a:srgbClr val="0000FF"/>
                  </a:solidFill>
                  <a:latin typeface="+mn-ea"/>
                </a:rPr>
                <a:t>)</a:t>
              </a:r>
              <a:endParaRPr lang="zh-CN" altLang="en-US" sz="1800" b="1" dirty="0">
                <a:solidFill>
                  <a:srgbClr val="0000FF"/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20058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633413" y="671513"/>
            <a:ext cx="2765425" cy="769937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>
              <a:lnSpc>
                <a:spcPts val="3200"/>
              </a:lnSpc>
              <a:defRPr/>
            </a:pPr>
            <a:r>
              <a:rPr lang="en-US" altLang="zh-CN" sz="20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FOIL</a:t>
            </a:r>
            <a:r>
              <a:rPr lang="zh-CN" altLang="en-US" sz="2000" b="1" dirty="0">
                <a:latin typeface="+mn-ea"/>
                <a:ea typeface="+mn-ea"/>
              </a:rPr>
              <a:t>一阶归纳学习算法</a:t>
            </a:r>
            <a:endParaRPr lang="en-US" altLang="zh-CN" sz="2000" b="1" dirty="0">
              <a:latin typeface="+mn-ea"/>
              <a:ea typeface="+mn-ea"/>
            </a:endParaRPr>
          </a:p>
          <a:p>
            <a:pPr>
              <a:lnSpc>
                <a:spcPts val="3200"/>
              </a:lnSpc>
              <a:defRPr/>
            </a:pPr>
            <a:r>
              <a:rPr lang="zh-CN" altLang="en-US" b="1" dirty="0">
                <a:latin typeface="+mn-ea"/>
                <a:ea typeface="+mn-ea"/>
              </a:rPr>
              <a:t>完整流程</a:t>
            </a:r>
            <a:endParaRPr lang="zh-CN" altLang="en-US" sz="2000" b="1" dirty="0"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7247750"/>
              </p:ext>
            </p:extLst>
          </p:nvPr>
        </p:nvGraphicFramePr>
        <p:xfrm>
          <a:off x="611188" y="1989138"/>
          <a:ext cx="7993062" cy="3353265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6949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981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31955">
                <a:tc>
                  <a:txBody>
                    <a:bodyPr/>
                    <a:lstStyle/>
                    <a:p>
                      <a:pPr algn="ctr">
                        <a:lnSpc>
                          <a:spcPts val="3000"/>
                        </a:lnSpc>
                      </a:pPr>
                      <a:r>
                        <a:rPr lang="zh-CN" altLang="en-US" sz="1800" b="1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输入</a:t>
                      </a:r>
                      <a:endParaRPr lang="zh-CN" altLang="en-US" sz="1800" b="1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3000"/>
                        </a:lnSpc>
                      </a:pPr>
                      <a:r>
                        <a:rPr lang="zh-CN" altLang="en-US" sz="1800" b="1" dirty="0" smtClean="0">
                          <a:latin typeface="+mn-ea"/>
                          <a:ea typeface="+mn-ea"/>
                        </a:rPr>
                        <a:t>目标谓词</a:t>
                      </a:r>
                      <a:r>
                        <a:rPr lang="en-US" altLang="zh-CN" sz="1800" b="1" dirty="0" smtClean="0"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</a:t>
                      </a:r>
                      <a:r>
                        <a:rPr lang="zh-CN" altLang="en-US" sz="1800" b="1" dirty="0" smtClean="0"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；</a:t>
                      </a:r>
                      <a:r>
                        <a:rPr lang="en-US" altLang="zh-CN" sz="1800" b="1" dirty="0" smtClean="0"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</a:t>
                      </a:r>
                      <a:r>
                        <a:rPr lang="zh-CN" altLang="en-US" sz="1800" b="1" dirty="0" smtClean="0">
                          <a:latin typeface="+mn-ea"/>
                          <a:ea typeface="+mn-ea"/>
                        </a:rPr>
                        <a:t>的训练集</a:t>
                      </a:r>
                      <a:r>
                        <a:rPr lang="en-US" altLang="zh-CN" sz="1800" b="1" dirty="0" smtClean="0">
                          <a:latin typeface="+mn-ea"/>
                          <a:ea typeface="+mn-ea"/>
                        </a:rPr>
                        <a:t>(</a:t>
                      </a:r>
                      <a:r>
                        <a:rPr lang="zh-CN" altLang="en-US" sz="1800" b="1" dirty="0" smtClean="0">
                          <a:latin typeface="+mn-ea"/>
                          <a:ea typeface="+mn-ea"/>
                        </a:rPr>
                        <a:t>正样本集、负样本集</a:t>
                      </a:r>
                      <a:r>
                        <a:rPr lang="en-US" altLang="zh-CN" sz="1800" b="1" dirty="0" smtClean="0">
                          <a:latin typeface="+mn-ea"/>
                          <a:ea typeface="+mn-ea"/>
                        </a:rPr>
                        <a:t>)</a:t>
                      </a:r>
                      <a:r>
                        <a:rPr lang="zh-CN" altLang="en-US" sz="1800" b="1" dirty="0" smtClean="0">
                          <a:latin typeface="+mn-ea"/>
                          <a:ea typeface="+mn-ea"/>
                        </a:rPr>
                        <a:t>；其它背景知识样本集。</a:t>
                      </a:r>
                      <a:endParaRPr lang="zh-CN" altLang="en-US" sz="1800" b="1" dirty="0">
                        <a:latin typeface="+mn-ea"/>
                        <a:ea typeface="+mn-ea"/>
                      </a:endParaRPr>
                    </a:p>
                  </a:txBody>
                  <a:tcPr marL="0" marR="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1955">
                <a:tc>
                  <a:txBody>
                    <a:bodyPr/>
                    <a:lstStyle/>
                    <a:p>
                      <a:pPr algn="ctr">
                        <a:lnSpc>
                          <a:spcPts val="3000"/>
                        </a:lnSpc>
                      </a:pPr>
                      <a:r>
                        <a:rPr lang="zh-CN" altLang="en-US" sz="1800" b="1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输出</a:t>
                      </a:r>
                      <a:endParaRPr lang="zh-CN" altLang="en-US" sz="1800" b="1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3000"/>
                        </a:lnSpc>
                      </a:pPr>
                      <a:r>
                        <a:rPr lang="zh-CN" altLang="en-US" sz="1800" b="1" dirty="0" smtClean="0">
                          <a:latin typeface="+mn-ea"/>
                          <a:ea typeface="+mn-ea"/>
                        </a:rPr>
                        <a:t>推出“得到目标谓词</a:t>
                      </a:r>
                      <a:r>
                        <a:rPr lang="en-US" altLang="zh-CN" sz="1800" b="1" dirty="0" smtClean="0"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</a:t>
                      </a:r>
                      <a:r>
                        <a:rPr lang="zh-CN" altLang="en-US" sz="1800" b="1" dirty="0" smtClean="0"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”</a:t>
                      </a:r>
                      <a:r>
                        <a:rPr lang="zh-CN" altLang="en-US" sz="1800" b="1" dirty="0" smtClean="0">
                          <a:latin typeface="+mn-ea"/>
                          <a:ea typeface="+mn-ea"/>
                        </a:rPr>
                        <a:t>的</a:t>
                      </a:r>
                      <a:r>
                        <a:rPr lang="zh-CN" altLang="en-US" sz="1800" b="1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推理规则</a:t>
                      </a:r>
                      <a:endParaRPr lang="zh-CN" altLang="en-US" sz="1800" b="1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1955">
                <a:tc>
                  <a:txBody>
                    <a:bodyPr/>
                    <a:lstStyle/>
                    <a:p>
                      <a:pPr algn="ctr">
                        <a:lnSpc>
                          <a:spcPts val="3000"/>
                        </a:lnSpc>
                      </a:pPr>
                      <a:r>
                        <a:rPr lang="zh-CN" altLang="en-US" sz="1800" b="1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步骤</a:t>
                      </a:r>
                      <a:r>
                        <a:rPr lang="en-US" altLang="zh-CN" sz="1800" b="1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zh-CN" altLang="en-US" sz="1800" b="1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3000"/>
                        </a:lnSpc>
                      </a:pPr>
                      <a:r>
                        <a:rPr lang="zh-CN" altLang="en-US" sz="1800" b="1" dirty="0" smtClean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  <a:t>首先</a:t>
                      </a:r>
                      <a:r>
                        <a:rPr lang="zh-CN" altLang="en-US" sz="1800" b="1" dirty="0" smtClean="0">
                          <a:latin typeface="+mn-ea"/>
                          <a:ea typeface="+mn-ea"/>
                        </a:rPr>
                        <a:t>将</a:t>
                      </a:r>
                      <a:r>
                        <a:rPr lang="zh-CN" altLang="en-US" sz="1800" b="1" u="none" baseline="0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目标谓词</a:t>
                      </a:r>
                      <a:r>
                        <a:rPr lang="en-US" altLang="zh-CN" sz="1800" b="1" u="none" baseline="0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</a:t>
                      </a:r>
                      <a:r>
                        <a:rPr lang="zh-CN" altLang="en-US" sz="1800" b="1" dirty="0" smtClean="0">
                          <a:latin typeface="+mn-ea"/>
                          <a:ea typeface="+mn-ea"/>
                        </a:rPr>
                        <a:t>作为学习推理规则的“</a:t>
                      </a:r>
                      <a:r>
                        <a:rPr lang="zh-CN" altLang="en-US" sz="1800" b="1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结论</a:t>
                      </a:r>
                      <a:r>
                        <a:rPr lang="zh-CN" altLang="en-US" sz="1800" b="1" dirty="0" smtClean="0">
                          <a:latin typeface="+mn-ea"/>
                          <a:ea typeface="+mn-ea"/>
                        </a:rPr>
                        <a:t>”</a:t>
                      </a:r>
                      <a:endParaRPr lang="zh-CN" altLang="en-US" sz="1800" b="1" dirty="0">
                        <a:latin typeface="+mn-ea"/>
                        <a:ea typeface="+mn-ea"/>
                      </a:endParaRPr>
                    </a:p>
                  </a:txBody>
                  <a:tcPr marL="0" marR="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76021">
                <a:tc>
                  <a:txBody>
                    <a:bodyPr/>
                    <a:lstStyle/>
                    <a:p>
                      <a:pPr algn="ctr">
                        <a:lnSpc>
                          <a:spcPts val="3000"/>
                        </a:lnSpc>
                      </a:pPr>
                      <a:r>
                        <a:rPr lang="zh-CN" altLang="en-US" sz="1800" b="1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步骤</a:t>
                      </a:r>
                      <a:r>
                        <a:rPr lang="en-US" altLang="zh-CN" sz="1800" b="1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zh-CN" altLang="en-US" sz="1800" b="1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3000"/>
                        </a:lnSpc>
                        <a:spcAft>
                          <a:spcPts val="600"/>
                        </a:spcAft>
                      </a:pPr>
                      <a:r>
                        <a:rPr lang="zh-CN" altLang="en-US" sz="1800" b="1" dirty="0" smtClean="0">
                          <a:latin typeface="+mn-ea"/>
                          <a:ea typeface="+mn-ea"/>
                        </a:rPr>
                        <a:t>①将</a:t>
                      </a:r>
                      <a:r>
                        <a:rPr lang="zh-CN" altLang="en-US" sz="1800" b="1" u="wavyDbl" baseline="0" dirty="0" smtClean="0">
                          <a:latin typeface="+mn-ea"/>
                          <a:ea typeface="+mn-ea"/>
                        </a:rPr>
                        <a:t>其它谓词</a:t>
                      </a:r>
                      <a:r>
                        <a:rPr lang="zh-CN" altLang="en-US" sz="1800" b="1" dirty="0" smtClean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  <a:t>逐一作为</a:t>
                      </a:r>
                      <a:r>
                        <a:rPr lang="zh-CN" altLang="en-US" sz="1800" b="1" dirty="0" smtClean="0">
                          <a:latin typeface="+mn-ea"/>
                          <a:ea typeface="+mn-ea"/>
                        </a:rPr>
                        <a:t>“</a:t>
                      </a:r>
                      <a:r>
                        <a:rPr lang="zh-CN" altLang="en-US" sz="1800" b="1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前提约束谓词</a:t>
                      </a:r>
                      <a:r>
                        <a:rPr lang="zh-CN" altLang="en-US" sz="1800" b="1" dirty="0" smtClean="0">
                          <a:latin typeface="+mn-ea"/>
                          <a:ea typeface="+mn-ea"/>
                        </a:rPr>
                        <a:t>”</a:t>
                      </a:r>
                      <a:r>
                        <a:rPr lang="zh-CN" altLang="en-US" sz="1800" b="1" dirty="0" smtClean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  <a:t>加入</a:t>
                      </a:r>
                      <a:r>
                        <a:rPr lang="zh-CN" altLang="en-US" sz="18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推理规则</a:t>
                      </a:r>
                      <a:r>
                        <a:rPr lang="zh-CN" altLang="en-US" sz="1800" b="1" dirty="0" smtClean="0">
                          <a:latin typeface="+mn-ea"/>
                          <a:ea typeface="+mn-ea"/>
                        </a:rPr>
                        <a:t>→</a:t>
                      </a:r>
                      <a:r>
                        <a:rPr lang="zh-CN" altLang="en-US" sz="2000" b="1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新</a:t>
                      </a:r>
                      <a:r>
                        <a:rPr lang="zh-CN" altLang="en-US" sz="1800" b="1" dirty="0" smtClean="0">
                          <a:latin typeface="+mn-ea"/>
                          <a:ea typeface="+mn-ea"/>
                        </a:rPr>
                        <a:t>推理规则</a:t>
                      </a:r>
                      <a:endParaRPr lang="en-US" altLang="zh-CN" sz="1800" b="1" dirty="0" smtClean="0">
                        <a:latin typeface="+mn-ea"/>
                        <a:ea typeface="+mn-ea"/>
                      </a:endParaRPr>
                    </a:p>
                    <a:p>
                      <a:pPr>
                        <a:lnSpc>
                          <a:spcPts val="3000"/>
                        </a:lnSpc>
                        <a:spcAft>
                          <a:spcPts val="600"/>
                        </a:spcAft>
                      </a:pPr>
                      <a:r>
                        <a:rPr lang="zh-CN" altLang="en-US" sz="1800" b="1" dirty="0" smtClean="0">
                          <a:latin typeface="+mn-ea"/>
                          <a:ea typeface="+mn-ea"/>
                        </a:rPr>
                        <a:t>②计算</a:t>
                      </a:r>
                      <a:r>
                        <a:rPr lang="zh-CN" altLang="en-US" sz="1800" b="1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新规则</a:t>
                      </a:r>
                      <a:r>
                        <a:rPr lang="zh-CN" altLang="en-US" sz="1800" b="1" dirty="0" smtClean="0">
                          <a:latin typeface="+mn-ea"/>
                          <a:ea typeface="+mn-ea"/>
                        </a:rPr>
                        <a:t>的“</a:t>
                      </a:r>
                      <a:r>
                        <a:rPr lang="zh-CN" altLang="en-US" sz="1800" b="1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信息增益值</a:t>
                      </a:r>
                      <a:r>
                        <a:rPr lang="zh-CN" altLang="en-US" sz="1800" b="1" dirty="0" smtClean="0">
                          <a:latin typeface="+mn-ea"/>
                          <a:ea typeface="+mn-ea"/>
                        </a:rPr>
                        <a:t>”</a:t>
                      </a:r>
                      <a:endParaRPr lang="en-US" altLang="zh-CN" sz="1800" b="1" dirty="0" smtClean="0">
                        <a:latin typeface="+mn-ea"/>
                        <a:ea typeface="+mn-ea"/>
                      </a:endParaRPr>
                    </a:p>
                    <a:p>
                      <a:pPr>
                        <a:lnSpc>
                          <a:spcPts val="3000"/>
                        </a:lnSpc>
                      </a:pPr>
                      <a:r>
                        <a:rPr lang="zh-CN" altLang="en-US" sz="1800" b="1" dirty="0" smtClean="0">
                          <a:latin typeface="+mn-ea"/>
                          <a:ea typeface="+mn-ea"/>
                        </a:rPr>
                        <a:t>③将“增益值</a:t>
                      </a:r>
                      <a:r>
                        <a:rPr lang="zh-CN" altLang="en-US" sz="1800" b="1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最大</a:t>
                      </a:r>
                      <a:r>
                        <a:rPr lang="zh-CN" altLang="en-US" sz="1800" b="1" dirty="0" smtClean="0">
                          <a:latin typeface="+mn-ea"/>
                          <a:ea typeface="+mn-ea"/>
                        </a:rPr>
                        <a:t>”的“</a:t>
                      </a:r>
                      <a:r>
                        <a:rPr lang="zh-CN" altLang="en-US" sz="1800" b="1" u="wavyHeavy" baseline="0" dirty="0" smtClean="0">
                          <a:latin typeface="+mn-ea"/>
                          <a:ea typeface="+mn-ea"/>
                        </a:rPr>
                        <a:t>前提约束谓词</a:t>
                      </a:r>
                      <a:r>
                        <a:rPr lang="zh-CN" altLang="en-US" sz="1800" b="1" dirty="0" smtClean="0">
                          <a:latin typeface="+mn-ea"/>
                          <a:ea typeface="+mn-ea"/>
                        </a:rPr>
                        <a:t>”</a:t>
                      </a:r>
                      <a:r>
                        <a:rPr lang="zh-CN" altLang="en-US" sz="1800" b="1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加入</a:t>
                      </a:r>
                      <a:r>
                        <a:rPr lang="en-US" altLang="zh-CN" sz="1800" b="1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zh-CN" altLang="en-US" sz="1800" b="1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确定</a:t>
                      </a:r>
                      <a:r>
                        <a:rPr lang="en-US" altLang="zh-CN" sz="1800" b="1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)</a:t>
                      </a:r>
                      <a:r>
                        <a:rPr lang="zh-CN" altLang="en-US" sz="1800" b="1" dirty="0" smtClean="0">
                          <a:latin typeface="+mn-ea"/>
                          <a:ea typeface="+mn-ea"/>
                        </a:rPr>
                        <a:t>“</a:t>
                      </a:r>
                      <a:r>
                        <a:rPr lang="zh-CN" altLang="en-US" sz="1800" b="1" u="wavyHeavy" baseline="0" dirty="0" smtClean="0">
                          <a:latin typeface="+mn-ea"/>
                          <a:ea typeface="+mn-ea"/>
                        </a:rPr>
                        <a:t>新规则</a:t>
                      </a:r>
                      <a:r>
                        <a:rPr lang="zh-CN" altLang="en-US" sz="1800" b="1" dirty="0" smtClean="0">
                          <a:latin typeface="+mn-ea"/>
                          <a:ea typeface="+mn-ea"/>
                        </a:rPr>
                        <a:t>”的</a:t>
                      </a:r>
                      <a:r>
                        <a:rPr lang="zh-CN" altLang="en-US" sz="1800" b="1" dirty="0" smtClean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  <a:t>前提部分</a:t>
                      </a:r>
                      <a:r>
                        <a:rPr lang="zh-CN" altLang="en-US" sz="1800" b="1" dirty="0" smtClean="0">
                          <a:latin typeface="+mn-ea"/>
                          <a:ea typeface="+mn-ea"/>
                        </a:rPr>
                        <a:t>→</a:t>
                      </a:r>
                      <a:r>
                        <a:rPr lang="zh-CN" altLang="en-US" sz="2000" b="1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新新</a:t>
                      </a:r>
                      <a:r>
                        <a:rPr lang="zh-CN" altLang="en-US" sz="1800" b="1" dirty="0" smtClean="0">
                          <a:latin typeface="+mn-ea"/>
                          <a:ea typeface="+mn-ea"/>
                        </a:rPr>
                        <a:t>推理规则，同时将</a:t>
                      </a:r>
                      <a:r>
                        <a:rPr lang="zh-CN" altLang="en-US" sz="1800" b="1" u="wavyHeavy" baseline="0" dirty="0" smtClean="0">
                          <a:latin typeface="+mn-ea"/>
                          <a:ea typeface="+mn-ea"/>
                        </a:rPr>
                        <a:t>训练集</a:t>
                      </a:r>
                      <a:r>
                        <a:rPr lang="zh-CN" altLang="en-US" sz="1800" b="1" dirty="0" smtClean="0">
                          <a:latin typeface="+mn-ea"/>
                          <a:ea typeface="+mn-ea"/>
                        </a:rPr>
                        <a:t>中“</a:t>
                      </a:r>
                      <a:r>
                        <a:rPr lang="zh-CN" altLang="en-US" sz="1800" b="1" dirty="0" smtClean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  <a:t>与推理规则不符</a:t>
                      </a:r>
                      <a:r>
                        <a:rPr lang="zh-CN" altLang="en-US" sz="1800" b="1" dirty="0" smtClean="0">
                          <a:latin typeface="+mn-ea"/>
                          <a:ea typeface="+mn-ea"/>
                        </a:rPr>
                        <a:t>”的</a:t>
                      </a:r>
                      <a:r>
                        <a:rPr lang="zh-CN" altLang="en-US" sz="1800" b="1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样本删除</a:t>
                      </a:r>
                      <a:r>
                        <a:rPr lang="zh-CN" altLang="en-US" sz="1800" b="1" dirty="0" smtClean="0">
                          <a:latin typeface="+mn-ea"/>
                          <a:ea typeface="+mn-ea"/>
                        </a:rPr>
                        <a:t>。</a:t>
                      </a:r>
                      <a:endParaRPr lang="zh-CN" altLang="en-US" sz="1800" b="1" dirty="0">
                        <a:latin typeface="+mn-ea"/>
                        <a:ea typeface="+mn-ea"/>
                      </a:endParaRPr>
                    </a:p>
                  </a:txBody>
                  <a:tcPr marL="0" marR="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0914">
                <a:tc>
                  <a:txBody>
                    <a:bodyPr/>
                    <a:lstStyle/>
                    <a:p>
                      <a:pPr algn="ctr">
                        <a:lnSpc>
                          <a:spcPts val="3000"/>
                        </a:lnSpc>
                      </a:pPr>
                      <a:r>
                        <a:rPr lang="zh-CN" altLang="en-US" sz="1800" b="1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步骤</a:t>
                      </a:r>
                      <a:r>
                        <a:rPr lang="en-US" altLang="zh-CN" sz="1800" b="1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zh-CN" altLang="en-US" sz="1800" b="1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3000"/>
                        </a:lnSpc>
                      </a:pPr>
                      <a:r>
                        <a:rPr lang="zh-CN" altLang="en-US" sz="1800" b="1" dirty="0" smtClean="0">
                          <a:latin typeface="+mn-ea"/>
                          <a:ea typeface="+mn-ea"/>
                        </a:rPr>
                        <a:t>重复步骤</a:t>
                      </a:r>
                      <a:r>
                        <a:rPr lang="en-US" altLang="zh-CN" sz="1800" b="1" dirty="0" smtClean="0">
                          <a:latin typeface="+mn-ea"/>
                          <a:ea typeface="+mn-ea"/>
                        </a:rPr>
                        <a:t>2</a:t>
                      </a:r>
                      <a:r>
                        <a:rPr lang="zh-CN" altLang="en-US" sz="1800" b="1" dirty="0" smtClean="0">
                          <a:latin typeface="+mn-ea"/>
                          <a:ea typeface="+mn-ea"/>
                        </a:rPr>
                        <a:t>，直到得出“</a:t>
                      </a:r>
                      <a:r>
                        <a:rPr lang="zh-CN" altLang="en-US" sz="2000" b="1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更新的</a:t>
                      </a:r>
                      <a:r>
                        <a:rPr lang="zh-CN" altLang="en-US" sz="1800" b="1" dirty="0" smtClean="0">
                          <a:latin typeface="+mn-ea"/>
                          <a:ea typeface="+mn-ea"/>
                        </a:rPr>
                        <a:t>推理规则”</a:t>
                      </a:r>
                      <a:r>
                        <a:rPr lang="zh-CN" altLang="en-US" sz="1800" b="1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不覆盖</a:t>
                      </a:r>
                      <a:r>
                        <a:rPr lang="zh-CN" altLang="en-US" sz="1800" b="1" dirty="0" smtClean="0">
                          <a:latin typeface="+mn-ea"/>
                          <a:ea typeface="+mn-ea"/>
                        </a:rPr>
                        <a:t>任意</a:t>
                      </a:r>
                      <a:r>
                        <a:rPr lang="zh-CN" altLang="en-US" sz="1800" b="1" dirty="0" smtClean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  <a:t>反例</a:t>
                      </a:r>
                      <a:r>
                        <a:rPr lang="zh-CN" altLang="en-US" sz="1800" b="1" dirty="0" smtClean="0">
                          <a:latin typeface="+mn-ea"/>
                          <a:ea typeface="+mn-ea"/>
                        </a:rPr>
                        <a:t>，算法结束。</a:t>
                      </a:r>
                      <a:endParaRPr lang="zh-CN" altLang="en-US" sz="1800" b="1" dirty="0">
                        <a:latin typeface="+mn-ea"/>
                        <a:ea typeface="+mn-ea"/>
                      </a:endParaRPr>
                    </a:p>
                  </a:txBody>
                  <a:tcPr marL="0" marR="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31767" name="图片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4663" y="188913"/>
            <a:ext cx="4716462" cy="1427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05744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611188" y="1916113"/>
            <a:ext cx="8064500" cy="3578225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269875" indent="-269875">
              <a:lnSpc>
                <a:spcPts val="2500"/>
              </a:lnSpc>
              <a:spcAft>
                <a:spcPts val="12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  <a:defRPr/>
            </a:pPr>
            <a:r>
              <a:rPr lang="zh-CN" altLang="zh-CN" sz="2000" b="1" u="wavyDbl" dirty="0">
                <a:latin typeface="+mn-ea"/>
                <a:ea typeface="+mn-ea"/>
                <a:cs typeface="Times New Roman" panose="02020603050405020304" pitchFamily="18" charset="0"/>
              </a:rPr>
              <a:t>一阶归纳学习算法</a:t>
            </a:r>
            <a:r>
              <a:rPr lang="zh-CN" altLang="zh-CN" sz="2000" b="1" dirty="0">
                <a:latin typeface="+mn-ea"/>
                <a:ea typeface="+mn-ea"/>
                <a:cs typeface="Times New Roman" panose="02020603050405020304" pitchFamily="18" charset="0"/>
              </a:rPr>
              <a:t>，展示了一个</a:t>
            </a:r>
            <a:r>
              <a:rPr lang="zh-CN" altLang="zh-CN" sz="2000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知识图谱推理</a:t>
            </a:r>
            <a:r>
              <a:rPr lang="zh-CN" altLang="zh-CN" sz="2000" b="1" dirty="0">
                <a:latin typeface="+mn-ea"/>
                <a:ea typeface="+mn-ea"/>
                <a:cs typeface="Times New Roman" panose="02020603050405020304" pitchFamily="18" charset="0"/>
              </a:rPr>
              <a:t>的</a:t>
            </a:r>
            <a:r>
              <a:rPr lang="zh-CN" altLang="en-US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过程</a:t>
            </a:r>
            <a:r>
              <a:rPr lang="zh-CN" altLang="zh-CN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范例</a:t>
            </a:r>
            <a:r>
              <a:rPr lang="zh-CN" altLang="en-US" sz="2000" b="1" dirty="0">
                <a:latin typeface="+mn-ea"/>
                <a:ea typeface="+mn-ea"/>
                <a:cs typeface="Times New Roman" panose="02020603050405020304" pitchFamily="18" charset="0"/>
              </a:rPr>
              <a:t>。</a:t>
            </a:r>
            <a:endParaRPr lang="en-US" altLang="zh-CN" sz="2000" b="1" dirty="0">
              <a:latin typeface="+mn-ea"/>
              <a:ea typeface="+mn-ea"/>
              <a:cs typeface="Times New Roman" panose="02020603050405020304" pitchFamily="18" charset="0"/>
            </a:endParaRPr>
          </a:p>
          <a:p>
            <a:pPr marL="446088" indent="-176213">
              <a:lnSpc>
                <a:spcPts val="2500"/>
              </a:lnSpc>
              <a:spcAft>
                <a:spcPts val="600"/>
              </a:spcAft>
              <a:buClr>
                <a:srgbClr val="FF0000"/>
              </a:buClr>
              <a:buFont typeface="Arial" panose="020B0604020202020204" pitchFamily="34" charset="0"/>
              <a:buChar char="•"/>
              <a:defRPr/>
            </a:pPr>
            <a:r>
              <a:rPr lang="zh-CN" altLang="zh-CN" sz="1800" b="1" dirty="0">
                <a:latin typeface="+mn-ea"/>
                <a:ea typeface="+mn-ea"/>
                <a:cs typeface="Times New Roman" panose="02020603050405020304" pitchFamily="18" charset="0"/>
              </a:rPr>
              <a:t>给定</a:t>
            </a:r>
            <a:r>
              <a:rPr lang="zh-CN" altLang="zh-CN" sz="1800" b="1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大量数据样本</a:t>
            </a:r>
            <a:r>
              <a:rPr lang="zh-CN" altLang="zh-CN" sz="1800" b="1" dirty="0">
                <a:latin typeface="+mn-ea"/>
                <a:ea typeface="+mn-ea"/>
                <a:cs typeface="Times New Roman" panose="02020603050405020304" pitchFamily="18" charset="0"/>
              </a:rPr>
              <a:t>，这些数据被</a:t>
            </a:r>
            <a:r>
              <a:rPr lang="zh-CN" altLang="zh-CN" sz="1800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逻辑化</a:t>
            </a:r>
            <a:r>
              <a:rPr lang="zh-CN" altLang="en-US" sz="1800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表示</a:t>
            </a:r>
            <a:r>
              <a:rPr lang="zh-CN" altLang="en-US" sz="1800" b="1" dirty="0">
                <a:latin typeface="+mn-ea"/>
                <a:ea typeface="+mn-ea"/>
                <a:cs typeface="Times New Roman" panose="02020603050405020304" pitchFamily="18" charset="0"/>
              </a:rPr>
              <a:t>。（如：一阶谓词逻辑）</a:t>
            </a:r>
            <a:endParaRPr lang="en-US" altLang="zh-CN" sz="1800" b="1" dirty="0">
              <a:latin typeface="+mn-ea"/>
              <a:ea typeface="+mn-ea"/>
              <a:cs typeface="Times New Roman" panose="02020603050405020304" pitchFamily="18" charset="0"/>
            </a:endParaRPr>
          </a:p>
          <a:p>
            <a:pPr marL="446088" indent="-176213">
              <a:lnSpc>
                <a:spcPts val="2500"/>
              </a:lnSpc>
              <a:spcAft>
                <a:spcPts val="600"/>
              </a:spcAft>
              <a:buClr>
                <a:srgbClr val="FF0000"/>
              </a:buClr>
              <a:buFont typeface="Arial" panose="020B0604020202020204" pitchFamily="34" charset="0"/>
              <a:buChar char="•"/>
              <a:defRPr/>
            </a:pPr>
            <a:r>
              <a:rPr lang="zh-CN" altLang="en-US" sz="1800" b="1" dirty="0">
                <a:latin typeface="+mn-ea"/>
                <a:ea typeface="+mn-ea"/>
                <a:cs typeface="Times New Roman" panose="02020603050405020304" pitchFamily="18" charset="0"/>
              </a:rPr>
              <a:t>根据</a:t>
            </a:r>
            <a:r>
              <a:rPr lang="zh-CN" altLang="zh-CN" sz="1800" b="1" dirty="0">
                <a:latin typeface="+mn-ea"/>
                <a:ea typeface="+mn-ea"/>
                <a:cs typeface="Times New Roman" panose="02020603050405020304" pitchFamily="18" charset="0"/>
              </a:rPr>
              <a:t>这些样本，构造一个</a:t>
            </a:r>
            <a:r>
              <a:rPr lang="zh-CN" altLang="zh-CN" sz="1800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推理机</a:t>
            </a:r>
            <a:r>
              <a:rPr lang="zh-CN" altLang="en-US" sz="1800" b="1" dirty="0">
                <a:latin typeface="+mn-ea"/>
                <a:ea typeface="+mn-ea"/>
                <a:cs typeface="Times New Roman" panose="02020603050405020304" pitchFamily="18" charset="0"/>
              </a:rPr>
              <a:t>。</a:t>
            </a:r>
            <a:r>
              <a:rPr lang="en-US" altLang="zh-CN" sz="1800" b="1" dirty="0"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lang="zh-CN" altLang="en-US" sz="1800" b="1" dirty="0">
                <a:latin typeface="+mn-ea"/>
                <a:ea typeface="+mn-ea"/>
                <a:cs typeface="Times New Roman" panose="02020603050405020304" pitchFamily="18" charset="0"/>
              </a:rPr>
              <a:t>即：</a:t>
            </a:r>
            <a:r>
              <a:rPr lang="zh-CN" altLang="zh-CN" sz="1800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一阶归纳学习算法</a:t>
            </a:r>
            <a:r>
              <a:rPr lang="en-US" altLang="zh-CN" sz="1800" b="1" dirty="0">
                <a:latin typeface="+mn-ea"/>
                <a:ea typeface="+mn-ea"/>
                <a:cs typeface="Times New Roman" panose="02020603050405020304" pitchFamily="18" charset="0"/>
              </a:rPr>
              <a:t>)</a:t>
            </a:r>
          </a:p>
          <a:p>
            <a:pPr marL="446088" indent="-176213">
              <a:lnSpc>
                <a:spcPts val="2500"/>
              </a:lnSpc>
              <a:spcAft>
                <a:spcPts val="600"/>
              </a:spcAft>
              <a:buClr>
                <a:srgbClr val="FF0000"/>
              </a:buClr>
              <a:buFont typeface="Arial" panose="020B0604020202020204" pitchFamily="34" charset="0"/>
              <a:buChar char="•"/>
              <a:defRPr/>
            </a:pPr>
            <a:r>
              <a:rPr lang="zh-CN" altLang="zh-CN" sz="1800" b="1" dirty="0">
                <a:latin typeface="+mn-ea"/>
                <a:ea typeface="+mn-ea"/>
                <a:cs typeface="Times New Roman" panose="02020603050405020304" pitchFamily="18" charset="0"/>
              </a:rPr>
              <a:t>推理机</a:t>
            </a:r>
            <a:r>
              <a:rPr lang="en-US" altLang="zh-CN" sz="1800" b="1" dirty="0"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lang="zh-CN" altLang="zh-CN" sz="1800" b="1" dirty="0">
                <a:latin typeface="+mn-ea"/>
                <a:ea typeface="+mn-ea"/>
                <a:cs typeface="Times New Roman" panose="02020603050405020304" pitchFamily="18" charset="0"/>
              </a:rPr>
              <a:t>算法</a:t>
            </a:r>
            <a:r>
              <a:rPr lang="en-US" altLang="zh-CN" sz="1800" b="1" dirty="0">
                <a:latin typeface="+mn-ea"/>
                <a:ea typeface="+mn-ea"/>
                <a:cs typeface="Times New Roman" panose="02020603050405020304" pitchFamily="18" charset="0"/>
              </a:rPr>
              <a:t>)</a:t>
            </a:r>
            <a:r>
              <a:rPr lang="zh-CN" altLang="zh-CN" sz="1800" b="1" dirty="0">
                <a:latin typeface="+mn-ea"/>
                <a:ea typeface="+mn-ea"/>
                <a:cs typeface="Times New Roman" panose="02020603050405020304" pitchFamily="18" charset="0"/>
              </a:rPr>
              <a:t>根据给</a:t>
            </a:r>
            <a:r>
              <a:rPr lang="zh-CN" altLang="en-US" sz="1800" b="1" dirty="0">
                <a:latin typeface="+mn-ea"/>
                <a:ea typeface="+mn-ea"/>
                <a:cs typeface="Times New Roman" panose="02020603050405020304" pitchFamily="18" charset="0"/>
              </a:rPr>
              <a:t>定</a:t>
            </a:r>
            <a:r>
              <a:rPr lang="zh-CN" altLang="zh-CN" sz="1800" b="1" dirty="0">
                <a:latin typeface="+mn-ea"/>
                <a:ea typeface="+mn-ea"/>
                <a:cs typeface="Times New Roman" panose="02020603050405020304" pitchFamily="18" charset="0"/>
              </a:rPr>
              <a:t>的大量样本，不断进行</a:t>
            </a:r>
            <a:r>
              <a:rPr lang="zh-CN" altLang="zh-CN" sz="1800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学习和归纳</a:t>
            </a:r>
            <a:r>
              <a:rPr lang="zh-CN" altLang="zh-CN" sz="1800" b="1" dirty="0">
                <a:latin typeface="+mn-ea"/>
                <a:ea typeface="+mn-ea"/>
                <a:cs typeface="Times New Roman" panose="02020603050405020304" pitchFamily="18" charset="0"/>
              </a:rPr>
              <a:t>，得到一个</a:t>
            </a:r>
            <a:r>
              <a:rPr lang="zh-CN" altLang="zh-CN" sz="1800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普遍化</a:t>
            </a:r>
            <a:r>
              <a:rPr lang="en-US" altLang="zh-CN" sz="1800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lang="zh-CN" altLang="zh-CN" sz="1800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泛化</a:t>
            </a:r>
            <a:r>
              <a:rPr lang="en-US" altLang="zh-CN" sz="1800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)</a:t>
            </a:r>
            <a:r>
              <a:rPr lang="zh-CN" altLang="zh-CN" sz="1800" b="1" dirty="0">
                <a:latin typeface="+mn-ea"/>
                <a:ea typeface="+mn-ea"/>
                <a:cs typeface="Times New Roman" panose="02020603050405020304" pitchFamily="18" charset="0"/>
              </a:rPr>
              <a:t>的</a:t>
            </a:r>
            <a:r>
              <a:rPr lang="zh-CN" altLang="zh-CN" sz="1800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推理规则</a:t>
            </a:r>
            <a:r>
              <a:rPr lang="zh-CN" altLang="en-US" sz="1800" b="1" dirty="0">
                <a:latin typeface="+mn-ea"/>
                <a:ea typeface="+mn-ea"/>
                <a:cs typeface="Times New Roman" panose="02020603050405020304" pitchFamily="18" charset="0"/>
              </a:rPr>
              <a:t>。</a:t>
            </a:r>
            <a:endParaRPr lang="en-US" altLang="zh-CN" sz="1800" b="1" dirty="0">
              <a:latin typeface="+mn-ea"/>
              <a:ea typeface="+mn-ea"/>
              <a:cs typeface="Times New Roman" panose="02020603050405020304" pitchFamily="18" charset="0"/>
            </a:endParaRPr>
          </a:p>
          <a:p>
            <a:pPr marL="446088" indent="-176213">
              <a:lnSpc>
                <a:spcPts val="2500"/>
              </a:lnSpc>
              <a:spcAft>
                <a:spcPts val="1200"/>
              </a:spcAft>
              <a:buClr>
                <a:srgbClr val="FF0000"/>
              </a:buClr>
              <a:buFont typeface="Arial" panose="020B0604020202020204" pitchFamily="34" charset="0"/>
              <a:buChar char="•"/>
              <a:defRPr/>
            </a:pPr>
            <a:r>
              <a:rPr lang="zh-CN" altLang="en-US" sz="1800" b="1" dirty="0">
                <a:latin typeface="+mn-ea"/>
                <a:ea typeface="+mn-ea"/>
                <a:cs typeface="Times New Roman" panose="02020603050405020304" pitchFamily="18" charset="0"/>
              </a:rPr>
              <a:t>再</a:t>
            </a:r>
            <a:r>
              <a:rPr lang="zh-CN" altLang="zh-CN" sz="1800" b="1" dirty="0">
                <a:latin typeface="+mn-ea"/>
                <a:ea typeface="+mn-ea"/>
                <a:cs typeface="Times New Roman" panose="02020603050405020304" pitchFamily="18" charset="0"/>
              </a:rPr>
              <a:t>将这个</a:t>
            </a:r>
            <a:r>
              <a:rPr lang="zh-CN" altLang="en-US" sz="1800" b="1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泛</a:t>
            </a:r>
            <a:r>
              <a:rPr lang="zh-CN" altLang="zh-CN" sz="1800" b="1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化的推理规则</a:t>
            </a:r>
            <a:r>
              <a:rPr lang="en-US" altLang="zh-CN" sz="1800" b="1" dirty="0">
                <a:latin typeface="+mn-ea"/>
                <a:ea typeface="+mn-ea"/>
                <a:cs typeface="Times New Roman" panose="02020603050405020304" pitchFamily="18" charset="0"/>
              </a:rPr>
              <a:t>“</a:t>
            </a:r>
            <a:r>
              <a:rPr lang="zh-CN" altLang="zh-CN" sz="1800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具体化</a:t>
            </a:r>
            <a:r>
              <a:rPr lang="en-US" altLang="zh-CN" sz="1800" b="1" dirty="0">
                <a:latin typeface="+mn-ea"/>
                <a:ea typeface="+mn-ea"/>
                <a:cs typeface="Times New Roman" panose="02020603050405020304" pitchFamily="18" charset="0"/>
              </a:rPr>
              <a:t>”(</a:t>
            </a:r>
            <a:r>
              <a:rPr lang="zh-CN" altLang="en-US" sz="1800" b="1" dirty="0">
                <a:latin typeface="+mn-ea"/>
                <a:ea typeface="+mn-ea"/>
                <a:cs typeface="Times New Roman" panose="02020603050405020304" pitchFamily="18" charset="0"/>
              </a:rPr>
              <a:t>置换</a:t>
            </a:r>
            <a:r>
              <a:rPr lang="en-US" altLang="zh-CN" sz="1800" b="1" dirty="0">
                <a:latin typeface="+mn-ea"/>
                <a:ea typeface="+mn-ea"/>
                <a:cs typeface="Times New Roman" panose="02020603050405020304" pitchFamily="18" charset="0"/>
              </a:rPr>
              <a:t>)</a:t>
            </a:r>
            <a:r>
              <a:rPr lang="zh-CN" altLang="zh-CN" sz="1800" b="1" dirty="0">
                <a:latin typeface="+mn-ea"/>
                <a:ea typeface="+mn-ea"/>
                <a:cs typeface="Times New Roman" panose="02020603050405020304" pitchFamily="18" charset="0"/>
              </a:rPr>
              <a:t>，于是可得到</a:t>
            </a:r>
            <a:r>
              <a:rPr lang="en-US" altLang="zh-CN" sz="1800" b="1" dirty="0">
                <a:latin typeface="+mn-ea"/>
                <a:ea typeface="+mn-ea"/>
                <a:cs typeface="Times New Roman" panose="02020603050405020304" pitchFamily="18" charset="0"/>
              </a:rPr>
              <a:t>“</a:t>
            </a:r>
            <a:r>
              <a:rPr lang="zh-CN" altLang="zh-CN" sz="1800" b="1" u="wavyHeavy" dirty="0">
                <a:latin typeface="+mn-ea"/>
                <a:ea typeface="+mn-ea"/>
                <a:cs typeface="Times New Roman" panose="02020603050405020304" pitchFamily="18" charset="0"/>
              </a:rPr>
              <a:t>新的概念</a:t>
            </a:r>
            <a:r>
              <a:rPr lang="zh-CN" altLang="zh-CN" sz="1800" b="1" dirty="0">
                <a:latin typeface="+mn-ea"/>
                <a:ea typeface="+mn-ea"/>
                <a:cs typeface="Times New Roman" panose="02020603050405020304" pitchFamily="18" charset="0"/>
              </a:rPr>
              <a:t>、</a:t>
            </a:r>
            <a:r>
              <a:rPr lang="zh-CN" altLang="zh-CN" sz="1800" b="1" u="wavyHeavy" dirty="0">
                <a:latin typeface="+mn-ea"/>
                <a:ea typeface="+mn-ea"/>
                <a:cs typeface="Times New Roman" panose="02020603050405020304" pitchFamily="18" charset="0"/>
              </a:rPr>
              <a:t>新的实体</a:t>
            </a:r>
            <a:r>
              <a:rPr lang="zh-CN" altLang="zh-CN" sz="1800" b="1" dirty="0">
                <a:latin typeface="+mn-ea"/>
                <a:ea typeface="+mn-ea"/>
                <a:cs typeface="Times New Roman" panose="02020603050405020304" pitchFamily="18" charset="0"/>
              </a:rPr>
              <a:t>、</a:t>
            </a:r>
            <a:r>
              <a:rPr lang="zh-CN" altLang="zh-CN" sz="1800" b="1" u="wavyHeavy" dirty="0">
                <a:latin typeface="+mn-ea"/>
                <a:ea typeface="+mn-ea"/>
                <a:cs typeface="Times New Roman" panose="02020603050405020304" pitchFamily="18" charset="0"/>
              </a:rPr>
              <a:t>新的属性</a:t>
            </a:r>
            <a:r>
              <a:rPr lang="zh-CN" altLang="zh-CN" sz="1800" b="1" dirty="0">
                <a:latin typeface="+mn-ea"/>
                <a:ea typeface="+mn-ea"/>
                <a:cs typeface="Times New Roman" panose="02020603050405020304" pitchFamily="18" charset="0"/>
              </a:rPr>
              <a:t>、</a:t>
            </a:r>
            <a:r>
              <a:rPr lang="zh-CN" altLang="zh-CN" sz="1800" b="1" u="wavyHeavy" dirty="0">
                <a:latin typeface="+mn-ea"/>
                <a:ea typeface="+mn-ea"/>
                <a:cs typeface="Times New Roman" panose="02020603050405020304" pitchFamily="18" charset="0"/>
              </a:rPr>
              <a:t>新的关系</a:t>
            </a:r>
            <a:r>
              <a:rPr lang="en-US" altLang="zh-CN" sz="1800" b="1" dirty="0">
                <a:latin typeface="+mn-ea"/>
                <a:ea typeface="+mn-ea"/>
                <a:cs typeface="Times New Roman" panose="02020603050405020304" pitchFamily="18" charset="0"/>
              </a:rPr>
              <a:t>”</a:t>
            </a:r>
            <a:r>
              <a:rPr lang="zh-CN" altLang="en-US" sz="1800" b="1" dirty="0">
                <a:latin typeface="+mn-ea"/>
                <a:ea typeface="+mn-ea"/>
                <a:cs typeface="Times New Roman" panose="02020603050405020304" pitchFamily="18" charset="0"/>
              </a:rPr>
              <a:t>。</a:t>
            </a:r>
            <a:endParaRPr lang="en-US" altLang="zh-CN" sz="1800" b="1" dirty="0">
              <a:latin typeface="+mn-ea"/>
              <a:ea typeface="+mn-ea"/>
              <a:cs typeface="Times New Roman" panose="02020603050405020304" pitchFamily="18" charset="0"/>
            </a:endParaRPr>
          </a:p>
          <a:p>
            <a:pPr marL="446088" indent="-176213">
              <a:lnSpc>
                <a:spcPts val="2500"/>
              </a:lnSpc>
              <a:spcAft>
                <a:spcPts val="1200"/>
              </a:spcAft>
              <a:buClr>
                <a:srgbClr val="FF0000"/>
              </a:buClr>
              <a:buFont typeface="Arial" panose="020B0604020202020204" pitchFamily="34" charset="0"/>
              <a:buChar char="•"/>
              <a:defRPr/>
            </a:pPr>
            <a:r>
              <a:rPr lang="zh-CN" altLang="zh-CN" sz="2000" b="1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初始的</a:t>
            </a:r>
            <a:r>
              <a:rPr lang="zh-CN" altLang="zh-CN" sz="2000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知识图谱</a:t>
            </a:r>
            <a:r>
              <a:rPr lang="zh-CN" altLang="zh-CN" sz="2000" b="1" dirty="0">
                <a:latin typeface="+mn-ea"/>
                <a:ea typeface="+mn-ea"/>
                <a:cs typeface="Times New Roman" panose="02020603050405020304" pitchFamily="18" charset="0"/>
              </a:rPr>
              <a:t>得到不断</a:t>
            </a:r>
            <a:r>
              <a:rPr lang="zh-CN" altLang="zh-CN" sz="2000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扩充</a:t>
            </a:r>
            <a:endParaRPr lang="en-US" altLang="zh-CN" sz="2000" b="1" dirty="0">
              <a:solidFill>
                <a:srgbClr val="FF0000"/>
              </a:solidFill>
              <a:latin typeface="+mn-ea"/>
              <a:ea typeface="+mn-ea"/>
              <a:cs typeface="Times New Roman" panose="02020603050405020304" pitchFamily="18" charset="0"/>
            </a:endParaRPr>
          </a:p>
          <a:p>
            <a:pPr marL="446088" indent="-176213">
              <a:lnSpc>
                <a:spcPts val="2500"/>
              </a:lnSpc>
              <a:buClr>
                <a:srgbClr val="FF0000"/>
              </a:buClr>
              <a:buFont typeface="Arial" panose="020B0604020202020204" pitchFamily="34" charset="0"/>
              <a:buChar char="•"/>
              <a:defRPr/>
            </a:pPr>
            <a:r>
              <a:rPr lang="zh-CN" altLang="zh-CN" sz="2000" b="1" dirty="0">
                <a:latin typeface="+mn-ea"/>
                <a:ea typeface="+mn-ea"/>
                <a:cs typeface="Times New Roman" panose="02020603050405020304" pitchFamily="18" charset="0"/>
              </a:rPr>
              <a:t>体现了从</a:t>
            </a:r>
            <a:r>
              <a:rPr lang="zh-CN" altLang="zh-CN" sz="2000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数据</a:t>
            </a:r>
            <a:r>
              <a:rPr lang="zh-CN" altLang="zh-CN" sz="2000" b="1" dirty="0">
                <a:latin typeface="+mn-ea"/>
                <a:ea typeface="+mn-ea"/>
                <a:cs typeface="Times New Roman" panose="02020603050405020304" pitchFamily="18" charset="0"/>
              </a:rPr>
              <a:t>到</a:t>
            </a:r>
            <a:r>
              <a:rPr lang="zh-CN" altLang="zh-CN" sz="2000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知识</a:t>
            </a:r>
            <a:r>
              <a:rPr lang="zh-CN" altLang="zh-CN" sz="2000" b="1" dirty="0">
                <a:latin typeface="+mn-ea"/>
                <a:ea typeface="+mn-ea"/>
                <a:cs typeface="Times New Roman" panose="02020603050405020304" pitchFamily="18" charset="0"/>
              </a:rPr>
              <a:t>的</a:t>
            </a:r>
            <a:r>
              <a:rPr lang="zh-CN" altLang="zh-CN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学习能力</a:t>
            </a:r>
            <a:endParaRPr lang="zh-CN" altLang="en-US" b="1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p:pic>
        <p:nvPicPr>
          <p:cNvPr id="32772" name="图片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88913"/>
            <a:ext cx="3960813" cy="1363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99399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55860" y="1115452"/>
            <a:ext cx="648072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kumimoji="1" lang="zh-CN" altLang="en-US" sz="2400" dirty="0" smtClean="0">
                <a:solidFill>
                  <a:schemeClr val="tx2"/>
                </a:solidFill>
                <a:latin typeface="+mn-ea"/>
                <a:ea typeface="+mn-ea"/>
              </a:rPr>
              <a:t>小结</a:t>
            </a:r>
            <a:endParaRPr lang="zh-CN" altLang="en-US" sz="2400" dirty="0">
              <a:latin typeface="+mn-ea"/>
              <a:ea typeface="+mn-ea"/>
            </a:endParaRPr>
          </a:p>
        </p:txBody>
      </p:sp>
      <p:sp>
        <p:nvSpPr>
          <p:cNvPr id="5" name="Text Box 6"/>
          <p:cNvSpPr txBox="1">
            <a:spLocks noChangeArrowheads="1"/>
          </p:cNvSpPr>
          <p:nvPr/>
        </p:nvSpPr>
        <p:spPr bwMode="auto">
          <a:xfrm>
            <a:off x="611560" y="1772816"/>
            <a:ext cx="8136904" cy="24468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 eaLnBrk="1" hangingPunct="1">
              <a:lnSpc>
                <a:spcPct val="150000"/>
              </a:lnSpc>
              <a:spcAft>
                <a:spcPts val="18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kumimoji="1" lang="zh-CN" altLang="en-US" sz="2400" dirty="0" smtClean="0">
                <a:latin typeface="+mn-ea"/>
                <a:ea typeface="+mn-ea"/>
                <a:cs typeface="Times New Roman" panose="02020603050405020304" pitchFamily="18" charset="0"/>
              </a:rPr>
              <a:t>状态空间、与</a:t>
            </a:r>
            <a:r>
              <a:rPr kumimoji="1" lang="en-US" altLang="zh-CN" sz="2400" dirty="0">
                <a:latin typeface="+mn-ea"/>
                <a:ea typeface="+mn-ea"/>
                <a:cs typeface="Times New Roman" panose="02020603050405020304" pitchFamily="18" charset="0"/>
              </a:rPr>
              <a:t>/</a:t>
            </a:r>
            <a:r>
              <a:rPr kumimoji="1" lang="zh-CN" altLang="en-US" sz="2400" dirty="0">
                <a:latin typeface="+mn-ea"/>
                <a:ea typeface="+mn-ea"/>
                <a:cs typeface="Times New Roman" panose="02020603050405020304" pitchFamily="18" charset="0"/>
              </a:rPr>
              <a:t>或</a:t>
            </a:r>
            <a:r>
              <a:rPr kumimoji="1" lang="zh-CN" altLang="en-US" sz="2400" dirty="0" smtClean="0">
                <a:latin typeface="+mn-ea"/>
                <a:ea typeface="+mn-ea"/>
                <a:cs typeface="Times New Roman" panose="02020603050405020304" pitchFamily="18" charset="0"/>
              </a:rPr>
              <a:t>图、产生式系统、谓词逻辑、语义网络、知识图谱。</a:t>
            </a:r>
            <a:endParaRPr kumimoji="1" lang="en-US" altLang="zh-CN" sz="2400" dirty="0">
              <a:latin typeface="+mn-ea"/>
              <a:ea typeface="+mn-ea"/>
              <a:cs typeface="Times New Roman" panose="02020603050405020304" pitchFamily="18" charset="0"/>
            </a:endParaRPr>
          </a:p>
          <a:p>
            <a:pPr marL="342900" indent="-342900" eaLnBrk="1" hangingPunct="1">
              <a:lnSpc>
                <a:spcPct val="150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kumimoji="1" lang="zh-CN" altLang="en-US" sz="2400" dirty="0" smtClean="0">
                <a:latin typeface="+mn-ea"/>
                <a:ea typeface="+mn-ea"/>
                <a:cs typeface="Times New Roman" panose="02020603050405020304" pitchFamily="18" charset="0"/>
              </a:rPr>
              <a:t>描述人工智能中的知识结构</a:t>
            </a:r>
            <a:endParaRPr kumimoji="1" lang="en-US" altLang="zh-CN" sz="2400" dirty="0" smtClean="0">
              <a:latin typeface="+mn-ea"/>
              <a:ea typeface="+mn-ea"/>
              <a:cs typeface="Times New Roman" panose="02020603050405020304" pitchFamily="18" charset="0"/>
            </a:endParaRPr>
          </a:p>
          <a:p>
            <a:pPr eaLnBrk="1" hangingPunct="1">
              <a:lnSpc>
                <a:spcPct val="150000"/>
              </a:lnSpc>
            </a:pPr>
            <a:r>
              <a:rPr kumimoji="1" lang="en-US" altLang="zh-CN" dirty="0">
                <a:latin typeface="+mn-ea"/>
                <a:ea typeface="+mn-ea"/>
                <a:cs typeface="Times New Roman" panose="02020603050405020304" pitchFamily="18" charset="0"/>
              </a:rPr>
              <a:t> </a:t>
            </a:r>
            <a:r>
              <a:rPr kumimoji="1" lang="en-US" altLang="zh-CN" dirty="0" smtClean="0">
                <a:latin typeface="+mn-ea"/>
                <a:ea typeface="+mn-ea"/>
                <a:cs typeface="Times New Roman" panose="02020603050405020304" pitchFamily="18" charset="0"/>
              </a:rPr>
              <a:t> </a:t>
            </a:r>
            <a:r>
              <a:rPr kumimoji="1" lang="zh-CN" altLang="en-US" sz="2400" dirty="0" smtClean="0">
                <a:latin typeface="+mn-ea"/>
                <a:ea typeface="+mn-ea"/>
                <a:cs typeface="Times New Roman" panose="02020603050405020304" pitchFamily="18" charset="0"/>
              </a:rPr>
              <a:t>（狭义：</a:t>
            </a:r>
            <a:r>
              <a:rPr kumimoji="1" lang="zh-CN" altLang="en-US" sz="24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人工智能系统</a:t>
            </a:r>
            <a:r>
              <a:rPr kumimoji="1" lang="zh-CN" altLang="en-US" sz="2400" dirty="0">
                <a:latin typeface="+mn-ea"/>
                <a:ea typeface="+mn-ea"/>
                <a:cs typeface="Times New Roman" panose="02020603050405020304" pitchFamily="18" charset="0"/>
              </a:rPr>
              <a:t>中</a:t>
            </a:r>
            <a:r>
              <a:rPr kumimoji="1" lang="zh-CN" altLang="en-US" sz="2400" dirty="0" smtClean="0">
                <a:latin typeface="+mn-ea"/>
                <a:ea typeface="+mn-ea"/>
                <a:cs typeface="Times New Roman" panose="02020603050405020304" pitchFamily="18" charset="0"/>
              </a:rPr>
              <a:t>的数据结构）</a:t>
            </a:r>
            <a:endParaRPr kumimoji="1" lang="zh-CN" altLang="en-US" sz="2400" dirty="0">
              <a:latin typeface="+mn-ea"/>
              <a:ea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6732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637361" y="1136678"/>
            <a:ext cx="2566487" cy="3592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b="1" dirty="0" smtClean="0">
                <a:latin typeface="+mn-ea"/>
                <a:ea typeface="+mn-ea"/>
                <a:cs typeface="Times New Roman" panose="02020603050405020304" pitchFamily="18" charset="0"/>
              </a:rPr>
              <a:t>2.8 </a:t>
            </a:r>
            <a:r>
              <a:rPr lang="zh-CN" altLang="en-US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概率</a:t>
            </a:r>
            <a:r>
              <a:rPr lang="zh-CN" altLang="en-US" sz="2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图谱推理</a:t>
            </a:r>
            <a:endParaRPr lang="zh-CN" altLang="en-US" sz="2400" b="1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0711213-6A7F-41B7-83A4-ACBA1908F28E}"/>
              </a:ext>
            </a:extLst>
          </p:cNvPr>
          <p:cNvSpPr/>
          <p:nvPr/>
        </p:nvSpPr>
        <p:spPr>
          <a:xfrm>
            <a:off x="622529" y="1835680"/>
            <a:ext cx="5317623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342900" indent="-342900"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dirty="0"/>
              <a:t>为什么要概率图推理：刻画</a:t>
            </a:r>
            <a:r>
              <a:rPr lang="zh-CN" altLang="en-US" sz="2000" dirty="0">
                <a:solidFill>
                  <a:srgbClr val="FF0000"/>
                </a:solidFill>
              </a:rPr>
              <a:t>信息的不确定性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708B3A9-E5F6-4405-A3E1-2D2BC51E468B}"/>
              </a:ext>
            </a:extLst>
          </p:cNvPr>
          <p:cNvSpPr/>
          <p:nvPr/>
        </p:nvSpPr>
        <p:spPr>
          <a:xfrm>
            <a:off x="637362" y="2348880"/>
            <a:ext cx="4798734" cy="348813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82563" indent="-182563">
              <a:lnSpc>
                <a:spcPts val="22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1600" dirty="0" smtClean="0">
                <a:latin typeface="+mn-ea"/>
                <a:ea typeface="+mn-ea"/>
              </a:rPr>
              <a:t>各应用领域</a:t>
            </a:r>
            <a:r>
              <a:rPr lang="zh-CN" altLang="zh-CN" sz="1600" dirty="0" smtClean="0">
                <a:latin typeface="+mn-ea"/>
                <a:ea typeface="+mn-ea"/>
              </a:rPr>
              <a:t>不断</a:t>
            </a:r>
            <a:r>
              <a:rPr lang="zh-CN" altLang="zh-CN" sz="1600" dirty="0">
                <a:latin typeface="+mn-ea"/>
                <a:ea typeface="+mn-ea"/>
              </a:rPr>
              <a:t>涌现的</a:t>
            </a:r>
            <a:r>
              <a:rPr lang="zh-CN" altLang="zh-CN" sz="1600" dirty="0">
                <a:solidFill>
                  <a:srgbClr val="0000FF"/>
                </a:solidFill>
                <a:latin typeface="+mn-ea"/>
                <a:ea typeface="+mn-ea"/>
              </a:rPr>
              <a:t>大</a:t>
            </a:r>
            <a:r>
              <a:rPr lang="zh-CN" altLang="zh-CN" sz="1600" dirty="0" smtClean="0">
                <a:solidFill>
                  <a:srgbClr val="0000FF"/>
                </a:solidFill>
                <a:latin typeface="+mn-ea"/>
                <a:ea typeface="+mn-ea"/>
              </a:rPr>
              <a:t>数据</a:t>
            </a:r>
            <a:r>
              <a:rPr lang="zh-CN" altLang="en-US" sz="1600" dirty="0">
                <a:latin typeface="+mn-ea"/>
                <a:ea typeface="+mn-ea"/>
              </a:rPr>
              <a:t>，</a:t>
            </a:r>
            <a:r>
              <a:rPr lang="zh-CN" altLang="zh-CN" sz="1600" dirty="0" smtClean="0">
                <a:latin typeface="+mn-ea"/>
                <a:ea typeface="+mn-ea"/>
              </a:rPr>
              <a:t>因</a:t>
            </a:r>
            <a:r>
              <a:rPr lang="zh-CN" altLang="zh-CN" sz="1600" u="wavyDbl" dirty="0">
                <a:latin typeface="+mn-ea"/>
                <a:ea typeface="+mn-ea"/>
              </a:rPr>
              <a:t>刻画各种</a:t>
            </a:r>
            <a:r>
              <a:rPr lang="zh-CN" altLang="zh-CN" sz="1600" u="wavyDbl" dirty="0" smtClean="0">
                <a:latin typeface="+mn-ea"/>
                <a:ea typeface="+mn-ea"/>
              </a:rPr>
              <a:t>关系</a:t>
            </a:r>
            <a:r>
              <a:rPr lang="zh-CN" altLang="zh-CN" sz="1600" dirty="0" smtClean="0">
                <a:latin typeface="+mn-ea"/>
                <a:ea typeface="+mn-ea"/>
              </a:rPr>
              <a:t>而形成</a:t>
            </a:r>
            <a:r>
              <a:rPr lang="zh-CN" altLang="zh-CN" sz="1600" dirty="0">
                <a:solidFill>
                  <a:srgbClr val="FF0000"/>
                </a:solidFill>
                <a:latin typeface="+mn-ea"/>
                <a:ea typeface="+mn-ea"/>
              </a:rPr>
              <a:t>图式结构</a:t>
            </a:r>
            <a:r>
              <a:rPr lang="zh-CN" altLang="zh-CN" sz="1600" dirty="0">
                <a:latin typeface="+mn-ea"/>
                <a:ea typeface="+mn-ea"/>
              </a:rPr>
              <a:t>的</a:t>
            </a:r>
            <a:r>
              <a:rPr lang="zh-CN" altLang="zh-CN" sz="1600" dirty="0" smtClean="0">
                <a:solidFill>
                  <a:srgbClr val="FF0000"/>
                </a:solidFill>
                <a:latin typeface="+mn-ea"/>
                <a:ea typeface="+mn-ea"/>
              </a:rPr>
              <a:t>数据</a:t>
            </a:r>
            <a:r>
              <a:rPr lang="zh-CN" altLang="en-US" sz="1600" dirty="0" smtClean="0">
                <a:latin typeface="+mn-ea"/>
                <a:ea typeface="+mn-ea"/>
              </a:rPr>
              <a:t>。</a:t>
            </a:r>
            <a:endParaRPr lang="en-US" altLang="zh-CN" sz="1600" dirty="0" smtClean="0">
              <a:latin typeface="+mn-ea"/>
              <a:ea typeface="+mn-ea"/>
            </a:endParaRPr>
          </a:p>
          <a:p>
            <a:pPr marL="182563" indent="-182563">
              <a:lnSpc>
                <a:spcPts val="22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zh-CN" sz="1600" dirty="0" smtClean="0">
                <a:latin typeface="+mn-ea"/>
                <a:ea typeface="+mn-ea"/>
              </a:rPr>
              <a:t>图</a:t>
            </a:r>
            <a:r>
              <a:rPr lang="zh-CN" altLang="zh-CN" sz="1600" dirty="0">
                <a:latin typeface="+mn-ea"/>
                <a:ea typeface="+mn-ea"/>
              </a:rPr>
              <a:t>数据中</a:t>
            </a:r>
            <a:r>
              <a:rPr lang="zh-CN" altLang="zh-CN" sz="1600" dirty="0" smtClean="0">
                <a:latin typeface="+mn-ea"/>
                <a:ea typeface="+mn-ea"/>
              </a:rPr>
              <a:t>，</a:t>
            </a:r>
            <a:r>
              <a:rPr lang="zh-CN" altLang="en-US" sz="1600" dirty="0">
                <a:latin typeface="+mn-ea"/>
                <a:ea typeface="+mn-ea"/>
              </a:rPr>
              <a:t>若</a:t>
            </a:r>
            <a:r>
              <a:rPr lang="zh-CN" altLang="zh-CN" sz="1600" dirty="0" smtClean="0">
                <a:solidFill>
                  <a:srgbClr val="FF0000"/>
                </a:solidFill>
                <a:latin typeface="+mn-ea"/>
                <a:ea typeface="+mn-ea"/>
              </a:rPr>
              <a:t>两</a:t>
            </a:r>
            <a:r>
              <a:rPr lang="zh-CN" altLang="zh-CN" sz="1600" dirty="0">
                <a:solidFill>
                  <a:srgbClr val="FF0000"/>
                </a:solidFill>
                <a:latin typeface="+mn-ea"/>
                <a:ea typeface="+mn-ea"/>
              </a:rPr>
              <a:t>个节点之间</a:t>
            </a:r>
            <a:r>
              <a:rPr lang="zh-CN" altLang="zh-CN" sz="1600" dirty="0" smtClean="0">
                <a:latin typeface="+mn-ea"/>
                <a:ea typeface="+mn-ea"/>
              </a:rPr>
              <a:t>存在</a:t>
            </a: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</a:rPr>
              <a:t>连接</a:t>
            </a:r>
            <a:r>
              <a:rPr lang="zh-CN" altLang="zh-CN" sz="1600" dirty="0" smtClean="0">
                <a:solidFill>
                  <a:srgbClr val="FF0000"/>
                </a:solidFill>
                <a:latin typeface="+mn-ea"/>
                <a:ea typeface="+mn-ea"/>
              </a:rPr>
              <a:t>边</a:t>
            </a:r>
            <a:r>
              <a:rPr lang="zh-CN" altLang="zh-CN" sz="1600" dirty="0" smtClean="0">
                <a:latin typeface="+mn-ea"/>
                <a:ea typeface="+mn-ea"/>
              </a:rPr>
              <a:t>，两</a:t>
            </a:r>
            <a:r>
              <a:rPr lang="zh-CN" altLang="zh-CN" sz="1600" dirty="0">
                <a:latin typeface="+mn-ea"/>
                <a:ea typeface="+mn-ea"/>
              </a:rPr>
              <a:t>个节点</a:t>
            </a:r>
            <a:r>
              <a:rPr lang="zh-CN" altLang="zh-CN" sz="1600" dirty="0" smtClean="0">
                <a:latin typeface="+mn-ea"/>
                <a:ea typeface="+mn-ea"/>
              </a:rPr>
              <a:t>之间</a:t>
            </a:r>
            <a:r>
              <a:rPr lang="zh-CN" altLang="en-US" sz="1600" dirty="0">
                <a:latin typeface="+mn-ea"/>
                <a:ea typeface="+mn-ea"/>
              </a:rPr>
              <a:t>就</a:t>
            </a:r>
            <a:r>
              <a:rPr lang="zh-CN" altLang="zh-CN" sz="1600" dirty="0" smtClean="0">
                <a:latin typeface="+mn-ea"/>
                <a:ea typeface="+mn-ea"/>
              </a:rPr>
              <a:t>具有</a:t>
            </a:r>
            <a:r>
              <a:rPr lang="zh-CN" altLang="zh-CN" sz="1600" dirty="0">
                <a:solidFill>
                  <a:srgbClr val="FF0000"/>
                </a:solidFill>
                <a:latin typeface="+mn-ea"/>
                <a:ea typeface="+mn-ea"/>
              </a:rPr>
              <a:t>概率依赖关系</a:t>
            </a:r>
            <a:r>
              <a:rPr lang="zh-CN" altLang="zh-CN" sz="1600" dirty="0">
                <a:latin typeface="+mn-ea"/>
                <a:ea typeface="+mn-ea"/>
              </a:rPr>
              <a:t>而相互影响</a:t>
            </a:r>
            <a:r>
              <a:rPr lang="zh-CN" altLang="zh-CN" sz="1600" dirty="0" smtClean="0">
                <a:latin typeface="+mn-ea"/>
                <a:ea typeface="+mn-ea"/>
              </a:rPr>
              <a:t>。</a:t>
            </a:r>
            <a:endParaRPr lang="en-US" altLang="zh-CN" sz="1600" dirty="0" smtClean="0">
              <a:latin typeface="+mn-ea"/>
              <a:ea typeface="+mn-ea"/>
            </a:endParaRPr>
          </a:p>
          <a:p>
            <a:pPr marL="182563" indent="-182563">
              <a:lnSpc>
                <a:spcPts val="22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zh-CN" sz="1600" dirty="0" smtClean="0">
                <a:latin typeface="+mn-ea"/>
                <a:ea typeface="+mn-ea"/>
              </a:rPr>
              <a:t>这</a:t>
            </a:r>
            <a:r>
              <a:rPr lang="zh-CN" altLang="zh-CN" sz="1600" dirty="0">
                <a:latin typeface="+mn-ea"/>
                <a:ea typeface="+mn-ea"/>
              </a:rPr>
              <a:t>类图</a:t>
            </a:r>
            <a:r>
              <a:rPr lang="zh-CN" altLang="zh-CN" sz="1600" dirty="0" smtClean="0">
                <a:latin typeface="+mn-ea"/>
                <a:ea typeface="+mn-ea"/>
              </a:rPr>
              <a:t>中</a:t>
            </a:r>
            <a:r>
              <a:rPr lang="zh-CN" altLang="en-US" sz="1600" dirty="0">
                <a:latin typeface="+mn-ea"/>
                <a:ea typeface="+mn-ea"/>
              </a:rPr>
              <a:t>就</a:t>
            </a:r>
            <a:r>
              <a:rPr lang="zh-CN" altLang="zh-CN" sz="1600" dirty="0" smtClean="0">
                <a:solidFill>
                  <a:srgbClr val="0000FF"/>
                </a:solidFill>
                <a:latin typeface="+mn-ea"/>
                <a:ea typeface="+mn-ea"/>
              </a:rPr>
              <a:t>可用</a:t>
            </a:r>
            <a:r>
              <a:rPr lang="zh-CN" altLang="zh-CN" sz="1600" dirty="0">
                <a:solidFill>
                  <a:srgbClr val="FF0000"/>
                </a:solidFill>
                <a:latin typeface="+mn-ea"/>
                <a:ea typeface="+mn-ea"/>
              </a:rPr>
              <a:t>概率</a:t>
            </a:r>
            <a:r>
              <a:rPr lang="zh-CN" altLang="zh-CN" sz="1600" dirty="0">
                <a:latin typeface="+mn-ea"/>
                <a:ea typeface="+mn-ea"/>
              </a:rPr>
              <a:t>描述</a:t>
            </a:r>
            <a:r>
              <a:rPr lang="zh-CN" altLang="zh-CN" sz="1600" dirty="0">
                <a:solidFill>
                  <a:srgbClr val="0000FF"/>
                </a:solidFill>
                <a:latin typeface="+mn-ea"/>
                <a:ea typeface="+mn-ea"/>
              </a:rPr>
              <a:t>两个相连节点之间</a:t>
            </a:r>
            <a:r>
              <a:rPr lang="zh-CN" altLang="zh-CN" sz="1600" dirty="0">
                <a:latin typeface="+mn-ea"/>
                <a:ea typeface="+mn-ea"/>
              </a:rPr>
              <a:t>的</a:t>
            </a:r>
            <a:r>
              <a:rPr lang="zh-CN" altLang="zh-CN" sz="1600" dirty="0">
                <a:solidFill>
                  <a:srgbClr val="FF0000"/>
                </a:solidFill>
                <a:latin typeface="+mn-ea"/>
                <a:ea typeface="+mn-ea"/>
              </a:rPr>
              <a:t>关联</a:t>
            </a:r>
            <a:r>
              <a:rPr lang="zh-CN" altLang="zh-CN" sz="1600" dirty="0">
                <a:latin typeface="+mn-ea"/>
                <a:ea typeface="+mn-ea"/>
              </a:rPr>
              <a:t>，</a:t>
            </a:r>
            <a:r>
              <a:rPr lang="zh-CN" altLang="zh-CN" sz="1600" dirty="0" smtClean="0">
                <a:latin typeface="+mn-ea"/>
                <a:ea typeface="+mn-ea"/>
              </a:rPr>
              <a:t>而</a:t>
            </a:r>
            <a:r>
              <a:rPr lang="zh-CN" altLang="en-US" sz="1600" dirty="0" smtClean="0">
                <a:latin typeface="+mn-ea"/>
                <a:ea typeface="+mn-ea"/>
              </a:rPr>
              <a:t>非</a:t>
            </a:r>
            <a:r>
              <a:rPr lang="zh-CN" altLang="zh-CN" sz="1600" dirty="0" smtClean="0">
                <a:latin typeface="+mn-ea"/>
                <a:ea typeface="+mn-ea"/>
              </a:rPr>
              <a:t>假设</a:t>
            </a:r>
            <a:r>
              <a:rPr lang="zh-CN" altLang="zh-CN" sz="1600" dirty="0">
                <a:latin typeface="+mn-ea"/>
                <a:ea typeface="+mn-ea"/>
              </a:rPr>
              <a:t>节点之间的</a:t>
            </a:r>
            <a:r>
              <a:rPr lang="zh-CN" altLang="zh-CN" sz="1600" dirty="0" smtClean="0">
                <a:latin typeface="+mn-ea"/>
                <a:ea typeface="+mn-ea"/>
              </a:rPr>
              <a:t>影响百分之百</a:t>
            </a:r>
            <a:r>
              <a:rPr lang="zh-CN" altLang="en-US" sz="1600" dirty="0" smtClean="0">
                <a:latin typeface="+mn-ea"/>
                <a:ea typeface="+mn-ea"/>
              </a:rPr>
              <a:t>会</a:t>
            </a:r>
            <a:r>
              <a:rPr lang="zh-CN" altLang="zh-CN" sz="1600" dirty="0" smtClean="0">
                <a:latin typeface="+mn-ea"/>
                <a:ea typeface="+mn-ea"/>
              </a:rPr>
              <a:t>发生。</a:t>
            </a:r>
            <a:endParaRPr lang="en-US" altLang="zh-CN" sz="1600" dirty="0" smtClean="0">
              <a:latin typeface="+mn-ea"/>
              <a:ea typeface="+mn-ea"/>
            </a:endParaRPr>
          </a:p>
          <a:p>
            <a:pPr marL="182563" indent="-182563">
              <a:lnSpc>
                <a:spcPts val="22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zh-CN" sz="1600" dirty="0" smtClean="0">
                <a:latin typeface="+mn-ea"/>
                <a:ea typeface="+mn-ea"/>
              </a:rPr>
              <a:t>这种图称为</a:t>
            </a:r>
            <a:r>
              <a:rPr lang="zh-CN" altLang="zh-CN" sz="1600" dirty="0">
                <a:solidFill>
                  <a:srgbClr val="FF0000"/>
                </a:solidFill>
                <a:latin typeface="+mn-ea"/>
                <a:ea typeface="+mn-ea"/>
              </a:rPr>
              <a:t>概率</a:t>
            </a:r>
            <a:r>
              <a:rPr lang="zh-CN" altLang="zh-CN" sz="1600" dirty="0" smtClean="0">
                <a:solidFill>
                  <a:srgbClr val="FF0000"/>
                </a:solidFill>
                <a:latin typeface="+mn-ea"/>
                <a:ea typeface="+mn-ea"/>
              </a:rPr>
              <a:t>图</a:t>
            </a:r>
            <a:r>
              <a:rPr lang="en-US" altLang="zh-CN" sz="1400" dirty="0" smtClean="0">
                <a:latin typeface="+mn-ea"/>
                <a:ea typeface="+mn-ea"/>
              </a:rPr>
              <a:t>(</a:t>
            </a:r>
            <a:r>
              <a:rPr lang="en-US" altLang="zh-CN" sz="1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probabilistic graph</a:t>
            </a:r>
            <a:r>
              <a:rPr lang="en-US" altLang="zh-CN" sz="1400" dirty="0" smtClean="0">
                <a:latin typeface="+mn-ea"/>
                <a:ea typeface="+mn-ea"/>
              </a:rPr>
              <a:t>)</a:t>
            </a:r>
            <a:r>
              <a:rPr lang="zh-CN" altLang="en-US" sz="1600" dirty="0" smtClean="0">
                <a:latin typeface="+mn-ea"/>
                <a:ea typeface="+mn-ea"/>
              </a:rPr>
              <a:t>，</a:t>
            </a:r>
            <a:r>
              <a:rPr lang="zh-CN" altLang="zh-CN" sz="1600" dirty="0" smtClean="0">
                <a:solidFill>
                  <a:srgbClr val="0000FF"/>
                </a:solidFill>
                <a:latin typeface="+mn-ea"/>
                <a:ea typeface="+mn-ea"/>
              </a:rPr>
              <a:t>基于</a:t>
            </a:r>
            <a:r>
              <a:rPr lang="zh-CN" altLang="zh-CN" sz="1600" dirty="0">
                <a:solidFill>
                  <a:srgbClr val="0000FF"/>
                </a:solidFill>
                <a:latin typeface="+mn-ea"/>
                <a:ea typeface="+mn-ea"/>
              </a:rPr>
              <a:t>概率图</a:t>
            </a:r>
            <a:r>
              <a:rPr lang="zh-CN" altLang="zh-CN" sz="1600" dirty="0">
                <a:latin typeface="+mn-ea"/>
                <a:ea typeface="+mn-ea"/>
              </a:rPr>
              <a:t>进行的</a:t>
            </a:r>
            <a:r>
              <a:rPr lang="zh-CN" altLang="zh-CN" sz="1600" dirty="0" smtClean="0">
                <a:solidFill>
                  <a:srgbClr val="FF0000"/>
                </a:solidFill>
                <a:latin typeface="+mn-ea"/>
                <a:ea typeface="+mn-ea"/>
              </a:rPr>
              <a:t>推理</a:t>
            </a:r>
            <a:r>
              <a:rPr lang="zh-CN" altLang="en-US" sz="1600" dirty="0">
                <a:latin typeface="+mn-ea"/>
                <a:ea typeface="+mn-ea"/>
              </a:rPr>
              <a:t>即</a:t>
            </a:r>
            <a:r>
              <a:rPr lang="zh-CN" altLang="zh-CN" sz="1600" dirty="0" smtClean="0">
                <a:latin typeface="+mn-ea"/>
                <a:ea typeface="+mn-ea"/>
              </a:rPr>
              <a:t>称为</a:t>
            </a:r>
            <a:r>
              <a:rPr lang="zh-CN" altLang="zh-CN" sz="1600" dirty="0">
                <a:solidFill>
                  <a:srgbClr val="FF0000"/>
                </a:solidFill>
                <a:latin typeface="+mn-ea"/>
                <a:ea typeface="+mn-ea"/>
              </a:rPr>
              <a:t>概率推理</a:t>
            </a:r>
            <a:r>
              <a:rPr lang="zh-CN" altLang="zh-CN" sz="1600" dirty="0" smtClean="0">
                <a:latin typeface="+mn-ea"/>
                <a:ea typeface="+mn-ea"/>
              </a:rPr>
              <a:t>。</a:t>
            </a:r>
            <a:endParaRPr lang="en-US" altLang="zh-CN" sz="1600" dirty="0" smtClean="0">
              <a:latin typeface="+mn-ea"/>
              <a:ea typeface="+mn-ea"/>
            </a:endParaRPr>
          </a:p>
          <a:p>
            <a:pPr marL="182563" indent="-182563">
              <a:lnSpc>
                <a:spcPts val="22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zh-CN" sz="1600" dirty="0" smtClean="0">
                <a:latin typeface="+mn-ea"/>
                <a:ea typeface="+mn-ea"/>
              </a:rPr>
              <a:t>概率推理</a:t>
            </a:r>
            <a:r>
              <a:rPr lang="zh-CN" altLang="zh-CN" sz="1600" dirty="0">
                <a:latin typeface="+mn-ea"/>
                <a:ea typeface="+mn-ea"/>
              </a:rPr>
              <a:t>反映了</a:t>
            </a:r>
            <a:r>
              <a:rPr lang="zh-CN" altLang="zh-CN" sz="1600" dirty="0">
                <a:solidFill>
                  <a:srgbClr val="0000FF"/>
                </a:solidFill>
                <a:latin typeface="+mn-ea"/>
                <a:ea typeface="+mn-ea"/>
              </a:rPr>
              <a:t>推理过程中</a:t>
            </a:r>
            <a:r>
              <a:rPr lang="zh-CN" altLang="zh-CN" sz="1600" dirty="0">
                <a:latin typeface="+mn-ea"/>
                <a:ea typeface="+mn-ea"/>
              </a:rPr>
              <a:t>存在的</a:t>
            </a:r>
            <a:r>
              <a:rPr lang="zh-CN" altLang="zh-CN" sz="1600" dirty="0" smtClean="0">
                <a:solidFill>
                  <a:srgbClr val="FF0000"/>
                </a:solidFill>
                <a:latin typeface="+mn-ea"/>
                <a:ea typeface="+mn-ea"/>
              </a:rPr>
              <a:t>不确定性</a:t>
            </a:r>
            <a:r>
              <a:rPr lang="zh-CN" altLang="zh-CN" sz="1600" dirty="0" smtClean="0">
                <a:latin typeface="+mn-ea"/>
                <a:ea typeface="+mn-ea"/>
              </a:rPr>
              <a:t>。</a:t>
            </a:r>
            <a:endParaRPr lang="en-US" altLang="zh-CN" sz="1600" dirty="0">
              <a:latin typeface="+mn-ea"/>
              <a:ea typeface="+mn-ea"/>
            </a:endParaRPr>
          </a:p>
          <a:p>
            <a:pPr marL="182563" indent="-182563">
              <a:lnSpc>
                <a:spcPts val="2200"/>
              </a:lnSpc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zh-CN" sz="1600" dirty="0" smtClean="0">
                <a:solidFill>
                  <a:srgbClr val="FF0000"/>
                </a:solidFill>
                <a:latin typeface="+mn-ea"/>
                <a:ea typeface="+mn-ea"/>
              </a:rPr>
              <a:t>概率</a:t>
            </a:r>
            <a:r>
              <a:rPr lang="zh-CN" altLang="zh-CN" sz="1600" dirty="0">
                <a:solidFill>
                  <a:srgbClr val="FF0000"/>
                </a:solidFill>
                <a:latin typeface="+mn-ea"/>
                <a:ea typeface="+mn-ea"/>
              </a:rPr>
              <a:t>图</a:t>
            </a:r>
            <a:r>
              <a:rPr lang="zh-CN" altLang="zh-CN" sz="1600" dirty="0" smtClean="0">
                <a:solidFill>
                  <a:srgbClr val="FF0000"/>
                </a:solidFill>
                <a:latin typeface="+mn-ea"/>
                <a:ea typeface="+mn-ea"/>
              </a:rPr>
              <a:t>模型</a:t>
            </a:r>
            <a:r>
              <a:rPr lang="zh-CN" altLang="zh-CN" sz="1600" dirty="0" smtClean="0">
                <a:latin typeface="+mn-ea"/>
                <a:ea typeface="+mn-ea"/>
              </a:rPr>
              <a:t>分为</a:t>
            </a:r>
            <a:r>
              <a:rPr lang="zh-CN" altLang="en-US" sz="1600" dirty="0" smtClean="0">
                <a:latin typeface="+mn-ea"/>
                <a:ea typeface="+mn-ea"/>
              </a:rPr>
              <a:t>：</a:t>
            </a:r>
            <a:r>
              <a:rPr lang="zh-CN" altLang="zh-CN" sz="1600" dirty="0" smtClean="0">
                <a:solidFill>
                  <a:srgbClr val="FF0000"/>
                </a:solidFill>
                <a:latin typeface="+mn-ea"/>
                <a:ea typeface="+mn-ea"/>
              </a:rPr>
              <a:t>贝叶斯网络</a:t>
            </a:r>
            <a:r>
              <a:rPr lang="en-US" altLang="zh-CN" sz="1600" dirty="0" smtClean="0">
                <a:latin typeface="+mn-ea"/>
                <a:ea typeface="+mn-ea"/>
              </a:rPr>
              <a:t>(</a:t>
            </a:r>
            <a:r>
              <a:rPr lang="en-US" altLang="zh-CN" sz="16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Bayesian Network</a:t>
            </a:r>
            <a:r>
              <a:rPr lang="en-US" altLang="zh-CN" sz="1600" dirty="0" smtClean="0">
                <a:latin typeface="+mn-ea"/>
                <a:ea typeface="+mn-ea"/>
              </a:rPr>
              <a:t>)</a:t>
            </a:r>
            <a:r>
              <a:rPr lang="zh-CN" altLang="zh-CN" sz="1600" dirty="0" smtClean="0">
                <a:latin typeface="+mn-ea"/>
                <a:ea typeface="+mn-ea"/>
              </a:rPr>
              <a:t>和</a:t>
            </a:r>
            <a:r>
              <a:rPr lang="zh-CN" altLang="zh-CN" sz="1600" dirty="0">
                <a:solidFill>
                  <a:srgbClr val="FF0000"/>
                </a:solidFill>
                <a:latin typeface="+mn-ea"/>
                <a:ea typeface="+mn-ea"/>
              </a:rPr>
              <a:t>马尔可夫</a:t>
            </a:r>
            <a:r>
              <a:rPr lang="zh-CN" altLang="zh-CN" sz="1600" dirty="0" smtClean="0">
                <a:solidFill>
                  <a:srgbClr val="FF0000"/>
                </a:solidFill>
                <a:latin typeface="+mn-ea"/>
                <a:ea typeface="+mn-ea"/>
              </a:rPr>
              <a:t>网络</a:t>
            </a:r>
            <a:r>
              <a:rPr lang="en-US" altLang="zh-CN" sz="1600" dirty="0" smtClean="0">
                <a:latin typeface="+mn-ea"/>
                <a:ea typeface="+mn-ea"/>
              </a:rPr>
              <a:t>(</a:t>
            </a:r>
            <a:r>
              <a:rPr lang="en-US" altLang="zh-CN" sz="16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Markov Network</a:t>
            </a:r>
            <a:r>
              <a:rPr lang="en-US" altLang="zh-CN" sz="1600" dirty="0" smtClean="0">
                <a:latin typeface="+mn-ea"/>
                <a:ea typeface="+mn-ea"/>
              </a:rPr>
              <a:t>)</a:t>
            </a:r>
            <a:r>
              <a:rPr lang="zh-CN" altLang="zh-CN" sz="1600" dirty="0" smtClean="0">
                <a:latin typeface="+mn-ea"/>
                <a:ea typeface="+mn-ea"/>
              </a:rPr>
              <a:t>两</a:t>
            </a:r>
            <a:r>
              <a:rPr lang="zh-CN" altLang="zh-CN" sz="1600" dirty="0">
                <a:latin typeface="+mn-ea"/>
                <a:ea typeface="+mn-ea"/>
              </a:rPr>
              <a:t>大类。</a:t>
            </a:r>
            <a:endParaRPr lang="zh-CN" altLang="en-US" sz="1600" dirty="0">
              <a:latin typeface="+mn-ea"/>
              <a:ea typeface="+mn-ea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6EB636A-268A-41C9-8067-F11D6E369D88}"/>
              </a:ext>
            </a:extLst>
          </p:cNvPr>
          <p:cNvSpPr/>
          <p:nvPr/>
        </p:nvSpPr>
        <p:spPr>
          <a:xfrm>
            <a:off x="5508104" y="2348880"/>
            <a:ext cx="3096344" cy="3552254"/>
          </a:xfrm>
          <a:prstGeom prst="rect">
            <a:avLst/>
          </a:prstGeom>
          <a:ln>
            <a:solidFill>
              <a:srgbClr val="FF0000"/>
            </a:solidFill>
            <a:prstDash val="sysDash"/>
          </a:ln>
        </p:spPr>
        <p:txBody>
          <a:bodyPr wrap="square" lIns="0" tIns="0" rIns="0" bIns="0">
            <a:spAutoFit/>
          </a:bodyPr>
          <a:lstStyle/>
          <a:p>
            <a:pPr marL="92075" indent="-92075" algn="just">
              <a:lnSpc>
                <a:spcPts val="2300"/>
              </a:lnSpc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Char char="•"/>
            </a:pPr>
            <a:r>
              <a:rPr lang="zh-CN" altLang="zh-CN" sz="1600" dirty="0">
                <a:solidFill>
                  <a:srgbClr val="FF0000"/>
                </a:solidFill>
                <a:latin typeface="+mn-ea"/>
                <a:ea typeface="+mn-ea"/>
              </a:rPr>
              <a:t>贝叶斯网络</a:t>
            </a:r>
            <a:r>
              <a:rPr lang="zh-CN" altLang="en-US" sz="1600" dirty="0">
                <a:latin typeface="+mn-ea"/>
                <a:ea typeface="+mn-ea"/>
              </a:rPr>
              <a:t>：</a:t>
            </a:r>
            <a:r>
              <a:rPr lang="zh-CN" altLang="zh-CN" sz="1600" dirty="0">
                <a:latin typeface="+mn-ea"/>
                <a:ea typeface="+mn-ea"/>
              </a:rPr>
              <a:t>用一个</a:t>
            </a:r>
            <a:r>
              <a:rPr lang="zh-CN" altLang="zh-CN" sz="1600" dirty="0">
                <a:solidFill>
                  <a:srgbClr val="0000FF"/>
                </a:solidFill>
                <a:latin typeface="+mn-ea"/>
                <a:ea typeface="+mn-ea"/>
              </a:rPr>
              <a:t>有向无环</a:t>
            </a:r>
            <a:r>
              <a:rPr lang="zh-CN" altLang="zh-CN" sz="1600" dirty="0" smtClean="0">
                <a:solidFill>
                  <a:srgbClr val="0000FF"/>
                </a:solidFill>
                <a:latin typeface="+mn-ea"/>
                <a:ea typeface="+mn-ea"/>
              </a:rPr>
              <a:t>图</a:t>
            </a:r>
            <a:r>
              <a:rPr lang="zh-CN" altLang="zh-CN" sz="1600" dirty="0" smtClean="0">
                <a:latin typeface="+mn-ea"/>
                <a:ea typeface="+mn-ea"/>
              </a:rPr>
              <a:t>表示，用</a:t>
            </a:r>
            <a:r>
              <a:rPr lang="zh-CN" altLang="zh-CN" sz="1600" dirty="0">
                <a:solidFill>
                  <a:srgbClr val="0000FF"/>
                </a:solidFill>
                <a:latin typeface="+mn-ea"/>
                <a:ea typeface="+mn-ea"/>
              </a:rPr>
              <a:t>有向</a:t>
            </a:r>
            <a:r>
              <a:rPr lang="zh-CN" altLang="zh-CN" sz="1600" dirty="0" smtClean="0">
                <a:solidFill>
                  <a:srgbClr val="0000FF"/>
                </a:solidFill>
                <a:latin typeface="+mn-ea"/>
                <a:ea typeface="+mn-ea"/>
              </a:rPr>
              <a:t>边</a:t>
            </a:r>
            <a:r>
              <a:rPr lang="zh-CN" altLang="zh-CN" sz="1600" dirty="0" smtClean="0">
                <a:latin typeface="+mn-ea"/>
                <a:ea typeface="+mn-ea"/>
              </a:rPr>
              <a:t>表示</a:t>
            </a:r>
            <a:r>
              <a:rPr lang="zh-CN" altLang="zh-CN" sz="1600" u="wavyDbl" dirty="0" smtClean="0">
                <a:latin typeface="+mn-ea"/>
                <a:ea typeface="+mn-ea"/>
              </a:rPr>
              <a:t>节点之间</a:t>
            </a:r>
            <a:r>
              <a:rPr lang="zh-CN" altLang="zh-CN" sz="1600" dirty="0">
                <a:latin typeface="+mn-ea"/>
                <a:ea typeface="+mn-ea"/>
              </a:rPr>
              <a:t>的</a:t>
            </a:r>
            <a:r>
              <a:rPr lang="zh-CN" altLang="zh-CN" sz="1600" dirty="0">
                <a:solidFill>
                  <a:srgbClr val="FF0000"/>
                </a:solidFill>
                <a:latin typeface="+mn-ea"/>
                <a:ea typeface="+mn-ea"/>
              </a:rPr>
              <a:t>单向概率依赖</a:t>
            </a:r>
            <a:r>
              <a:rPr lang="zh-CN" altLang="en-US" sz="1600" dirty="0" smtClean="0">
                <a:latin typeface="+mn-ea"/>
                <a:ea typeface="+mn-ea"/>
              </a:rPr>
              <a:t>。</a:t>
            </a:r>
            <a:endParaRPr lang="en-US" altLang="zh-CN" sz="1600" dirty="0">
              <a:latin typeface="+mn-ea"/>
              <a:ea typeface="+mn-ea"/>
            </a:endParaRPr>
          </a:p>
          <a:p>
            <a:pPr marL="92075" indent="-92075" algn="just">
              <a:lnSpc>
                <a:spcPts val="2300"/>
              </a:lnSpc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Char char="•"/>
            </a:pPr>
            <a:r>
              <a:rPr lang="zh-CN" altLang="zh-CN" sz="1600" dirty="0" smtClean="0">
                <a:solidFill>
                  <a:srgbClr val="FF0000"/>
                </a:solidFill>
                <a:latin typeface="+mn-ea"/>
                <a:ea typeface="+mn-ea"/>
              </a:rPr>
              <a:t>马尔可夫</a:t>
            </a:r>
            <a:r>
              <a:rPr lang="zh-CN" altLang="zh-CN" sz="1600" dirty="0">
                <a:solidFill>
                  <a:srgbClr val="FF0000"/>
                </a:solidFill>
                <a:latin typeface="+mn-ea"/>
                <a:ea typeface="+mn-ea"/>
              </a:rPr>
              <a:t>网络</a:t>
            </a:r>
            <a:r>
              <a:rPr lang="zh-CN" altLang="en-US" sz="1600" dirty="0">
                <a:latin typeface="+mn-ea"/>
                <a:ea typeface="+mn-ea"/>
              </a:rPr>
              <a:t>：</a:t>
            </a:r>
            <a:r>
              <a:rPr lang="zh-CN" altLang="zh-CN" sz="1600" dirty="0" smtClean="0">
                <a:latin typeface="+mn-ea"/>
                <a:ea typeface="+mn-ea"/>
              </a:rPr>
              <a:t>表示</a:t>
            </a:r>
            <a:r>
              <a:rPr lang="zh-CN" altLang="en-US" sz="1600" dirty="0" smtClean="0">
                <a:latin typeface="+mn-ea"/>
                <a:ea typeface="+mn-ea"/>
              </a:rPr>
              <a:t>为</a:t>
            </a:r>
            <a:r>
              <a:rPr lang="zh-CN" altLang="zh-CN" sz="1600" dirty="0" smtClean="0">
                <a:latin typeface="+mn-ea"/>
                <a:ea typeface="+mn-ea"/>
              </a:rPr>
              <a:t>一</a:t>
            </a:r>
            <a:r>
              <a:rPr lang="zh-CN" altLang="zh-CN" sz="1600" dirty="0">
                <a:latin typeface="+mn-ea"/>
                <a:ea typeface="+mn-ea"/>
              </a:rPr>
              <a:t>个</a:t>
            </a:r>
            <a:r>
              <a:rPr lang="zh-CN" altLang="zh-CN" sz="1600" dirty="0">
                <a:solidFill>
                  <a:srgbClr val="0000FF"/>
                </a:solidFill>
                <a:latin typeface="+mn-ea"/>
                <a:ea typeface="+mn-ea"/>
              </a:rPr>
              <a:t>无向图</a:t>
            </a:r>
            <a:r>
              <a:rPr lang="zh-CN" altLang="zh-CN" sz="1600" dirty="0">
                <a:latin typeface="+mn-ea"/>
                <a:ea typeface="+mn-ea"/>
              </a:rPr>
              <a:t>的网络结构</a:t>
            </a:r>
            <a:r>
              <a:rPr lang="zh-CN" altLang="zh-CN" sz="1600" dirty="0" smtClean="0">
                <a:latin typeface="+mn-ea"/>
                <a:ea typeface="+mn-ea"/>
              </a:rPr>
              <a:t>，用</a:t>
            </a:r>
            <a:r>
              <a:rPr lang="zh-CN" altLang="zh-CN" sz="1600" dirty="0">
                <a:solidFill>
                  <a:srgbClr val="0000FF"/>
                </a:solidFill>
                <a:latin typeface="+mn-ea"/>
                <a:ea typeface="+mn-ea"/>
              </a:rPr>
              <a:t>无向</a:t>
            </a:r>
            <a:r>
              <a:rPr lang="zh-CN" altLang="zh-CN" sz="1600" dirty="0" smtClean="0">
                <a:solidFill>
                  <a:srgbClr val="0000FF"/>
                </a:solidFill>
                <a:latin typeface="+mn-ea"/>
                <a:ea typeface="+mn-ea"/>
              </a:rPr>
              <a:t>边</a:t>
            </a:r>
            <a:r>
              <a:rPr lang="zh-CN" altLang="zh-CN" sz="1600" dirty="0" smtClean="0">
                <a:latin typeface="+mn-ea"/>
                <a:ea typeface="+mn-ea"/>
              </a:rPr>
              <a:t>表示</a:t>
            </a:r>
            <a:r>
              <a:rPr lang="zh-CN" altLang="zh-CN" sz="1600" u="wavyDbl" dirty="0" smtClean="0">
                <a:latin typeface="+mn-ea"/>
                <a:ea typeface="+mn-ea"/>
              </a:rPr>
              <a:t>节点之间</a:t>
            </a:r>
            <a:r>
              <a:rPr lang="zh-CN" altLang="zh-CN" sz="1600" dirty="0">
                <a:latin typeface="+mn-ea"/>
                <a:ea typeface="+mn-ea"/>
              </a:rPr>
              <a:t>的</a:t>
            </a:r>
            <a:r>
              <a:rPr lang="zh-CN" altLang="zh-CN" sz="1600" dirty="0" smtClean="0">
                <a:solidFill>
                  <a:srgbClr val="FF0000"/>
                </a:solidFill>
                <a:latin typeface="+mn-ea"/>
                <a:ea typeface="+mn-ea"/>
              </a:rPr>
              <a:t>相互</a:t>
            </a:r>
            <a:r>
              <a:rPr lang="en-US" altLang="zh-CN" sz="1600" dirty="0" smtClean="0">
                <a:solidFill>
                  <a:srgbClr val="FF0000"/>
                </a:solidFill>
                <a:latin typeface="+mn-ea"/>
                <a:ea typeface="+mn-ea"/>
              </a:rPr>
              <a:t>(</a:t>
            </a: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</a:rPr>
              <a:t>双向</a:t>
            </a:r>
            <a:r>
              <a:rPr lang="en-US" altLang="zh-CN" sz="1600" dirty="0" smtClean="0">
                <a:solidFill>
                  <a:srgbClr val="FF0000"/>
                </a:solidFill>
                <a:latin typeface="+mn-ea"/>
                <a:ea typeface="+mn-ea"/>
              </a:rPr>
              <a:t>)</a:t>
            </a:r>
            <a:r>
              <a:rPr lang="zh-CN" altLang="zh-CN" sz="1600" dirty="0" smtClean="0">
                <a:solidFill>
                  <a:srgbClr val="FF0000"/>
                </a:solidFill>
                <a:latin typeface="+mn-ea"/>
                <a:ea typeface="+mn-ea"/>
              </a:rPr>
              <a:t>概率</a:t>
            </a:r>
            <a:r>
              <a:rPr lang="zh-CN" altLang="zh-CN" sz="1600" dirty="0">
                <a:solidFill>
                  <a:srgbClr val="FF0000"/>
                </a:solidFill>
                <a:latin typeface="+mn-ea"/>
                <a:ea typeface="+mn-ea"/>
              </a:rPr>
              <a:t>依赖</a:t>
            </a:r>
            <a:r>
              <a:rPr lang="zh-CN" altLang="zh-CN" sz="1600" dirty="0" smtClean="0">
                <a:latin typeface="+mn-ea"/>
                <a:ea typeface="+mn-ea"/>
              </a:rPr>
              <a:t>。</a:t>
            </a:r>
            <a:endParaRPr lang="en-US" altLang="zh-CN" sz="1600" dirty="0">
              <a:latin typeface="+mn-ea"/>
              <a:ea typeface="+mn-ea"/>
            </a:endParaRPr>
          </a:p>
          <a:p>
            <a:pPr marL="92075" indent="-92075" algn="just">
              <a:lnSpc>
                <a:spcPts val="2300"/>
              </a:lnSpc>
              <a:buClr>
                <a:srgbClr val="FF0000"/>
              </a:buClr>
              <a:buSzPct val="100000"/>
              <a:buFont typeface="Arial" panose="020B0604020202020204" pitchFamily="34" charset="0"/>
              <a:buChar char="•"/>
            </a:pPr>
            <a:r>
              <a:rPr lang="zh-CN" altLang="zh-CN" sz="1600" dirty="0" smtClean="0">
                <a:solidFill>
                  <a:srgbClr val="0000FF"/>
                </a:solidFill>
                <a:latin typeface="+mn-ea"/>
                <a:ea typeface="+mn-ea"/>
              </a:rPr>
              <a:t>一般认为</a:t>
            </a:r>
            <a:r>
              <a:rPr lang="zh-CN" altLang="en-US" sz="1600" dirty="0">
                <a:latin typeface="+mn-ea"/>
                <a:ea typeface="+mn-ea"/>
              </a:rPr>
              <a:t>：</a:t>
            </a:r>
            <a:r>
              <a:rPr lang="zh-CN" altLang="zh-CN" sz="1600" dirty="0" smtClean="0">
                <a:solidFill>
                  <a:srgbClr val="FF0000"/>
                </a:solidFill>
                <a:latin typeface="+mn-ea"/>
                <a:ea typeface="+mn-ea"/>
              </a:rPr>
              <a:t>概率</a:t>
            </a:r>
            <a:r>
              <a:rPr lang="zh-CN" altLang="zh-CN" sz="1600" dirty="0">
                <a:solidFill>
                  <a:srgbClr val="FF0000"/>
                </a:solidFill>
                <a:latin typeface="+mn-ea"/>
                <a:ea typeface="+mn-ea"/>
              </a:rPr>
              <a:t>图模型</a:t>
            </a:r>
            <a:r>
              <a:rPr lang="zh-CN" altLang="zh-CN" sz="1600" dirty="0">
                <a:latin typeface="+mn-ea"/>
                <a:ea typeface="+mn-ea"/>
              </a:rPr>
              <a:t>还</a:t>
            </a:r>
            <a:r>
              <a:rPr lang="zh-CN" altLang="zh-CN" sz="1600" dirty="0" smtClean="0">
                <a:latin typeface="+mn-ea"/>
                <a:ea typeface="+mn-ea"/>
              </a:rPr>
              <a:t>包括朴素</a:t>
            </a:r>
            <a:r>
              <a:rPr lang="zh-CN" altLang="zh-CN" sz="1600" dirty="0">
                <a:latin typeface="+mn-ea"/>
                <a:ea typeface="+mn-ea"/>
              </a:rPr>
              <a:t>贝叶斯模型、最大熵模型、隐马尔可夫模型、条件随机场、主题</a:t>
            </a:r>
            <a:r>
              <a:rPr lang="zh-CN" altLang="zh-CN" sz="1600" dirty="0" smtClean="0">
                <a:latin typeface="+mn-ea"/>
                <a:ea typeface="+mn-ea"/>
              </a:rPr>
              <a:t>模型</a:t>
            </a:r>
            <a:r>
              <a:rPr lang="en-US" altLang="zh-CN" sz="1600" dirty="0" smtClean="0">
                <a:latin typeface="+mn-ea"/>
                <a:ea typeface="+mn-ea"/>
              </a:rPr>
              <a:t>…</a:t>
            </a:r>
            <a:r>
              <a:rPr lang="zh-CN" altLang="zh-CN" sz="1600" dirty="0" smtClean="0">
                <a:latin typeface="+mn-ea"/>
                <a:ea typeface="+mn-ea"/>
              </a:rPr>
              <a:t>，</a:t>
            </a:r>
            <a:r>
              <a:rPr lang="zh-CN" altLang="zh-CN" sz="1600" dirty="0">
                <a:latin typeface="+mn-ea"/>
                <a:ea typeface="+mn-ea"/>
              </a:rPr>
              <a:t>在机器学习的诸多场景</a:t>
            </a:r>
            <a:r>
              <a:rPr lang="zh-CN" altLang="zh-CN" sz="1600" dirty="0" smtClean="0">
                <a:latin typeface="+mn-ea"/>
                <a:ea typeface="+mn-ea"/>
              </a:rPr>
              <a:t>中</a:t>
            </a:r>
            <a:r>
              <a:rPr lang="zh-CN" altLang="en-US" sz="1600" dirty="0">
                <a:latin typeface="+mn-ea"/>
                <a:ea typeface="+mn-ea"/>
              </a:rPr>
              <a:t>均</a:t>
            </a:r>
            <a:r>
              <a:rPr lang="zh-CN" altLang="zh-CN" sz="1600" dirty="0" smtClean="0">
                <a:latin typeface="+mn-ea"/>
                <a:ea typeface="+mn-ea"/>
              </a:rPr>
              <a:t>有广泛应用</a:t>
            </a:r>
            <a:r>
              <a:rPr lang="zh-CN" altLang="zh-CN" sz="1600" dirty="0">
                <a:latin typeface="+mn-ea"/>
                <a:ea typeface="+mn-ea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1973262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009538EC-7958-4099-AAD3-248CC922E3FA}"/>
              </a:ext>
            </a:extLst>
          </p:cNvPr>
          <p:cNvSpPr/>
          <p:nvPr/>
        </p:nvSpPr>
        <p:spPr>
          <a:xfrm>
            <a:off x="395536" y="980590"/>
            <a:ext cx="8208912" cy="76944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>
            <a:spAutoFit/>
          </a:bodyPr>
          <a:lstStyle/>
          <a:p>
            <a:pPr marL="265113" indent="-265113">
              <a:lnSpc>
                <a:spcPts val="27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zh-CN" dirty="0">
                <a:latin typeface="+mn-ea"/>
                <a:ea typeface="+mn-ea"/>
              </a:rPr>
              <a:t>贝叶斯网络满足</a:t>
            </a:r>
            <a:r>
              <a:rPr lang="zh-CN" altLang="zh-CN" dirty="0">
                <a:solidFill>
                  <a:srgbClr val="FF0000"/>
                </a:solidFill>
                <a:latin typeface="+mn-ea"/>
                <a:ea typeface="+mn-ea"/>
              </a:rPr>
              <a:t>局部</a:t>
            </a:r>
            <a:r>
              <a:rPr lang="zh-CN" altLang="zh-CN" dirty="0" smtClean="0">
                <a:solidFill>
                  <a:srgbClr val="FF0000"/>
                </a:solidFill>
                <a:latin typeface="+mn-ea"/>
                <a:ea typeface="+mn-ea"/>
              </a:rPr>
              <a:t>马尔可夫性</a:t>
            </a:r>
            <a:r>
              <a:rPr lang="en-US" altLang="zh-CN" dirty="0" smtClean="0">
                <a:latin typeface="+mn-ea"/>
                <a:ea typeface="+mn-ea"/>
              </a:rPr>
              <a:t>(</a:t>
            </a:r>
            <a:r>
              <a:rPr lang="en-US" altLang="zh-CN" sz="16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local </a:t>
            </a:r>
            <a:r>
              <a:rPr lang="en-US" altLang="zh-CN" sz="16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Markov </a:t>
            </a:r>
            <a:r>
              <a:rPr lang="en-US" altLang="zh-CN" sz="16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property</a:t>
            </a:r>
            <a:r>
              <a:rPr lang="en-US" altLang="zh-CN" dirty="0" smtClean="0">
                <a:latin typeface="+mn-ea"/>
                <a:ea typeface="+mn-ea"/>
              </a:rPr>
              <a:t>)</a:t>
            </a:r>
            <a:endParaRPr lang="en-US" altLang="zh-CN" dirty="0">
              <a:latin typeface="+mn-ea"/>
              <a:ea typeface="+mn-ea"/>
            </a:endParaRPr>
          </a:p>
          <a:p>
            <a:pPr marL="265113" indent="-265113">
              <a:lnSpc>
                <a:spcPts val="27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zh-CN" dirty="0" smtClean="0">
                <a:latin typeface="+mn-ea"/>
                <a:ea typeface="+mn-ea"/>
              </a:rPr>
              <a:t>即</a:t>
            </a:r>
            <a:r>
              <a:rPr lang="zh-CN" altLang="en-US" dirty="0" smtClean="0">
                <a:latin typeface="+mn-ea"/>
                <a:ea typeface="+mn-ea"/>
              </a:rPr>
              <a:t>，</a:t>
            </a:r>
            <a:r>
              <a:rPr lang="zh-CN" altLang="en-US" dirty="0">
                <a:latin typeface="+mn-ea"/>
                <a:ea typeface="+mn-ea"/>
              </a:rPr>
              <a:t>若</a:t>
            </a:r>
            <a:r>
              <a:rPr lang="zh-CN" altLang="zh-CN" dirty="0" smtClean="0">
                <a:solidFill>
                  <a:srgbClr val="0000FF"/>
                </a:solidFill>
                <a:latin typeface="+mn-ea"/>
                <a:ea typeface="+mn-ea"/>
              </a:rPr>
              <a:t>给定</a:t>
            </a:r>
            <a:r>
              <a:rPr lang="zh-CN" altLang="en-US" dirty="0" smtClean="0">
                <a:solidFill>
                  <a:srgbClr val="FF0000"/>
                </a:solidFill>
                <a:latin typeface="+mn-ea"/>
                <a:ea typeface="+mn-ea"/>
              </a:rPr>
              <a:t>某</a:t>
            </a:r>
            <a:r>
              <a:rPr lang="zh-CN" altLang="zh-CN" dirty="0" smtClean="0">
                <a:solidFill>
                  <a:srgbClr val="FF0000"/>
                </a:solidFill>
                <a:latin typeface="+mn-ea"/>
                <a:ea typeface="+mn-ea"/>
              </a:rPr>
              <a:t>个</a:t>
            </a:r>
            <a:r>
              <a:rPr lang="zh-CN" altLang="zh-CN" dirty="0">
                <a:solidFill>
                  <a:srgbClr val="FF0000"/>
                </a:solidFill>
                <a:latin typeface="+mn-ea"/>
                <a:ea typeface="+mn-ea"/>
              </a:rPr>
              <a:t>节点</a:t>
            </a:r>
            <a:r>
              <a:rPr lang="zh-CN" altLang="zh-CN" dirty="0">
                <a:latin typeface="+mn-ea"/>
                <a:ea typeface="+mn-ea"/>
              </a:rPr>
              <a:t>的</a:t>
            </a:r>
            <a:r>
              <a:rPr lang="zh-CN" altLang="zh-CN" dirty="0">
                <a:solidFill>
                  <a:srgbClr val="FF0000"/>
                </a:solidFill>
                <a:latin typeface="+mn-ea"/>
                <a:ea typeface="+mn-ea"/>
              </a:rPr>
              <a:t>父</a:t>
            </a:r>
            <a:r>
              <a:rPr lang="zh-CN" altLang="zh-CN" dirty="0" smtClean="0">
                <a:solidFill>
                  <a:srgbClr val="FF0000"/>
                </a:solidFill>
                <a:latin typeface="+mn-ea"/>
                <a:ea typeface="+mn-ea"/>
              </a:rPr>
              <a:t>节点</a:t>
            </a:r>
            <a:r>
              <a:rPr lang="zh-CN" altLang="zh-CN" dirty="0" smtClean="0">
                <a:latin typeface="+mn-ea"/>
                <a:ea typeface="+mn-ea"/>
              </a:rPr>
              <a:t>，</a:t>
            </a:r>
            <a:r>
              <a:rPr lang="zh-CN" altLang="zh-CN" u="wavyHeavy" dirty="0" smtClean="0">
                <a:latin typeface="+mn-ea"/>
                <a:ea typeface="+mn-ea"/>
              </a:rPr>
              <a:t>该节点</a:t>
            </a:r>
            <a:r>
              <a:rPr lang="zh-CN" altLang="zh-CN" dirty="0">
                <a:solidFill>
                  <a:srgbClr val="0000FF"/>
                </a:solidFill>
                <a:latin typeface="+mn-ea"/>
                <a:ea typeface="+mn-ea"/>
              </a:rPr>
              <a:t>有条件地</a:t>
            </a:r>
            <a:r>
              <a:rPr lang="zh-CN" altLang="zh-CN" dirty="0">
                <a:solidFill>
                  <a:srgbClr val="FF0000"/>
                </a:solidFill>
                <a:latin typeface="+mn-ea"/>
                <a:ea typeface="+mn-ea"/>
              </a:rPr>
              <a:t>独立于</a:t>
            </a:r>
            <a:r>
              <a:rPr lang="zh-CN" altLang="zh-CN" dirty="0">
                <a:latin typeface="+mn-ea"/>
                <a:ea typeface="+mn-ea"/>
              </a:rPr>
              <a:t>它的</a:t>
            </a:r>
            <a:r>
              <a:rPr lang="zh-CN" altLang="zh-CN" u="wavyHeavy" dirty="0" smtClean="0">
                <a:latin typeface="+mn-ea"/>
                <a:ea typeface="+mn-ea"/>
              </a:rPr>
              <a:t>非</a:t>
            </a:r>
            <a:r>
              <a:rPr lang="zh-CN" altLang="en-US" u="wavyHeavy" dirty="0" smtClean="0">
                <a:latin typeface="+mn-ea"/>
                <a:ea typeface="+mn-ea"/>
              </a:rPr>
              <a:t>后裔</a:t>
            </a:r>
            <a:r>
              <a:rPr lang="zh-CN" altLang="zh-CN" u="wavyHeavy" dirty="0" smtClean="0">
                <a:latin typeface="+mn-ea"/>
                <a:ea typeface="+mn-ea"/>
              </a:rPr>
              <a:t>节点</a:t>
            </a:r>
            <a:r>
              <a:rPr lang="zh-CN" altLang="en-US" dirty="0" smtClean="0">
                <a:latin typeface="+mn-ea"/>
                <a:ea typeface="+mn-ea"/>
              </a:rPr>
              <a:t>。</a:t>
            </a:r>
            <a:endParaRPr lang="zh-CN" altLang="en-US" dirty="0">
              <a:latin typeface="+mn-ea"/>
              <a:ea typeface="+mn-ea"/>
            </a:endParaRPr>
          </a:p>
        </p:txBody>
      </p:sp>
      <p:cxnSp>
        <p:nvCxnSpPr>
          <p:cNvPr id="3" name="直接连接符 2"/>
          <p:cNvCxnSpPr/>
          <p:nvPr/>
        </p:nvCxnSpPr>
        <p:spPr bwMode="auto">
          <a:xfrm>
            <a:off x="395536" y="908720"/>
            <a:ext cx="8208912" cy="0"/>
          </a:xfrm>
          <a:prstGeom prst="line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矩形 7">
            <a:extLst>
              <a:ext uri="{FF2B5EF4-FFF2-40B4-BE49-F238E27FC236}">
                <a16:creationId xmlns:a16="http://schemas.microsoft.com/office/drawing/2014/main" id="{70711213-6A7F-41B7-83A4-ACBA1908F28E}"/>
              </a:ext>
            </a:extLst>
          </p:cNvPr>
          <p:cNvSpPr/>
          <p:nvPr/>
        </p:nvSpPr>
        <p:spPr>
          <a:xfrm>
            <a:off x="404680" y="467380"/>
            <a:ext cx="2079088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altLang="zh-CN" sz="2400" dirty="0" smtClean="0">
                <a:latin typeface="+mn-ea"/>
                <a:ea typeface="+mn-ea"/>
              </a:rPr>
              <a:t>1</a:t>
            </a:r>
            <a:r>
              <a:rPr lang="zh-CN" altLang="en-US" sz="2400" dirty="0" smtClean="0">
                <a:latin typeface="+mn-ea"/>
                <a:ea typeface="+mn-ea"/>
              </a:rPr>
              <a:t>、贝叶斯</a:t>
            </a:r>
            <a:r>
              <a:rPr lang="zh-CN" altLang="en-US" sz="2400" dirty="0">
                <a:latin typeface="+mn-ea"/>
                <a:ea typeface="+mn-ea"/>
              </a:rPr>
              <a:t>网络</a:t>
            </a:r>
            <a:endParaRPr lang="en-US" altLang="zh-CN" sz="2400" dirty="0">
              <a:latin typeface="+mn-ea"/>
              <a:ea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1821900"/>
            <a:ext cx="3888432" cy="2903244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644008" y="1821900"/>
            <a:ext cx="4032448" cy="34753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76213" indent="-176213">
              <a:lnSpc>
                <a:spcPts val="19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zh-CN" sz="1600" dirty="0" smtClean="0">
                <a:latin typeface="+mn-ea"/>
                <a:ea typeface="+mn-ea"/>
                <a:cs typeface="Times New Roman" panose="02020603050405020304" pitchFamily="18" charset="0"/>
              </a:rPr>
              <a:t>描述</a:t>
            </a:r>
            <a:r>
              <a:rPr lang="zh-CN" altLang="zh-CN" sz="1600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多云</a:t>
            </a:r>
            <a:r>
              <a:rPr lang="en-US" altLang="zh-CN" sz="1600" dirty="0" smtClean="0">
                <a:latin typeface="+mn-ea"/>
                <a:ea typeface="+mn-ea"/>
                <a:cs typeface="Times New Roman" panose="02020603050405020304" pitchFamily="18" charset="0"/>
              </a:rPr>
              <a:t>\</a:t>
            </a:r>
            <a:r>
              <a:rPr lang="zh-CN" altLang="zh-CN" sz="1600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洒水车</a:t>
            </a:r>
            <a:r>
              <a:rPr lang="en-US" altLang="zh-CN" sz="1600" dirty="0" smtClean="0">
                <a:latin typeface="+mn-ea"/>
                <a:ea typeface="+mn-ea"/>
                <a:cs typeface="Times New Roman" panose="02020603050405020304" pitchFamily="18" charset="0"/>
              </a:rPr>
              <a:t>\</a:t>
            </a:r>
            <a:r>
              <a:rPr lang="zh-CN" altLang="zh-CN" sz="1600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下雨</a:t>
            </a:r>
            <a:r>
              <a:rPr lang="en-US" altLang="zh-CN" sz="1600" dirty="0" smtClean="0">
                <a:latin typeface="+mn-ea"/>
                <a:ea typeface="+mn-ea"/>
                <a:cs typeface="Times New Roman" panose="02020603050405020304" pitchFamily="18" charset="0"/>
              </a:rPr>
              <a:t>\</a:t>
            </a:r>
            <a:r>
              <a:rPr lang="zh-CN" altLang="zh-CN" sz="1600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路</a:t>
            </a:r>
            <a:r>
              <a:rPr lang="zh-CN" altLang="zh-CN" sz="1600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湿</a:t>
            </a:r>
            <a:r>
              <a:rPr lang="zh-CN" altLang="zh-CN" sz="16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四个因素之间</a:t>
            </a:r>
            <a:r>
              <a:rPr lang="zh-CN" altLang="zh-CN" sz="1600" dirty="0">
                <a:latin typeface="+mn-ea"/>
                <a:ea typeface="+mn-ea"/>
                <a:cs typeface="Times New Roman" panose="02020603050405020304" pitchFamily="18" charset="0"/>
              </a:rPr>
              <a:t>的</a:t>
            </a:r>
            <a:r>
              <a:rPr lang="zh-CN" altLang="zh-CN" sz="16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相互</a:t>
            </a:r>
            <a:r>
              <a:rPr lang="zh-CN" altLang="zh-CN" sz="16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影响</a:t>
            </a:r>
            <a:r>
              <a:rPr lang="en-US" altLang="zh-CN" sz="1600" dirty="0" smtClean="0"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lang="zh-CN" altLang="en-US" sz="1600" dirty="0" smtClean="0">
                <a:latin typeface="+mn-ea"/>
                <a:ea typeface="+mn-ea"/>
                <a:cs typeface="Times New Roman" panose="02020603050405020304" pitchFamily="18" charset="0"/>
              </a:rPr>
              <a:t>由</a:t>
            </a:r>
            <a:r>
              <a:rPr lang="zh-CN" altLang="en-US" sz="1600" dirty="0">
                <a:latin typeface="+mn-ea"/>
                <a:ea typeface="+mn-ea"/>
                <a:cs typeface="Times New Roman" panose="02020603050405020304" pitchFamily="18" charset="0"/>
              </a:rPr>
              <a:t>观察</a:t>
            </a:r>
            <a:r>
              <a:rPr lang="zh-CN" altLang="en-US" sz="1600" dirty="0" smtClean="0">
                <a:latin typeface="+mn-ea"/>
                <a:ea typeface="+mn-ea"/>
                <a:cs typeface="Times New Roman" panose="02020603050405020304" pitchFamily="18" charset="0"/>
              </a:rPr>
              <a:t>统计</a:t>
            </a:r>
            <a:r>
              <a:rPr lang="zh-CN" altLang="zh-CN" sz="1600" dirty="0" smtClean="0">
                <a:latin typeface="+mn-ea"/>
                <a:ea typeface="+mn-ea"/>
                <a:cs typeface="Times New Roman" panose="02020603050405020304" pitchFamily="18" charset="0"/>
              </a:rPr>
              <a:t>以</a:t>
            </a:r>
            <a:r>
              <a:rPr lang="zh-CN" altLang="zh-CN" sz="1600" dirty="0">
                <a:latin typeface="+mn-ea"/>
                <a:ea typeface="+mn-ea"/>
                <a:cs typeface="Times New Roman" panose="02020603050405020304" pitchFamily="18" charset="0"/>
              </a:rPr>
              <a:t>概率形式给</a:t>
            </a:r>
            <a:r>
              <a:rPr lang="zh-CN" altLang="zh-CN" sz="1600" dirty="0" smtClean="0">
                <a:latin typeface="+mn-ea"/>
                <a:ea typeface="+mn-ea"/>
                <a:cs typeface="Times New Roman" panose="02020603050405020304" pitchFamily="18" charset="0"/>
              </a:rPr>
              <a:t>出</a:t>
            </a:r>
            <a:r>
              <a:rPr lang="en-US" altLang="zh-CN" sz="1600" dirty="0" smtClean="0">
                <a:latin typeface="+mn-ea"/>
                <a:ea typeface="+mn-ea"/>
                <a:cs typeface="Times New Roman" panose="02020603050405020304" pitchFamily="18" charset="0"/>
              </a:rPr>
              <a:t>)</a:t>
            </a:r>
          </a:p>
          <a:p>
            <a:pPr marL="92075" indent="-92075">
              <a:lnSpc>
                <a:spcPts val="1900"/>
              </a:lnSpc>
              <a:spcAft>
                <a:spcPts val="600"/>
              </a:spcAft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zh-CN" altLang="zh-CN" sz="1600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如</a:t>
            </a:r>
            <a:r>
              <a:rPr lang="zh-CN" altLang="en-US" sz="1600" dirty="0">
                <a:latin typeface="+mn-ea"/>
                <a:ea typeface="+mn-ea"/>
                <a:cs typeface="Times New Roman" panose="02020603050405020304" pitchFamily="18" charset="0"/>
              </a:rPr>
              <a:t>：</a:t>
            </a:r>
            <a:r>
              <a:rPr lang="zh-CN" altLang="zh-CN" sz="1600" u="wavyHeavy" dirty="0" smtClean="0">
                <a:latin typeface="+mn-ea"/>
                <a:ea typeface="+mn-ea"/>
                <a:cs typeface="Times New Roman" panose="02020603050405020304" pitchFamily="18" charset="0"/>
              </a:rPr>
              <a:t>多云</a:t>
            </a:r>
            <a:r>
              <a:rPr lang="zh-CN" altLang="en-US" sz="1600" dirty="0" smtClean="0">
                <a:latin typeface="+mn-ea"/>
                <a:ea typeface="+mn-ea"/>
                <a:cs typeface="Times New Roman" panose="02020603050405020304" pitchFamily="18" charset="0"/>
              </a:rPr>
              <a:t>时</a:t>
            </a:r>
            <a:r>
              <a:rPr lang="zh-CN" altLang="zh-CN" sz="1600" dirty="0" smtClean="0">
                <a:latin typeface="+mn-ea"/>
                <a:ea typeface="+mn-ea"/>
                <a:cs typeface="Times New Roman" panose="02020603050405020304" pitchFamily="18" charset="0"/>
              </a:rPr>
              <a:t>有</a:t>
            </a:r>
            <a:r>
              <a:rPr lang="en-US" altLang="zh-CN" sz="16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10</a:t>
            </a:r>
            <a:r>
              <a:rPr lang="en-US" altLang="zh-CN" sz="16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%</a:t>
            </a:r>
            <a:r>
              <a:rPr lang="zh-CN" altLang="en-US" sz="16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的</a:t>
            </a:r>
            <a:r>
              <a:rPr lang="zh-CN" altLang="zh-CN" sz="1600" dirty="0" smtClean="0">
                <a:latin typeface="+mn-ea"/>
                <a:ea typeface="+mn-ea"/>
                <a:cs typeface="Times New Roman" panose="02020603050405020304" pitchFamily="18" charset="0"/>
              </a:rPr>
              <a:t>概率</a:t>
            </a:r>
            <a:r>
              <a:rPr lang="zh-CN" altLang="zh-CN" sz="1600" dirty="0">
                <a:latin typeface="+mn-ea"/>
                <a:ea typeface="+mn-ea"/>
                <a:cs typeface="Times New Roman" panose="02020603050405020304" pitchFamily="18" charset="0"/>
              </a:rPr>
              <a:t>会出动洒水车和</a:t>
            </a:r>
            <a:r>
              <a:rPr lang="en-US" altLang="zh-CN" sz="16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80</a:t>
            </a:r>
            <a:r>
              <a:rPr lang="en-US" altLang="zh-CN" sz="16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%</a:t>
            </a:r>
            <a:r>
              <a:rPr lang="zh-CN" altLang="en-US" sz="16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的</a:t>
            </a:r>
            <a:r>
              <a:rPr lang="zh-CN" altLang="zh-CN" sz="1600" dirty="0" smtClean="0">
                <a:latin typeface="+mn-ea"/>
                <a:ea typeface="+mn-ea"/>
                <a:cs typeface="Times New Roman" panose="02020603050405020304" pitchFamily="18" charset="0"/>
              </a:rPr>
              <a:t>概率</a:t>
            </a:r>
            <a:r>
              <a:rPr lang="zh-CN" altLang="en-US" sz="1600" dirty="0" smtClean="0">
                <a:latin typeface="+mn-ea"/>
                <a:ea typeface="+mn-ea"/>
                <a:cs typeface="Times New Roman" panose="02020603050405020304" pitchFamily="18" charset="0"/>
              </a:rPr>
              <a:t>会</a:t>
            </a:r>
            <a:r>
              <a:rPr lang="zh-CN" altLang="zh-CN" sz="1600" dirty="0" smtClean="0">
                <a:latin typeface="+mn-ea"/>
                <a:ea typeface="+mn-ea"/>
                <a:cs typeface="Times New Roman" panose="02020603050405020304" pitchFamily="18" charset="0"/>
              </a:rPr>
              <a:t>下雨</a:t>
            </a:r>
            <a:r>
              <a:rPr lang="zh-CN" altLang="en-US" sz="1600" dirty="0" smtClean="0">
                <a:latin typeface="+mn-ea"/>
                <a:ea typeface="+mn-ea"/>
                <a:cs typeface="Times New Roman" panose="02020603050405020304" pitchFamily="18" charset="0"/>
              </a:rPr>
              <a:t>；</a:t>
            </a:r>
            <a:r>
              <a:rPr lang="zh-CN" altLang="zh-CN" sz="1600" dirty="0" smtClean="0">
                <a:latin typeface="+mn-ea"/>
                <a:ea typeface="+mn-ea"/>
                <a:cs typeface="Times New Roman" panose="02020603050405020304" pitchFamily="18" charset="0"/>
              </a:rPr>
              <a:t>有</a:t>
            </a:r>
            <a:r>
              <a:rPr lang="zh-CN" altLang="zh-CN" sz="1600" dirty="0">
                <a:latin typeface="+mn-ea"/>
                <a:ea typeface="+mn-ea"/>
                <a:cs typeface="Times New Roman" panose="02020603050405020304" pitchFamily="18" charset="0"/>
              </a:rPr>
              <a:t>洒水车和</a:t>
            </a:r>
            <a:r>
              <a:rPr lang="zh-CN" altLang="zh-CN" sz="1600" dirty="0" smtClean="0">
                <a:latin typeface="+mn-ea"/>
                <a:ea typeface="+mn-ea"/>
                <a:cs typeface="Times New Roman" panose="02020603050405020304" pitchFamily="18" charset="0"/>
              </a:rPr>
              <a:t>不下雨</a:t>
            </a:r>
            <a:r>
              <a:rPr lang="zh-CN" altLang="en-US" sz="1600" dirty="0" smtClean="0">
                <a:latin typeface="+mn-ea"/>
                <a:ea typeface="+mn-ea"/>
                <a:cs typeface="Times New Roman" panose="02020603050405020304" pitchFamily="18" charset="0"/>
              </a:rPr>
              <a:t>时</a:t>
            </a:r>
            <a:r>
              <a:rPr lang="zh-CN" altLang="zh-CN" sz="1600" dirty="0" smtClean="0">
                <a:latin typeface="+mn-ea"/>
                <a:ea typeface="+mn-ea"/>
                <a:cs typeface="Times New Roman" panose="02020603050405020304" pitchFamily="18" charset="0"/>
              </a:rPr>
              <a:t>有</a:t>
            </a:r>
            <a:r>
              <a:rPr lang="en-US" altLang="zh-CN" sz="1600" dirty="0">
                <a:latin typeface="+mn-ea"/>
                <a:ea typeface="+mn-ea"/>
                <a:cs typeface="Times New Roman" panose="02020603050405020304" pitchFamily="18" charset="0"/>
              </a:rPr>
              <a:t>10</a:t>
            </a:r>
            <a:r>
              <a:rPr lang="en-US" altLang="zh-CN" sz="1600" dirty="0" smtClean="0">
                <a:latin typeface="+mn-ea"/>
                <a:ea typeface="+mn-ea"/>
                <a:cs typeface="Times New Roman" panose="02020603050405020304" pitchFamily="18" charset="0"/>
              </a:rPr>
              <a:t>%</a:t>
            </a:r>
            <a:r>
              <a:rPr lang="zh-CN" altLang="zh-CN" sz="1600" dirty="0" smtClean="0">
                <a:latin typeface="+mn-ea"/>
                <a:ea typeface="+mn-ea"/>
                <a:cs typeface="Times New Roman" panose="02020603050405020304" pitchFamily="18" charset="0"/>
              </a:rPr>
              <a:t>概率</a:t>
            </a:r>
            <a:r>
              <a:rPr lang="zh-CN" altLang="zh-CN" sz="1600" dirty="0">
                <a:latin typeface="+mn-ea"/>
                <a:ea typeface="+mn-ea"/>
                <a:cs typeface="Times New Roman" panose="02020603050405020304" pitchFamily="18" charset="0"/>
              </a:rPr>
              <a:t>路面不湿</a:t>
            </a:r>
            <a:r>
              <a:rPr lang="zh-CN" altLang="zh-CN" sz="1600" dirty="0" smtClean="0">
                <a:latin typeface="+mn-ea"/>
                <a:ea typeface="+mn-ea"/>
                <a:cs typeface="Times New Roman" panose="02020603050405020304" pitchFamily="18" charset="0"/>
              </a:rPr>
              <a:t>。</a:t>
            </a:r>
            <a:endParaRPr lang="en-US" altLang="zh-CN" sz="1600" dirty="0" smtClean="0">
              <a:latin typeface="+mn-ea"/>
              <a:ea typeface="+mn-ea"/>
              <a:cs typeface="Times New Roman" panose="02020603050405020304" pitchFamily="18" charset="0"/>
            </a:endParaRPr>
          </a:p>
          <a:p>
            <a:pPr marL="92075" indent="-92075">
              <a:lnSpc>
                <a:spcPts val="1900"/>
              </a:lnSpc>
              <a:spcAft>
                <a:spcPts val="600"/>
              </a:spcAft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US" altLang="zh-CN" sz="16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Bayes</a:t>
            </a:r>
            <a:r>
              <a:rPr lang="zh-CN" altLang="zh-CN" sz="1600" dirty="0" smtClean="0">
                <a:latin typeface="+mn-ea"/>
                <a:ea typeface="+mn-ea"/>
                <a:cs typeface="Times New Roman" panose="02020603050405020304" pitchFamily="18" charset="0"/>
              </a:rPr>
              <a:t>网络</a:t>
            </a:r>
            <a:r>
              <a:rPr lang="zh-CN" altLang="zh-CN" sz="1600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满足</a:t>
            </a:r>
            <a:r>
              <a:rPr lang="zh-CN" altLang="zh-CN" sz="16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局部马尔可夫性</a:t>
            </a:r>
            <a:r>
              <a:rPr lang="zh-CN" altLang="zh-CN" sz="1600" dirty="0">
                <a:latin typeface="+mn-ea"/>
                <a:ea typeface="+mn-ea"/>
                <a:cs typeface="Times New Roman" panose="02020603050405020304" pitchFamily="18" charset="0"/>
              </a:rPr>
              <a:t>，即</a:t>
            </a:r>
            <a:r>
              <a:rPr lang="zh-CN" altLang="zh-CN" sz="1600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给定一个节点的父</a:t>
            </a:r>
            <a:r>
              <a:rPr lang="zh-CN" altLang="zh-CN" sz="1600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节点</a:t>
            </a:r>
            <a:r>
              <a:rPr lang="zh-CN" altLang="en-US" sz="1600" dirty="0">
                <a:latin typeface="+mn-ea"/>
                <a:ea typeface="+mn-ea"/>
                <a:cs typeface="Times New Roman" panose="02020603050405020304" pitchFamily="18" charset="0"/>
              </a:rPr>
              <a:t>时</a:t>
            </a:r>
            <a:r>
              <a:rPr lang="zh-CN" altLang="zh-CN" sz="1600" dirty="0" smtClean="0">
                <a:latin typeface="+mn-ea"/>
                <a:ea typeface="+mn-ea"/>
                <a:cs typeface="Times New Roman" panose="02020603050405020304" pitchFamily="18" charset="0"/>
              </a:rPr>
              <a:t>，</a:t>
            </a:r>
            <a:r>
              <a:rPr lang="zh-CN" altLang="zh-CN" sz="16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该节点</a:t>
            </a:r>
            <a:r>
              <a:rPr lang="zh-CN" altLang="zh-CN" sz="1600" dirty="0">
                <a:latin typeface="+mn-ea"/>
                <a:ea typeface="+mn-ea"/>
                <a:cs typeface="Times New Roman" panose="02020603050405020304" pitchFamily="18" charset="0"/>
              </a:rPr>
              <a:t>有</a:t>
            </a:r>
            <a:r>
              <a:rPr lang="zh-CN" altLang="zh-CN" sz="1600" dirty="0" smtClean="0">
                <a:latin typeface="+mn-ea"/>
                <a:ea typeface="+mn-ea"/>
                <a:cs typeface="Times New Roman" panose="02020603050405020304" pitchFamily="18" charset="0"/>
              </a:rPr>
              <a:t>条件</a:t>
            </a:r>
            <a:r>
              <a:rPr lang="zh-CN" altLang="en-US" sz="1600" dirty="0" smtClean="0">
                <a:latin typeface="+mn-ea"/>
                <a:ea typeface="+mn-ea"/>
                <a:cs typeface="Times New Roman" panose="02020603050405020304" pitchFamily="18" charset="0"/>
              </a:rPr>
              <a:t>地</a:t>
            </a:r>
            <a:r>
              <a:rPr lang="zh-CN" altLang="zh-CN" sz="16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独立于</a:t>
            </a:r>
            <a:r>
              <a:rPr lang="zh-CN" altLang="en-US" sz="1600" u="wavyHeavy" dirty="0" smtClean="0">
                <a:latin typeface="+mn-ea"/>
                <a:ea typeface="+mn-ea"/>
                <a:cs typeface="Times New Roman" panose="02020603050405020304" pitchFamily="18" charset="0"/>
              </a:rPr>
              <a:t>其</a:t>
            </a:r>
            <a:r>
              <a:rPr lang="zh-CN" altLang="zh-CN" sz="1600" u="wavyHeavy" dirty="0" smtClean="0">
                <a:latin typeface="+mn-ea"/>
                <a:ea typeface="+mn-ea"/>
                <a:cs typeface="Times New Roman" panose="02020603050405020304" pitchFamily="18" charset="0"/>
              </a:rPr>
              <a:t>非</a:t>
            </a:r>
            <a:r>
              <a:rPr lang="zh-CN" altLang="zh-CN" sz="1600" u="wavyHeavy" dirty="0">
                <a:latin typeface="+mn-ea"/>
                <a:ea typeface="+mn-ea"/>
                <a:cs typeface="Times New Roman" panose="02020603050405020304" pitchFamily="18" charset="0"/>
              </a:rPr>
              <a:t>后裔节点</a:t>
            </a:r>
            <a:r>
              <a:rPr lang="zh-CN" altLang="zh-CN" sz="1600" dirty="0" smtClean="0">
                <a:latin typeface="+mn-ea"/>
                <a:ea typeface="+mn-ea"/>
                <a:cs typeface="Times New Roman" panose="02020603050405020304" pitchFamily="18" charset="0"/>
              </a:rPr>
              <a:t>。</a:t>
            </a:r>
            <a:endParaRPr lang="en-US" altLang="zh-CN" sz="1600" dirty="0" smtClean="0">
              <a:latin typeface="+mn-ea"/>
              <a:ea typeface="+mn-ea"/>
              <a:cs typeface="Times New Roman" panose="02020603050405020304" pitchFamily="18" charset="0"/>
            </a:endParaRPr>
          </a:p>
          <a:p>
            <a:pPr marL="92075" indent="-92075">
              <a:lnSpc>
                <a:spcPts val="1900"/>
              </a:lnSpc>
              <a:spcAft>
                <a:spcPts val="600"/>
              </a:spcAft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“</a:t>
            </a:r>
            <a:r>
              <a:rPr lang="zh-CN" altLang="zh-CN" sz="16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局马</a:t>
            </a: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”</a:t>
            </a:r>
            <a:r>
              <a:rPr lang="zh-CN" altLang="zh-CN" sz="1600" dirty="0" smtClean="0">
                <a:latin typeface="+mn-ea"/>
                <a:ea typeface="+mn-ea"/>
                <a:cs typeface="Times New Roman" panose="02020603050405020304" pitchFamily="18" charset="0"/>
              </a:rPr>
              <a:t>意味着</a:t>
            </a:r>
            <a:r>
              <a:rPr lang="en-US" altLang="zh-CN" sz="16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</a:t>
            </a:r>
            <a:r>
              <a:rPr lang="en-US" altLang="zh-CN" sz="16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lang="zh-CN" altLang="zh-CN" sz="16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洒水车</a:t>
            </a:r>
            <a:r>
              <a:rPr lang="en-US" altLang="zh-CN" sz="16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|</a:t>
            </a:r>
            <a:r>
              <a:rPr lang="zh-CN" altLang="zh-CN" sz="16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多云</a:t>
            </a:r>
            <a:r>
              <a:rPr lang="en-US" altLang="zh-CN" sz="16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,</a:t>
            </a:r>
            <a:r>
              <a:rPr lang="zh-CN" altLang="zh-CN" sz="16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下雨</a:t>
            </a:r>
            <a:r>
              <a:rPr lang="en-US" altLang="zh-CN" sz="16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)=</a:t>
            </a:r>
            <a:r>
              <a:rPr lang="en-US" altLang="zh-CN" sz="16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</a:t>
            </a:r>
            <a:r>
              <a:rPr lang="en-US" altLang="zh-CN" sz="16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lang="zh-CN" altLang="zh-CN" sz="16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洒水车</a:t>
            </a:r>
            <a:r>
              <a:rPr lang="en-US" altLang="zh-CN" sz="16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|</a:t>
            </a:r>
            <a:r>
              <a:rPr lang="zh-CN" altLang="zh-CN" sz="16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多云</a:t>
            </a:r>
            <a:r>
              <a:rPr lang="en-US" altLang="zh-CN" sz="16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)</a:t>
            </a:r>
            <a:r>
              <a:rPr lang="zh-CN" altLang="zh-CN" sz="1600" dirty="0">
                <a:latin typeface="+mn-ea"/>
                <a:ea typeface="+mn-ea"/>
                <a:cs typeface="Times New Roman" panose="02020603050405020304" pitchFamily="18" charset="0"/>
              </a:rPr>
              <a:t>，因为</a:t>
            </a:r>
            <a:r>
              <a:rPr lang="zh-CN" altLang="zh-CN" sz="1600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给定</a:t>
            </a:r>
            <a:r>
              <a:rPr lang="zh-CN" altLang="zh-CN" sz="1600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多云</a:t>
            </a:r>
            <a:r>
              <a:rPr lang="zh-CN" altLang="en-US" sz="1600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前提</a:t>
            </a:r>
            <a:r>
              <a:rPr lang="zh-CN" altLang="zh-CN" sz="1600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下</a:t>
            </a:r>
            <a:r>
              <a:rPr lang="zh-CN" altLang="zh-CN" sz="1600" dirty="0">
                <a:latin typeface="+mn-ea"/>
                <a:ea typeface="+mn-ea"/>
                <a:cs typeface="Times New Roman" panose="02020603050405020304" pitchFamily="18" charset="0"/>
              </a:rPr>
              <a:t>，</a:t>
            </a:r>
            <a:r>
              <a:rPr lang="zh-CN" altLang="zh-CN" sz="1600" u="wavyHeavy" dirty="0">
                <a:latin typeface="+mn-ea"/>
                <a:ea typeface="+mn-ea"/>
                <a:cs typeface="Times New Roman" panose="02020603050405020304" pitchFamily="18" charset="0"/>
              </a:rPr>
              <a:t>是否出动洒水车</a:t>
            </a:r>
            <a:r>
              <a:rPr lang="zh-CN" altLang="zh-CN" sz="1600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与其非子节点下雨无关</a:t>
            </a:r>
            <a:r>
              <a:rPr lang="zh-CN" altLang="zh-CN" sz="1600" dirty="0" smtClean="0">
                <a:latin typeface="+mn-ea"/>
                <a:ea typeface="+mn-ea"/>
                <a:cs typeface="Times New Roman" panose="02020603050405020304" pitchFamily="18" charset="0"/>
              </a:rPr>
              <a:t>。</a:t>
            </a:r>
            <a:endParaRPr lang="en-US" altLang="zh-CN" sz="1600" dirty="0" smtClean="0">
              <a:latin typeface="+mn-ea"/>
              <a:ea typeface="+mn-ea"/>
              <a:cs typeface="Times New Roman" panose="02020603050405020304" pitchFamily="18" charset="0"/>
            </a:endParaRPr>
          </a:p>
          <a:p>
            <a:pPr marL="92075" indent="-92075">
              <a:lnSpc>
                <a:spcPts val="1900"/>
              </a:lnSpc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zh-CN" altLang="en-US" sz="1600" dirty="0" smtClean="0">
                <a:latin typeface="+mn-ea"/>
                <a:ea typeface="+mn-ea"/>
                <a:cs typeface="Times New Roman" panose="02020603050405020304" pitchFamily="18" charset="0"/>
              </a:rPr>
              <a:t>此</a:t>
            </a:r>
            <a:r>
              <a:rPr lang="zh-CN" altLang="zh-CN" sz="16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性质</a:t>
            </a:r>
            <a:r>
              <a:rPr lang="zh-CN" altLang="zh-CN" sz="1600" dirty="0" smtClean="0">
                <a:latin typeface="+mn-ea"/>
                <a:ea typeface="+mn-ea"/>
                <a:cs typeface="Times New Roman" panose="02020603050405020304" pitchFamily="18" charset="0"/>
              </a:rPr>
              <a:t>使得</a:t>
            </a:r>
            <a:r>
              <a:rPr lang="zh-CN" altLang="en-US" sz="1600" dirty="0" smtClean="0">
                <a:latin typeface="+mn-ea"/>
                <a:ea typeface="+mn-ea"/>
                <a:cs typeface="Times New Roman" panose="02020603050405020304" pitchFamily="18" charset="0"/>
              </a:rPr>
              <a:t>能</a:t>
            </a:r>
            <a:r>
              <a:rPr lang="zh-CN" altLang="zh-CN" sz="1600" dirty="0" smtClean="0">
                <a:latin typeface="+mn-ea"/>
                <a:ea typeface="+mn-ea"/>
                <a:cs typeface="Times New Roman" panose="02020603050405020304" pitchFamily="18" charset="0"/>
              </a:rPr>
              <a:t>用</a:t>
            </a:r>
            <a:r>
              <a:rPr lang="zh-CN" altLang="zh-CN" sz="1600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更</a:t>
            </a:r>
            <a:r>
              <a:rPr lang="zh-CN" altLang="zh-CN" sz="1600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简洁形式</a:t>
            </a:r>
            <a:r>
              <a:rPr lang="zh-CN" altLang="en-US" sz="1600" dirty="0" smtClean="0">
                <a:latin typeface="+mn-ea"/>
                <a:ea typeface="+mn-ea"/>
                <a:cs typeface="Times New Roman" panose="02020603050405020304" pitchFamily="18" charset="0"/>
              </a:rPr>
              <a:t>，</a:t>
            </a:r>
            <a:r>
              <a:rPr lang="zh-CN" altLang="zh-CN" sz="1600" dirty="0" smtClean="0">
                <a:latin typeface="+mn-ea"/>
                <a:ea typeface="+mn-ea"/>
                <a:cs typeface="Times New Roman" panose="02020603050405020304" pitchFamily="18" charset="0"/>
              </a:rPr>
              <a:t>计算</a:t>
            </a:r>
            <a:r>
              <a:rPr lang="zh-CN" altLang="zh-CN" sz="1600" u="wavyHeavy" dirty="0">
                <a:latin typeface="+mn-ea"/>
                <a:ea typeface="+mn-ea"/>
                <a:cs typeface="Times New Roman" panose="02020603050405020304" pitchFamily="18" charset="0"/>
              </a:rPr>
              <a:t>某个节点与其它</a:t>
            </a:r>
            <a:r>
              <a:rPr lang="zh-CN" altLang="zh-CN" sz="1600" u="wavyHeavy" dirty="0" smtClean="0">
                <a:latin typeface="+mn-ea"/>
                <a:ea typeface="+mn-ea"/>
                <a:cs typeface="Times New Roman" panose="02020603050405020304" pitchFamily="18" charset="0"/>
              </a:rPr>
              <a:t>节点</a:t>
            </a:r>
            <a:r>
              <a:rPr lang="zh-CN" altLang="en-US" sz="1600" u="wavyHeavy" dirty="0" smtClean="0">
                <a:latin typeface="+mn-ea"/>
                <a:ea typeface="+mn-ea"/>
                <a:cs typeface="Times New Roman" panose="02020603050405020304" pitchFamily="18" charset="0"/>
              </a:rPr>
              <a:t>之间</a:t>
            </a:r>
            <a:r>
              <a:rPr lang="zh-CN" altLang="zh-CN" sz="1600" dirty="0" smtClean="0">
                <a:latin typeface="+mn-ea"/>
                <a:ea typeface="+mn-ea"/>
                <a:cs typeface="Times New Roman" panose="02020603050405020304" pitchFamily="18" charset="0"/>
              </a:rPr>
              <a:t>的</a:t>
            </a:r>
            <a:r>
              <a:rPr lang="zh-CN" altLang="zh-CN" sz="16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概率依赖</a:t>
            </a:r>
            <a:r>
              <a:rPr lang="zh-CN" altLang="zh-CN" sz="1600" dirty="0">
                <a:latin typeface="+mn-ea"/>
                <a:ea typeface="+mn-ea"/>
                <a:cs typeface="Times New Roman" panose="02020603050405020304" pitchFamily="18" charset="0"/>
              </a:rPr>
              <a:t>。</a:t>
            </a:r>
            <a:endParaRPr lang="zh-CN" altLang="en-US" sz="1600" dirty="0">
              <a:latin typeface="+mn-ea"/>
              <a:ea typeface="+mn-ea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1267313" y="1840372"/>
            <a:ext cx="2846068" cy="910692"/>
            <a:chOff x="1267313" y="1840372"/>
            <a:chExt cx="2846068" cy="910692"/>
          </a:xfrm>
        </p:grpSpPr>
        <p:sp>
          <p:nvSpPr>
            <p:cNvPr id="4" name="矩形 3"/>
            <p:cNvSpPr/>
            <p:nvPr/>
          </p:nvSpPr>
          <p:spPr bwMode="auto">
            <a:xfrm>
              <a:off x="2286959" y="1840372"/>
              <a:ext cx="261461" cy="216024"/>
            </a:xfrm>
            <a:prstGeom prst="rect">
              <a:avLst/>
            </a:prstGeom>
            <a:noFill/>
            <a:ln w="222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3" name="矩形 12"/>
            <p:cNvSpPr/>
            <p:nvPr/>
          </p:nvSpPr>
          <p:spPr bwMode="auto">
            <a:xfrm>
              <a:off x="1267313" y="2348880"/>
              <a:ext cx="261461" cy="371433"/>
            </a:xfrm>
            <a:prstGeom prst="rect">
              <a:avLst/>
            </a:prstGeom>
            <a:noFill/>
            <a:ln w="222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4" name="矩形 13"/>
            <p:cNvSpPr/>
            <p:nvPr/>
          </p:nvSpPr>
          <p:spPr bwMode="auto">
            <a:xfrm>
              <a:off x="3851920" y="2379631"/>
              <a:ext cx="261461" cy="371433"/>
            </a:xfrm>
            <a:prstGeom prst="rect">
              <a:avLst/>
            </a:prstGeom>
            <a:noFill/>
            <a:ln w="222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1947608" y="4134125"/>
            <a:ext cx="1670953" cy="221742"/>
            <a:chOff x="1947608" y="4134125"/>
            <a:chExt cx="1670953" cy="221742"/>
          </a:xfrm>
        </p:grpSpPr>
        <p:sp>
          <p:nvSpPr>
            <p:cNvPr id="15" name="矩形 14"/>
            <p:cNvSpPr/>
            <p:nvPr/>
          </p:nvSpPr>
          <p:spPr bwMode="auto">
            <a:xfrm>
              <a:off x="3357100" y="4139844"/>
              <a:ext cx="261461" cy="216023"/>
            </a:xfrm>
            <a:prstGeom prst="rect">
              <a:avLst/>
            </a:prstGeom>
            <a:noFill/>
            <a:ln w="22225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6" name="矩形 15"/>
            <p:cNvSpPr/>
            <p:nvPr/>
          </p:nvSpPr>
          <p:spPr bwMode="auto">
            <a:xfrm>
              <a:off x="1947608" y="4134125"/>
              <a:ext cx="1005152" cy="221742"/>
            </a:xfrm>
            <a:prstGeom prst="rect">
              <a:avLst/>
            </a:prstGeom>
            <a:noFill/>
            <a:ln w="22225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432444" y="5401428"/>
            <a:ext cx="8129584" cy="664532"/>
            <a:chOff x="404736" y="5382956"/>
            <a:chExt cx="8129584" cy="664532"/>
          </a:xfrm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6484B3FF-E783-4ADF-A3B8-3F410546F6B8}"/>
                </a:ext>
              </a:extLst>
            </p:cNvPr>
            <p:cNvSpPr/>
            <p:nvPr/>
          </p:nvSpPr>
          <p:spPr>
            <a:xfrm>
              <a:off x="404736" y="5382956"/>
              <a:ext cx="7704840" cy="276999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marL="265113" indent="-265113">
                <a:buClr>
                  <a:srgbClr val="FF0000"/>
                </a:buClr>
                <a:buSzPct val="80000"/>
                <a:buFont typeface="Wingdings" panose="05000000000000000000" pitchFamily="2" charset="2"/>
                <a:buChar char="p"/>
              </a:pPr>
              <a:r>
                <a:rPr lang="zh-CN" altLang="zh-CN" dirty="0" smtClean="0">
                  <a:latin typeface="+mn-ea"/>
                  <a:ea typeface="+mn-ea"/>
                </a:rPr>
                <a:t>贝叶斯网络中</a:t>
              </a:r>
              <a:r>
                <a:rPr lang="zh-CN" altLang="zh-CN" dirty="0">
                  <a:solidFill>
                    <a:srgbClr val="0000FF"/>
                  </a:solidFill>
                  <a:latin typeface="+mn-ea"/>
                  <a:ea typeface="+mn-ea"/>
                </a:rPr>
                <a:t>所有因素</a:t>
              </a:r>
              <a:r>
                <a:rPr lang="zh-CN" altLang="zh-CN" dirty="0">
                  <a:latin typeface="+mn-ea"/>
                  <a:ea typeface="+mn-ea"/>
                </a:rPr>
                <a:t>的</a:t>
              </a:r>
              <a:r>
                <a:rPr lang="zh-CN" altLang="zh-CN" dirty="0">
                  <a:solidFill>
                    <a:srgbClr val="FF0000"/>
                  </a:solidFill>
                  <a:latin typeface="+mn-ea"/>
                  <a:ea typeface="+mn-ea"/>
                </a:rPr>
                <a:t>联合分布</a:t>
              </a:r>
              <a:r>
                <a:rPr lang="zh-CN" altLang="zh-CN" dirty="0">
                  <a:latin typeface="+mn-ea"/>
                  <a:ea typeface="+mn-ea"/>
                </a:rPr>
                <a:t>等于所有节点</a:t>
              </a:r>
              <a:r>
                <a:rPr lang="zh-CN" altLang="zh-CN" dirty="0" smtClean="0">
                  <a:latin typeface="+mn-ea"/>
                  <a:ea typeface="+mn-ea"/>
                </a:rPr>
                <a:t>的</a:t>
              </a:r>
              <a:r>
                <a:rPr lang="en-US" altLang="zh-CN" dirty="0" smtClean="0">
                  <a:solidFill>
                    <a:srgbClr val="FF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P</a:t>
              </a:r>
              <a:r>
                <a:rPr lang="en-US" altLang="zh-CN" dirty="0" smtClean="0">
                  <a:solidFill>
                    <a:srgbClr val="FF0000"/>
                  </a:solidFill>
                  <a:latin typeface="+mn-ea"/>
                  <a:ea typeface="+mn-ea"/>
                </a:rPr>
                <a:t>(</a:t>
              </a:r>
              <a:r>
                <a:rPr lang="zh-CN" altLang="zh-CN" dirty="0" smtClean="0">
                  <a:solidFill>
                    <a:srgbClr val="FF0000"/>
                  </a:solidFill>
                  <a:latin typeface="+mn-ea"/>
                  <a:ea typeface="+mn-ea"/>
                </a:rPr>
                <a:t>节点</a:t>
              </a:r>
              <a:r>
                <a:rPr lang="en-US" altLang="zh-CN" dirty="0">
                  <a:solidFill>
                    <a:srgbClr val="FF0000"/>
                  </a:solidFill>
                  <a:latin typeface="+mn-ea"/>
                  <a:ea typeface="+mn-ea"/>
                </a:rPr>
                <a:t>|</a:t>
              </a:r>
              <a:r>
                <a:rPr lang="zh-CN" altLang="zh-CN" dirty="0">
                  <a:solidFill>
                    <a:srgbClr val="FF0000"/>
                  </a:solidFill>
                  <a:latin typeface="+mn-ea"/>
                  <a:ea typeface="+mn-ea"/>
                </a:rPr>
                <a:t>父</a:t>
              </a:r>
              <a:r>
                <a:rPr lang="zh-CN" altLang="zh-CN" dirty="0" smtClean="0">
                  <a:solidFill>
                    <a:srgbClr val="FF0000"/>
                  </a:solidFill>
                  <a:latin typeface="+mn-ea"/>
                  <a:ea typeface="+mn-ea"/>
                </a:rPr>
                <a:t>节点</a:t>
              </a:r>
              <a:r>
                <a:rPr lang="en-US" altLang="zh-CN" dirty="0" smtClean="0">
                  <a:solidFill>
                    <a:srgbClr val="FF0000"/>
                  </a:solidFill>
                  <a:latin typeface="+mn-ea"/>
                  <a:ea typeface="+mn-ea"/>
                </a:rPr>
                <a:t>)</a:t>
              </a:r>
              <a:r>
                <a:rPr lang="zh-CN" altLang="zh-CN" dirty="0" smtClean="0">
                  <a:latin typeface="+mn-ea"/>
                  <a:ea typeface="+mn-ea"/>
                </a:rPr>
                <a:t>的</a:t>
              </a:r>
              <a:r>
                <a:rPr lang="zh-CN" altLang="zh-CN" dirty="0" smtClean="0">
                  <a:solidFill>
                    <a:srgbClr val="FF0000"/>
                  </a:solidFill>
                  <a:latin typeface="+mn-ea"/>
                  <a:ea typeface="+mn-ea"/>
                </a:rPr>
                <a:t>乘积</a:t>
              </a:r>
              <a:endParaRPr lang="zh-CN" altLang="zh-CN" sz="1600" dirty="0">
                <a:latin typeface="+mn-ea"/>
                <a:ea typeface="+mn-ea"/>
              </a:endParaRPr>
            </a:p>
          </p:txBody>
        </p:sp>
        <p:pic>
          <p:nvPicPr>
            <p:cNvPr id="19" name="图片 1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3480" y="5782741"/>
              <a:ext cx="7560840" cy="26474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62057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ext Box 4"/>
          <p:cNvSpPr txBox="1">
            <a:spLocks noChangeArrowheads="1"/>
          </p:cNvSpPr>
          <p:nvPr/>
        </p:nvSpPr>
        <p:spPr bwMode="auto">
          <a:xfrm>
            <a:off x="647635" y="1177007"/>
            <a:ext cx="1115687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000" dirty="0">
                <a:latin typeface="+mn-ea"/>
                <a:ea typeface="+mn-ea"/>
              </a:rPr>
              <a:t>求解</a:t>
            </a:r>
            <a:r>
              <a:rPr lang="zh-CN" altLang="en-US" sz="2000" dirty="0" smtClean="0">
                <a:latin typeface="+mn-ea"/>
                <a:ea typeface="+mn-ea"/>
              </a:rPr>
              <a:t>过程</a:t>
            </a:r>
            <a:endParaRPr lang="zh-CN" altLang="en-US" sz="2000" dirty="0">
              <a:latin typeface="+mn-ea"/>
              <a:ea typeface="+mn-ea"/>
            </a:endParaRPr>
          </a:p>
        </p:txBody>
      </p:sp>
      <p:sp>
        <p:nvSpPr>
          <p:cNvPr id="4" name="Text Box 5"/>
          <p:cNvSpPr txBox="1">
            <a:spLocks noChangeArrowheads="1"/>
          </p:cNvSpPr>
          <p:nvPr/>
        </p:nvSpPr>
        <p:spPr bwMode="auto">
          <a:xfrm>
            <a:off x="583185" y="1772816"/>
            <a:ext cx="8048423" cy="40010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 algn="just" eaLnBrk="1" hangingPunct="1">
              <a:lnSpc>
                <a:spcPts val="3000"/>
              </a:lnSpc>
              <a:spcAft>
                <a:spcPts val="1800"/>
              </a:spcAft>
              <a:buClr>
                <a:srgbClr val="FF0000"/>
              </a:buClr>
              <a:buSzPct val="80000"/>
              <a:buFont typeface="宋体" panose="02010600030101010101" pitchFamily="2" charset="-122"/>
              <a:buChar char="□"/>
            </a:pP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求解方法</a:t>
            </a:r>
            <a:r>
              <a:rPr lang="zh-CN" altLang="en-US" sz="2400" dirty="0" smtClean="0">
                <a:latin typeface="+mn-ea"/>
                <a:ea typeface="+mn-ea"/>
              </a:rPr>
              <a:t>：</a:t>
            </a:r>
            <a:r>
              <a:rPr lang="zh-CN" altLang="en-US" sz="2000" dirty="0" smtClean="0">
                <a:solidFill>
                  <a:srgbClr val="0000FF"/>
                </a:solidFill>
                <a:latin typeface="+mn-ea"/>
                <a:ea typeface="+mn-ea"/>
              </a:rPr>
              <a:t>尝试</a:t>
            </a:r>
            <a:r>
              <a:rPr lang="zh-CN" altLang="en-US" sz="2000" dirty="0">
                <a:solidFill>
                  <a:srgbClr val="0000FF"/>
                </a:solidFill>
                <a:latin typeface="+mn-ea"/>
                <a:ea typeface="+mn-ea"/>
              </a:rPr>
              <a:t>各种</a:t>
            </a:r>
            <a:r>
              <a:rPr lang="zh-CN" altLang="en-US" sz="2000" dirty="0" smtClean="0">
                <a:solidFill>
                  <a:srgbClr val="0000FF"/>
                </a:solidFill>
                <a:latin typeface="+mn-ea"/>
                <a:ea typeface="+mn-ea"/>
              </a:rPr>
              <a:t>不同走步</a:t>
            </a:r>
            <a:r>
              <a:rPr lang="en-US" altLang="zh-CN" sz="2000" dirty="0" smtClean="0">
                <a:solidFill>
                  <a:srgbClr val="0000FF"/>
                </a:solidFill>
                <a:latin typeface="+mn-ea"/>
                <a:ea typeface="+mn-ea"/>
              </a:rPr>
              <a:t>(</a:t>
            </a:r>
            <a:r>
              <a:rPr lang="zh-CN" altLang="en-US" sz="2000" dirty="0" smtClean="0">
                <a:solidFill>
                  <a:srgbClr val="0000FF"/>
                </a:solidFill>
                <a:latin typeface="+mn-ea"/>
                <a:ea typeface="+mn-ea"/>
              </a:rPr>
              <a:t>棋子移动</a:t>
            </a:r>
            <a:r>
              <a:rPr lang="en-US" altLang="zh-CN" sz="2000" dirty="0" smtClean="0">
                <a:solidFill>
                  <a:srgbClr val="0000FF"/>
                </a:solidFill>
                <a:latin typeface="+mn-ea"/>
                <a:ea typeface="+mn-ea"/>
              </a:rPr>
              <a:t>)</a:t>
            </a:r>
            <a:r>
              <a:rPr lang="zh-CN" altLang="en-US" sz="2000" dirty="0" smtClean="0">
                <a:latin typeface="+mn-ea"/>
                <a:ea typeface="+mn-ea"/>
              </a:rPr>
              <a:t>，直至</a:t>
            </a:r>
            <a:r>
              <a:rPr lang="zh-CN" altLang="en-US" sz="2400" dirty="0" smtClean="0">
                <a:solidFill>
                  <a:srgbClr val="FF0000"/>
                </a:solidFill>
                <a:latin typeface="+mn-ea"/>
                <a:ea typeface="+mn-ea"/>
              </a:rPr>
              <a:t>偶然得到</a:t>
            </a:r>
            <a:r>
              <a:rPr lang="zh-CN" altLang="en-US" sz="2000" dirty="0" smtClean="0">
                <a:solidFill>
                  <a:srgbClr val="0000FF"/>
                </a:solidFill>
                <a:latin typeface="+mn-ea"/>
                <a:ea typeface="+mn-ea"/>
              </a:rPr>
              <a:t>目标</a:t>
            </a:r>
            <a:r>
              <a:rPr lang="zh-CN" altLang="en-US" sz="2000" dirty="0">
                <a:solidFill>
                  <a:srgbClr val="0000FF"/>
                </a:solidFill>
                <a:latin typeface="+mn-ea"/>
                <a:ea typeface="+mn-ea"/>
              </a:rPr>
              <a:t>棋局</a:t>
            </a:r>
            <a:r>
              <a:rPr lang="zh-CN" altLang="en-US" sz="2000" dirty="0">
                <a:latin typeface="+mn-ea"/>
                <a:ea typeface="+mn-ea"/>
              </a:rPr>
              <a:t>为止，</a:t>
            </a:r>
            <a:r>
              <a:rPr lang="zh-CN" altLang="en-US" sz="2000" u="wavyDbl" dirty="0">
                <a:latin typeface="+mn-ea"/>
                <a:ea typeface="+mn-ea"/>
              </a:rPr>
              <a:t>这种尝试</a:t>
            </a: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</a:rPr>
              <a:t>本质上</a:t>
            </a:r>
            <a:r>
              <a:rPr lang="zh-CN" altLang="en-US" sz="2000" dirty="0" smtClean="0">
                <a:latin typeface="+mn-ea"/>
                <a:ea typeface="+mn-ea"/>
              </a:rPr>
              <a:t>属于</a:t>
            </a:r>
            <a:r>
              <a:rPr lang="zh-CN" altLang="en-US" sz="2400" dirty="0" smtClean="0">
                <a:solidFill>
                  <a:srgbClr val="FF0000"/>
                </a:solidFill>
                <a:latin typeface="+mn-ea"/>
                <a:ea typeface="+mn-ea"/>
              </a:rPr>
              <a:t>试探</a:t>
            </a:r>
            <a:r>
              <a:rPr lang="zh-CN" altLang="en-US" sz="2400" dirty="0">
                <a:solidFill>
                  <a:srgbClr val="FF0000"/>
                </a:solidFill>
                <a:latin typeface="+mn-ea"/>
                <a:ea typeface="+mn-ea"/>
              </a:rPr>
              <a:t>搜索</a:t>
            </a:r>
            <a:r>
              <a:rPr lang="zh-CN" altLang="en-US" sz="2000" dirty="0" smtClean="0">
                <a:latin typeface="+mn-ea"/>
                <a:ea typeface="+mn-ea"/>
              </a:rPr>
              <a:t>。</a:t>
            </a:r>
            <a:r>
              <a:rPr lang="en-US" altLang="zh-CN" sz="2000" dirty="0" smtClean="0">
                <a:latin typeface="+mn-ea"/>
                <a:ea typeface="+mn-ea"/>
              </a:rPr>
              <a:t>(</a:t>
            </a:r>
            <a:r>
              <a:rPr lang="zh-CN" altLang="en-US" sz="2000" dirty="0" smtClean="0">
                <a:solidFill>
                  <a:srgbClr val="0000FF"/>
                </a:solidFill>
                <a:latin typeface="+mn-ea"/>
                <a:ea typeface="+mn-ea"/>
              </a:rPr>
              <a:t>路径搜索</a:t>
            </a:r>
            <a:r>
              <a:rPr lang="en-US" altLang="zh-CN" sz="2000" dirty="0" smtClean="0">
                <a:latin typeface="+mn-ea"/>
                <a:ea typeface="+mn-ea"/>
              </a:rPr>
              <a:t>)</a:t>
            </a:r>
            <a:endParaRPr lang="zh-CN" altLang="en-US" sz="2000" dirty="0">
              <a:latin typeface="+mn-ea"/>
              <a:ea typeface="+mn-ea"/>
            </a:endParaRPr>
          </a:p>
          <a:p>
            <a:pPr marL="342900" indent="-342900" algn="just" eaLnBrk="1" hangingPunct="1">
              <a:lnSpc>
                <a:spcPts val="3000"/>
              </a:lnSpc>
              <a:spcAft>
                <a:spcPts val="1800"/>
              </a:spcAft>
              <a:buClr>
                <a:srgbClr val="FF0000"/>
              </a:buClr>
              <a:buSzPct val="80000"/>
              <a:buFont typeface="宋体" panose="02010600030101010101" pitchFamily="2" charset="-122"/>
              <a:buChar char="□"/>
            </a:pPr>
            <a:r>
              <a:rPr lang="zh-CN" altLang="en-US" sz="2000" dirty="0" smtClean="0">
                <a:latin typeface="+mn-ea"/>
                <a:ea typeface="+mn-ea"/>
              </a:rPr>
              <a:t>即</a:t>
            </a:r>
            <a:r>
              <a:rPr lang="zh-CN" altLang="en-US" sz="2000" dirty="0">
                <a:latin typeface="+mn-ea"/>
                <a:ea typeface="+mn-ea"/>
              </a:rPr>
              <a:t>，</a:t>
            </a:r>
            <a:r>
              <a:rPr lang="zh-CN" altLang="en-US" sz="2000" u="wavyDbl" dirty="0">
                <a:latin typeface="+mn-ea"/>
                <a:ea typeface="+mn-ea"/>
              </a:rPr>
              <a:t>从初始棋局开始</a:t>
            </a:r>
            <a:r>
              <a:rPr lang="zh-CN" altLang="en-US" sz="2000" dirty="0">
                <a:latin typeface="+mn-ea"/>
                <a:ea typeface="+mn-ea"/>
              </a:rPr>
              <a:t>，</a:t>
            </a:r>
            <a:r>
              <a:rPr lang="zh-CN" altLang="en-US" sz="2000" dirty="0" smtClean="0">
                <a:latin typeface="+mn-ea"/>
                <a:ea typeface="+mn-ea"/>
              </a:rPr>
              <a:t>试探</a:t>
            </a:r>
            <a:r>
              <a:rPr lang="zh-CN" altLang="en-US" sz="2000" dirty="0" smtClean="0">
                <a:solidFill>
                  <a:srgbClr val="0000FF"/>
                </a:solidFill>
                <a:latin typeface="+mn-ea"/>
                <a:ea typeface="+mn-ea"/>
              </a:rPr>
              <a:t>由</a:t>
            </a: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</a:rPr>
              <a:t>每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一有效走步</a:t>
            </a:r>
            <a:r>
              <a:rPr lang="zh-CN" altLang="en-US" sz="2000" dirty="0">
                <a:solidFill>
                  <a:srgbClr val="0000FF"/>
                </a:solidFill>
                <a:latin typeface="+mn-ea"/>
                <a:ea typeface="+mn-ea"/>
              </a:rPr>
              <a:t>得到</a:t>
            </a:r>
            <a:r>
              <a:rPr lang="zh-CN" altLang="en-US" sz="2000" dirty="0" smtClean="0">
                <a:latin typeface="+mn-ea"/>
                <a:ea typeface="+mn-ea"/>
              </a:rPr>
              <a:t>各个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新</a:t>
            </a: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</a:rPr>
              <a:t>棋局</a:t>
            </a:r>
            <a:r>
              <a:rPr lang="zh-CN" altLang="en-US" sz="2000" dirty="0">
                <a:latin typeface="+mn-ea"/>
                <a:ea typeface="+mn-ea"/>
              </a:rPr>
              <a:t>，然后计算再走下一步得到的下一组棋局</a:t>
            </a:r>
            <a:r>
              <a:rPr lang="zh-CN" altLang="en-US" sz="2000" dirty="0" smtClean="0">
                <a:latin typeface="+mn-ea"/>
                <a:ea typeface="+mn-ea"/>
              </a:rPr>
              <a:t>。继续</a:t>
            </a:r>
            <a:r>
              <a:rPr lang="zh-CN" altLang="en-US" sz="2000" dirty="0">
                <a:latin typeface="+mn-ea"/>
                <a:ea typeface="+mn-ea"/>
              </a:rPr>
              <a:t>，</a:t>
            </a:r>
            <a:r>
              <a:rPr lang="zh-CN" altLang="en-US" sz="2000" dirty="0" smtClean="0">
                <a:latin typeface="+mn-ea"/>
                <a:ea typeface="+mn-ea"/>
              </a:rPr>
              <a:t>直到出现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目标</a:t>
            </a: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</a:rPr>
              <a:t>棋局</a:t>
            </a:r>
            <a:r>
              <a:rPr lang="zh-CN" altLang="en-US" sz="2000" dirty="0">
                <a:latin typeface="+mn-ea"/>
                <a:ea typeface="+mn-ea"/>
              </a:rPr>
              <a:t>为止</a:t>
            </a:r>
            <a:r>
              <a:rPr lang="zh-CN" altLang="en-US" sz="2000" dirty="0" smtClean="0">
                <a:latin typeface="+mn-ea"/>
                <a:ea typeface="+mn-ea"/>
              </a:rPr>
              <a:t>。</a:t>
            </a:r>
            <a:r>
              <a:rPr lang="en-US" altLang="zh-CN" sz="2000" dirty="0" smtClean="0">
                <a:latin typeface="+mn-ea"/>
                <a:ea typeface="+mn-ea"/>
              </a:rPr>
              <a:t>(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实质：</a:t>
            </a:r>
            <a:r>
              <a:rPr lang="zh-CN" altLang="en-US" sz="2000" dirty="0" smtClean="0">
                <a:latin typeface="+mn-ea"/>
                <a:ea typeface="+mn-ea"/>
              </a:rPr>
              <a:t>由</a:t>
            </a:r>
            <a:r>
              <a:rPr lang="zh-CN" altLang="en-US" sz="2000" dirty="0">
                <a:solidFill>
                  <a:srgbClr val="0000FF"/>
                </a:solidFill>
                <a:latin typeface="+mn-ea"/>
                <a:ea typeface="+mn-ea"/>
              </a:rPr>
              <a:t>初始状态</a:t>
            </a:r>
            <a:r>
              <a:rPr lang="zh-CN" altLang="en-US" sz="2000" dirty="0">
                <a:latin typeface="+mn-ea"/>
                <a:ea typeface="+mn-ea"/>
              </a:rPr>
              <a:t>，通过不同</a:t>
            </a:r>
            <a:r>
              <a:rPr lang="zh-CN" altLang="en-US" sz="2000" dirty="0" smtClean="0">
                <a:latin typeface="+mn-ea"/>
                <a:ea typeface="+mn-ea"/>
              </a:rPr>
              <a:t>棋子的</a:t>
            </a:r>
            <a:r>
              <a:rPr lang="zh-CN" altLang="en-US" sz="2000" dirty="0">
                <a:latin typeface="+mn-ea"/>
                <a:ea typeface="+mn-ea"/>
              </a:rPr>
              <a:t>移动，不断形成</a:t>
            </a:r>
            <a:r>
              <a:rPr lang="zh-CN" altLang="en-US" sz="2000" dirty="0" smtClean="0">
                <a:latin typeface="+mn-ea"/>
                <a:ea typeface="+mn-ea"/>
              </a:rPr>
              <a:t>多个新状态</a:t>
            </a:r>
            <a:r>
              <a:rPr lang="zh-CN" altLang="en-US" sz="2000" dirty="0">
                <a:latin typeface="+mn-ea"/>
                <a:ea typeface="+mn-ea"/>
              </a:rPr>
              <a:t>，</a:t>
            </a:r>
            <a:r>
              <a:rPr lang="zh-CN" altLang="en-US" sz="2000" dirty="0" smtClean="0">
                <a:latin typeface="+mn-ea"/>
                <a:ea typeface="+mn-ea"/>
              </a:rPr>
              <a:t>直至达到</a:t>
            </a:r>
            <a:r>
              <a:rPr lang="zh-CN" altLang="en-US" sz="2000" dirty="0">
                <a:solidFill>
                  <a:srgbClr val="0000FF"/>
                </a:solidFill>
                <a:latin typeface="+mn-ea"/>
                <a:ea typeface="+mn-ea"/>
              </a:rPr>
              <a:t>目标状态</a:t>
            </a:r>
            <a:r>
              <a:rPr lang="zh-CN" altLang="en-US" sz="2000" dirty="0">
                <a:latin typeface="+mn-ea"/>
                <a:ea typeface="+mn-ea"/>
              </a:rPr>
              <a:t>的过程） </a:t>
            </a:r>
            <a:r>
              <a:rPr lang="zh-CN" altLang="en-US" sz="2000" dirty="0" smtClean="0">
                <a:latin typeface="+mn-ea"/>
                <a:ea typeface="+mn-ea"/>
              </a:rPr>
              <a:t>（状态</a:t>
            </a:r>
            <a:r>
              <a:rPr lang="zh-CN" altLang="en-US" sz="2000" dirty="0" smtClean="0">
                <a:latin typeface="宋体" panose="02010600030101010101" pitchFamily="2" charset="-122"/>
              </a:rPr>
              <a:t>→节点）</a:t>
            </a:r>
            <a:endParaRPr lang="zh-CN" altLang="en-US" sz="2000" dirty="0">
              <a:latin typeface="+mn-ea"/>
              <a:ea typeface="+mn-ea"/>
            </a:endParaRPr>
          </a:p>
          <a:p>
            <a:pPr marL="342900" indent="-342900" algn="just" eaLnBrk="1" hangingPunct="1">
              <a:lnSpc>
                <a:spcPts val="30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宋体" panose="02010600030101010101" pitchFamily="2" charset="-122"/>
              <a:buChar char="□"/>
            </a:pPr>
            <a:r>
              <a:rPr lang="zh-CN" altLang="en-US" sz="2000" dirty="0" smtClean="0">
                <a:latin typeface="+mn-ea"/>
                <a:ea typeface="+mn-ea"/>
              </a:rPr>
              <a:t>将从</a:t>
            </a:r>
            <a:r>
              <a:rPr lang="zh-CN" altLang="en-US" sz="2000" dirty="0" smtClean="0">
                <a:solidFill>
                  <a:srgbClr val="0000FF"/>
                </a:solidFill>
                <a:latin typeface="+mn-ea"/>
                <a:ea typeface="+mn-ea"/>
              </a:rPr>
              <a:t>初始状态</a:t>
            </a:r>
            <a:r>
              <a:rPr lang="zh-CN" altLang="en-US" sz="2000" dirty="0">
                <a:latin typeface="+mn-ea"/>
                <a:ea typeface="+mn-ea"/>
              </a:rPr>
              <a:t>可达到</a:t>
            </a:r>
            <a:r>
              <a:rPr lang="zh-CN" altLang="en-US" sz="2000" dirty="0" smtClean="0">
                <a:latin typeface="+mn-ea"/>
                <a:ea typeface="+mn-ea"/>
              </a:rPr>
              <a:t>的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各个状态</a:t>
            </a: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</a:rPr>
              <a:t>所组成的空间</a:t>
            </a:r>
            <a:r>
              <a:rPr lang="zh-CN" altLang="en-US" sz="2000" dirty="0">
                <a:latin typeface="+mn-ea"/>
                <a:ea typeface="+mn-ea"/>
              </a:rPr>
              <a:t>，设想为</a:t>
            </a:r>
            <a:r>
              <a:rPr lang="zh-CN" altLang="en-US" sz="2000" u="wavyDbl" dirty="0">
                <a:latin typeface="+mn-ea"/>
                <a:ea typeface="+mn-ea"/>
              </a:rPr>
              <a:t>一幅由</a:t>
            </a:r>
            <a:r>
              <a:rPr lang="zh-CN" altLang="en-US" sz="2000" u="wavyDbl" dirty="0">
                <a:solidFill>
                  <a:srgbClr val="FF0000"/>
                </a:solidFill>
                <a:latin typeface="+mn-ea"/>
                <a:ea typeface="+mn-ea"/>
              </a:rPr>
              <a:t>各种</a:t>
            </a:r>
            <a:r>
              <a:rPr lang="zh-CN" altLang="en-US" sz="2000" u="wavyDbl" dirty="0" smtClean="0">
                <a:solidFill>
                  <a:srgbClr val="FF0000"/>
                </a:solidFill>
                <a:latin typeface="+mn-ea"/>
                <a:ea typeface="+mn-ea"/>
              </a:rPr>
              <a:t>状态</a:t>
            </a:r>
            <a:r>
              <a:rPr lang="en-US" altLang="zh-CN" sz="2000" u="wavyDbl" dirty="0" smtClean="0">
                <a:solidFill>
                  <a:srgbClr val="FF0000"/>
                </a:solidFill>
                <a:latin typeface="+mn-ea"/>
                <a:ea typeface="+mn-ea"/>
              </a:rPr>
              <a:t>(</a:t>
            </a:r>
            <a:r>
              <a:rPr lang="zh-CN" altLang="en-US" sz="2000" u="wavyDbl" dirty="0" smtClean="0">
                <a:solidFill>
                  <a:srgbClr val="FF0000"/>
                </a:solidFill>
                <a:latin typeface="+mn-ea"/>
                <a:ea typeface="+mn-ea"/>
              </a:rPr>
              <a:t>节点</a:t>
            </a:r>
            <a:r>
              <a:rPr lang="en-US" altLang="zh-CN" sz="2000" u="wavyDbl" dirty="0" smtClean="0">
                <a:solidFill>
                  <a:srgbClr val="FF0000"/>
                </a:solidFill>
                <a:latin typeface="+mn-ea"/>
                <a:ea typeface="+mn-ea"/>
              </a:rPr>
              <a:t>)</a:t>
            </a:r>
            <a:r>
              <a:rPr lang="zh-CN" altLang="en-US" sz="2000" u="wavyDbl" dirty="0" smtClean="0">
                <a:latin typeface="+mn-ea"/>
                <a:ea typeface="+mn-ea"/>
              </a:rPr>
              <a:t>构成</a:t>
            </a:r>
            <a:r>
              <a:rPr lang="zh-CN" altLang="en-US" sz="2000" u="wavyDbl" dirty="0">
                <a:latin typeface="+mn-ea"/>
                <a:ea typeface="+mn-ea"/>
              </a:rPr>
              <a:t>的</a:t>
            </a:r>
            <a:r>
              <a:rPr lang="zh-CN" altLang="en-US" sz="2000" u="wavyDbl" dirty="0" smtClean="0">
                <a:solidFill>
                  <a:srgbClr val="0000FF"/>
                </a:solidFill>
                <a:latin typeface="+mn-ea"/>
                <a:ea typeface="+mn-ea"/>
              </a:rPr>
              <a:t>图</a:t>
            </a:r>
            <a:r>
              <a:rPr lang="en-US" altLang="zh-CN" sz="2000" u="wavyDbl" dirty="0" smtClean="0">
                <a:solidFill>
                  <a:srgbClr val="0000FF"/>
                </a:solidFill>
                <a:latin typeface="+mn-ea"/>
                <a:ea typeface="+mn-ea"/>
              </a:rPr>
              <a:t>(</a:t>
            </a:r>
            <a:r>
              <a:rPr lang="en-US" altLang="zh-CN" sz="2000" u="wavyDbl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G</a:t>
            </a:r>
            <a:r>
              <a:rPr lang="en-US" altLang="zh-CN" sz="2000" u="wavyDbl" dirty="0" smtClean="0">
                <a:solidFill>
                  <a:srgbClr val="0000FF"/>
                </a:solidFill>
                <a:latin typeface="+mn-ea"/>
                <a:ea typeface="+mn-ea"/>
              </a:rPr>
              <a:t>)</a:t>
            </a:r>
            <a:r>
              <a:rPr lang="en-US" altLang="zh-CN" sz="2000" b="0" dirty="0" smtClean="0">
                <a:latin typeface="+mn-ea"/>
                <a:ea typeface="+mn-ea"/>
              </a:rPr>
              <a:t>---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状态图</a:t>
            </a:r>
            <a:r>
              <a:rPr lang="en-US" altLang="zh-CN" sz="2000" dirty="0" smtClean="0">
                <a:solidFill>
                  <a:srgbClr val="FF0000"/>
                </a:solidFill>
                <a:latin typeface="+mn-ea"/>
                <a:ea typeface="+mn-ea"/>
              </a:rPr>
              <a:t>\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状态空间图</a:t>
            </a:r>
            <a:r>
              <a:rPr lang="zh-CN" altLang="en-US" sz="2000" dirty="0" smtClean="0">
                <a:latin typeface="+mn-ea"/>
                <a:ea typeface="+mn-ea"/>
              </a:rPr>
              <a:t>。</a:t>
            </a:r>
            <a:endParaRPr lang="en-US" altLang="zh-CN" sz="2000" dirty="0" smtClean="0">
              <a:latin typeface="+mn-ea"/>
              <a:ea typeface="+mn-ea"/>
            </a:endParaRPr>
          </a:p>
          <a:p>
            <a:pPr marL="628650" indent="-268288" algn="just" eaLnBrk="1" hangingPunct="1">
              <a:lnSpc>
                <a:spcPts val="3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2000" dirty="0" smtClean="0">
                <a:latin typeface="+mn-ea"/>
                <a:ea typeface="+mn-ea"/>
              </a:rPr>
              <a:t>图中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每个节点</a:t>
            </a:r>
            <a:r>
              <a:rPr lang="zh-CN" altLang="en-US" sz="2000" dirty="0" smtClean="0">
                <a:latin typeface="+mn-ea"/>
                <a:ea typeface="+mn-ea"/>
              </a:rPr>
              <a:t>就表示一个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具体的状态</a:t>
            </a:r>
            <a:r>
              <a:rPr lang="en-US" altLang="zh-CN" sz="2000" dirty="0" smtClean="0">
                <a:latin typeface="+mn-ea"/>
                <a:ea typeface="+mn-ea"/>
              </a:rPr>
              <a:t>(</a:t>
            </a:r>
            <a:r>
              <a:rPr lang="zh-CN" altLang="en-US" sz="2000" dirty="0" smtClean="0">
                <a:latin typeface="+mn-ea"/>
                <a:ea typeface="+mn-ea"/>
              </a:rPr>
              <a:t>棋局</a:t>
            </a:r>
            <a:r>
              <a:rPr lang="en-US" altLang="zh-CN" sz="2000" dirty="0" smtClean="0">
                <a:latin typeface="+mn-ea"/>
                <a:ea typeface="+mn-ea"/>
              </a:rPr>
              <a:t>)</a:t>
            </a:r>
            <a:endParaRPr lang="zh-CN" altLang="en-US" sz="2000" dirty="0">
              <a:latin typeface="+mn-ea"/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755576" y="1022831"/>
            <a:ext cx="6444144" cy="432048"/>
            <a:chOff x="755576" y="1022831"/>
            <a:chExt cx="6444144" cy="43204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矩形 2">
                  <a:extLst>
                    <a:ext uri="{FF2B5EF4-FFF2-40B4-BE49-F238E27FC236}">
                      <a16:creationId xmlns:a16="http://schemas.microsoft.com/office/drawing/2014/main" id="{70711213-6A7F-41B7-83A4-ACBA1908F28E}"/>
                    </a:ext>
                  </a:extLst>
                </p:cNvPr>
                <p:cNvSpPr/>
                <p:nvPr/>
              </p:nvSpPr>
              <p:spPr>
                <a:xfrm>
                  <a:off x="1367072" y="1124744"/>
                  <a:ext cx="5832648" cy="307777"/>
                </a:xfrm>
                <a:prstGeom prst="rect">
                  <a:avLst/>
                </a:prstGeom>
              </p:spPr>
              <p:txBody>
                <a:bodyPr wrap="square" lIns="0" tIns="0" rIns="0" bIns="0">
                  <a:spAutoFit/>
                </a:bodyPr>
                <a:lstStyle/>
                <a:p>
                  <a:r>
                    <a:rPr lang="zh-CN" altLang="en-US" sz="2000" dirty="0">
                      <a:latin typeface="+mn-ea"/>
                      <a:ea typeface="+mn-ea"/>
                    </a:rPr>
                    <a:t>贝叶斯网络：</a:t>
                  </a:r>
                  <a:r>
                    <a:rPr lang="zh-CN" altLang="zh-CN" sz="2000" dirty="0">
                      <a:latin typeface="+mn-ea"/>
                      <a:ea typeface="+mn-ea"/>
                    </a:rPr>
                    <a:t>计算</a:t>
                  </a:r>
                  <a14:m>
                    <m:oMath xmlns:m="http://schemas.openxmlformats.org/officeDocument/2006/math">
                      <m:r>
                        <a:rPr lang="en-US" altLang="zh-CN" sz="2000" b="1" i="1">
                          <a:latin typeface="Cambria Math" panose="02040503050406030204" pitchFamily="18" charset="0"/>
                          <a:ea typeface="+mn-ea"/>
                        </a:rPr>
                        <m:t>𝐏</m:t>
                      </m:r>
                      <m:r>
                        <a:rPr lang="en-US" altLang="zh-CN" sz="2000" b="1" i="1">
                          <a:latin typeface="Cambria Math" panose="02040503050406030204" pitchFamily="18" charset="0"/>
                          <a:ea typeface="+mn-ea"/>
                        </a:rPr>
                        <m:t>(</m:t>
                      </m:r>
                      <m:r>
                        <a:rPr lang="zh-CN" altLang="zh-CN" sz="2000" b="1">
                          <a:latin typeface="Cambria Math" panose="02040503050406030204" pitchFamily="18" charset="0"/>
                          <a:ea typeface="+mn-ea"/>
                        </a:rPr>
                        <m:t>下雨</m:t>
                      </m:r>
                      <m:r>
                        <a:rPr lang="en-US" altLang="zh-CN" sz="2000" b="1" i="1">
                          <a:latin typeface="Cambria Math" panose="02040503050406030204" pitchFamily="18" charset="0"/>
                          <a:ea typeface="+mn-ea"/>
                        </a:rPr>
                        <m:t>,</m:t>
                      </m:r>
                      <m:r>
                        <a:rPr lang="zh-CN" altLang="zh-CN" sz="2000" b="1">
                          <a:latin typeface="Cambria Math" panose="02040503050406030204" pitchFamily="18" charset="0"/>
                          <a:ea typeface="+mn-ea"/>
                        </a:rPr>
                        <m:t>洒水车</m:t>
                      </m:r>
                      <m:r>
                        <a:rPr lang="en-US" altLang="zh-CN" sz="2000" b="1" i="1">
                          <a:latin typeface="Cambria Math" panose="02040503050406030204" pitchFamily="18" charset="0"/>
                          <a:ea typeface="+mn-ea"/>
                        </a:rPr>
                        <m:t>,</m:t>
                      </m:r>
                      <m:r>
                        <a:rPr lang="zh-CN" altLang="zh-CN" sz="2000" b="1">
                          <a:latin typeface="Cambria Math" panose="02040503050406030204" pitchFamily="18" charset="0"/>
                          <a:ea typeface="+mn-ea"/>
                        </a:rPr>
                        <m:t>路湿</m:t>
                      </m:r>
                      <m:r>
                        <a:rPr lang="en-US" altLang="zh-CN" sz="2000" b="1" i="1">
                          <a:latin typeface="Cambria Math" panose="02040503050406030204" pitchFamily="18" charset="0"/>
                          <a:ea typeface="+mn-ea"/>
                        </a:rPr>
                        <m:t>|</m:t>
                      </m:r>
                      <m:r>
                        <a:rPr lang="zh-CN" altLang="zh-CN" sz="2000" b="1">
                          <a:latin typeface="Cambria Math" panose="02040503050406030204" pitchFamily="18" charset="0"/>
                          <a:ea typeface="+mn-ea"/>
                        </a:rPr>
                        <m:t>多云</m:t>
                      </m:r>
                      <m:r>
                        <a:rPr lang="en-US" altLang="zh-CN" sz="2000" b="1" i="1">
                          <a:latin typeface="Cambria Math" panose="02040503050406030204" pitchFamily="18" charset="0"/>
                          <a:ea typeface="+mn-ea"/>
                        </a:rPr>
                        <m:t>)</m:t>
                      </m:r>
                    </m:oMath>
                  </a14:m>
                  <a:r>
                    <a:rPr lang="zh-CN" altLang="zh-CN" sz="2000" dirty="0">
                      <a:latin typeface="+mn-ea"/>
                      <a:ea typeface="+mn-ea"/>
                    </a:rPr>
                    <a:t>的概率</a:t>
                  </a:r>
                  <a:endParaRPr lang="en-US" altLang="zh-CN" sz="2000" dirty="0">
                    <a:latin typeface="+mn-ea"/>
                    <a:ea typeface="+mn-ea"/>
                  </a:endParaRPr>
                </a:p>
              </p:txBody>
            </p:sp>
          </mc:Choice>
          <mc:Fallback xmlns="">
            <p:sp>
              <p:nvSpPr>
                <p:cNvPr id="3" name="矩形 2">
                  <a:extLst>
                    <a:ext uri="{FF2B5EF4-FFF2-40B4-BE49-F238E27FC236}">
                      <a16:creationId xmlns:a16="http://schemas.microsoft.com/office/drawing/2014/main" id="{70711213-6A7F-41B7-83A4-ACBA1908F28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67072" y="1124744"/>
                  <a:ext cx="5832648" cy="307777"/>
                </a:xfrm>
                <a:prstGeom prst="rect">
                  <a:avLst/>
                </a:prstGeom>
                <a:blipFill>
                  <a:blip r:embed="rId2"/>
                  <a:stretch>
                    <a:fillRect l="-2612" t="-30000" r="-1358" b="-46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CCDC488A-4CC6-40FA-8BA6-665594BAF470}"/>
                </a:ext>
              </a:extLst>
            </p:cNvPr>
            <p:cNvGrpSpPr/>
            <p:nvPr/>
          </p:nvGrpSpPr>
          <p:grpSpPr>
            <a:xfrm>
              <a:off x="755576" y="1022831"/>
              <a:ext cx="433903" cy="432048"/>
              <a:chOff x="4082479" y="2760704"/>
              <a:chExt cx="1485324" cy="1485324"/>
            </a:xfrm>
          </p:grpSpPr>
          <p:sp>
            <p:nvSpPr>
              <p:cNvPr id="6" name="立方体 5">
                <a:extLst>
                  <a:ext uri="{FF2B5EF4-FFF2-40B4-BE49-F238E27FC236}">
                    <a16:creationId xmlns:a16="http://schemas.microsoft.com/office/drawing/2014/main" id="{15EC4BE7-8545-4FB0-94F7-BA10BD32B382}"/>
                  </a:ext>
                </a:extLst>
              </p:cNvPr>
              <p:cNvSpPr/>
              <p:nvPr/>
            </p:nvSpPr>
            <p:spPr>
              <a:xfrm rot="2700000">
                <a:off x="4082479" y="2760704"/>
                <a:ext cx="1485324" cy="1485324"/>
              </a:xfrm>
              <a:prstGeom prst="cube">
                <a:avLst>
                  <a:gd name="adj" fmla="val 6189"/>
                </a:avLst>
              </a:prstGeom>
              <a:gradFill>
                <a:gsLst>
                  <a:gs pos="0">
                    <a:srgbClr val="016773"/>
                  </a:gs>
                  <a:gs pos="26000">
                    <a:srgbClr val="007684"/>
                  </a:gs>
                  <a:gs pos="100000">
                    <a:srgbClr val="81C7C9"/>
                  </a:gs>
                </a:gsLst>
                <a:lin ang="18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grpSp>
            <p:nvGrpSpPr>
              <p:cNvPr id="7" name="组合 6">
                <a:extLst>
                  <a:ext uri="{FF2B5EF4-FFF2-40B4-BE49-F238E27FC236}">
                    <a16:creationId xmlns:a16="http://schemas.microsoft.com/office/drawing/2014/main" id="{35F3F94F-AF0C-469E-BF14-1639FEB0A7F2}"/>
                  </a:ext>
                </a:extLst>
              </p:cNvPr>
              <p:cNvGrpSpPr/>
              <p:nvPr/>
            </p:nvGrpSpPr>
            <p:grpSpPr>
              <a:xfrm>
                <a:off x="4494284" y="2979307"/>
                <a:ext cx="607190" cy="1121821"/>
                <a:chOff x="9632752" y="7542709"/>
                <a:chExt cx="890113" cy="1644542"/>
              </a:xfrm>
            </p:grpSpPr>
            <p:sp>
              <p:nvSpPr>
                <p:cNvPr id="8" name="任意多边形 30">
                  <a:extLst>
                    <a:ext uri="{FF2B5EF4-FFF2-40B4-BE49-F238E27FC236}">
                      <a16:creationId xmlns:a16="http://schemas.microsoft.com/office/drawing/2014/main" id="{E7402A3C-DEE6-4145-9CBE-5B818B5CA030}"/>
                    </a:ext>
                  </a:extLst>
                </p:cNvPr>
                <p:cNvSpPr/>
                <p:nvPr/>
              </p:nvSpPr>
              <p:spPr>
                <a:xfrm>
                  <a:off x="9632752" y="7542709"/>
                  <a:ext cx="890113" cy="11511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0113" h="1151186">
                      <a:moveTo>
                        <a:pt x="393664" y="0"/>
                      </a:moveTo>
                      <a:cubicBezTo>
                        <a:pt x="550582" y="0"/>
                        <a:pt x="672552" y="35975"/>
                        <a:pt x="759577" y="107924"/>
                      </a:cubicBezTo>
                      <a:cubicBezTo>
                        <a:pt x="846601" y="179873"/>
                        <a:pt x="890113" y="277175"/>
                        <a:pt x="890113" y="399832"/>
                      </a:cubicBezTo>
                      <a:cubicBezTo>
                        <a:pt x="890113" y="478633"/>
                        <a:pt x="872297" y="551267"/>
                        <a:pt x="836665" y="617735"/>
                      </a:cubicBezTo>
                      <a:cubicBezTo>
                        <a:pt x="801033" y="684202"/>
                        <a:pt x="739705" y="752725"/>
                        <a:pt x="652681" y="823303"/>
                      </a:cubicBezTo>
                      <a:cubicBezTo>
                        <a:pt x="579361" y="881548"/>
                        <a:pt x="532594" y="927287"/>
                        <a:pt x="512380" y="960520"/>
                      </a:cubicBezTo>
                      <a:cubicBezTo>
                        <a:pt x="492166" y="993754"/>
                        <a:pt x="482059" y="1033669"/>
                        <a:pt x="482059" y="1080264"/>
                      </a:cubicBezTo>
                      <a:lnTo>
                        <a:pt x="482059" y="1151186"/>
                      </a:lnTo>
                      <a:lnTo>
                        <a:pt x="210708" y="1151186"/>
                      </a:lnTo>
                      <a:lnTo>
                        <a:pt x="210708" y="1054568"/>
                      </a:lnTo>
                      <a:cubicBezTo>
                        <a:pt x="210708" y="981249"/>
                        <a:pt x="224070" y="918722"/>
                        <a:pt x="250794" y="866987"/>
                      </a:cubicBezTo>
                      <a:cubicBezTo>
                        <a:pt x="277518" y="815252"/>
                        <a:pt x="322400" y="763346"/>
                        <a:pt x="385441" y="711268"/>
                      </a:cubicBezTo>
                      <a:cubicBezTo>
                        <a:pt x="458076" y="651653"/>
                        <a:pt x="506384" y="602831"/>
                        <a:pt x="530367" y="564801"/>
                      </a:cubicBezTo>
                      <a:cubicBezTo>
                        <a:pt x="554350" y="526770"/>
                        <a:pt x="566342" y="485828"/>
                        <a:pt x="566342" y="441973"/>
                      </a:cubicBezTo>
                      <a:cubicBezTo>
                        <a:pt x="566342" y="391266"/>
                        <a:pt x="548526" y="350838"/>
                        <a:pt x="512894" y="320688"/>
                      </a:cubicBezTo>
                      <a:cubicBezTo>
                        <a:pt x="477262" y="290537"/>
                        <a:pt x="426213" y="275462"/>
                        <a:pt x="359745" y="275462"/>
                      </a:cubicBezTo>
                      <a:cubicBezTo>
                        <a:pt x="230922" y="275462"/>
                        <a:pt x="111007" y="323428"/>
                        <a:pt x="0" y="419361"/>
                      </a:cubicBezTo>
                      <a:lnTo>
                        <a:pt x="0" y="102785"/>
                      </a:lnTo>
                      <a:cubicBezTo>
                        <a:pt x="122656" y="34262"/>
                        <a:pt x="253877" y="0"/>
                        <a:pt x="393664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>
                  <a:outerShdw blurRad="63500" dist="25400" dir="2700000" sx="103000" sy="103000" algn="tl" rotWithShape="0">
                    <a:prstClr val="black">
                      <a:alpha val="1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9" name="任意多边形 28">
                  <a:extLst>
                    <a:ext uri="{FF2B5EF4-FFF2-40B4-BE49-F238E27FC236}">
                      <a16:creationId xmlns:a16="http://schemas.microsoft.com/office/drawing/2014/main" id="{6B516476-14BF-4913-AF74-2E4E41B3A788}"/>
                    </a:ext>
                  </a:extLst>
                </p:cNvPr>
                <p:cNvSpPr/>
                <p:nvPr/>
              </p:nvSpPr>
              <p:spPr>
                <a:xfrm>
                  <a:off x="9792059" y="8843951"/>
                  <a:ext cx="377218" cy="343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7218" h="343300">
                      <a:moveTo>
                        <a:pt x="188095" y="0"/>
                      </a:moveTo>
                      <a:cubicBezTo>
                        <a:pt x="240173" y="0"/>
                        <a:pt x="284713" y="16788"/>
                        <a:pt x="321715" y="50364"/>
                      </a:cubicBezTo>
                      <a:cubicBezTo>
                        <a:pt x="358717" y="83941"/>
                        <a:pt x="377218" y="124711"/>
                        <a:pt x="377218" y="172677"/>
                      </a:cubicBezTo>
                      <a:cubicBezTo>
                        <a:pt x="377218" y="219273"/>
                        <a:pt x="358717" y="259359"/>
                        <a:pt x="321715" y="292935"/>
                      </a:cubicBezTo>
                      <a:cubicBezTo>
                        <a:pt x="284713" y="326512"/>
                        <a:pt x="240173" y="343300"/>
                        <a:pt x="188095" y="343300"/>
                      </a:cubicBezTo>
                      <a:cubicBezTo>
                        <a:pt x="135332" y="343300"/>
                        <a:pt x="90793" y="326340"/>
                        <a:pt x="54475" y="292421"/>
                      </a:cubicBezTo>
                      <a:cubicBezTo>
                        <a:pt x="18158" y="258503"/>
                        <a:pt x="0" y="218588"/>
                        <a:pt x="0" y="172677"/>
                      </a:cubicBezTo>
                      <a:cubicBezTo>
                        <a:pt x="0" y="125397"/>
                        <a:pt x="18158" y="84797"/>
                        <a:pt x="54475" y="50878"/>
                      </a:cubicBezTo>
                      <a:cubicBezTo>
                        <a:pt x="90793" y="16959"/>
                        <a:pt x="135332" y="0"/>
                        <a:pt x="188095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>
                  <a:outerShdw blurRad="63500" dist="25400" dir="2700000" sx="103000" sy="103000" algn="tl" rotWithShape="0">
                    <a:prstClr val="black">
                      <a:alpha val="1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schemeClr val="lt1"/>
                    </a:solidFill>
                  </a:endParaRPr>
                </a:p>
              </p:txBody>
            </p:sp>
          </p:grpSp>
        </p:grpSp>
      </p:grpSp>
      <p:grpSp>
        <p:nvGrpSpPr>
          <p:cNvPr id="12" name="组合 11"/>
          <p:cNvGrpSpPr/>
          <p:nvPr/>
        </p:nvGrpSpPr>
        <p:grpSpPr>
          <a:xfrm>
            <a:off x="638968" y="1719315"/>
            <a:ext cx="7831718" cy="4049190"/>
            <a:chOff x="638968" y="1719315"/>
            <a:chExt cx="7831718" cy="4049190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75856" y="3284984"/>
              <a:ext cx="5194830" cy="2483521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8968" y="1719315"/>
              <a:ext cx="3020443" cy="22551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29393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70711213-6A7F-41B7-83A4-ACBA1908F28E}"/>
              </a:ext>
            </a:extLst>
          </p:cNvPr>
          <p:cNvSpPr/>
          <p:nvPr/>
        </p:nvSpPr>
        <p:spPr>
          <a:xfrm>
            <a:off x="630032" y="1108152"/>
            <a:ext cx="7686384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altLang="zh-CN" sz="2400" dirty="0">
                <a:latin typeface="+mn-ea"/>
                <a:ea typeface="+mn-ea"/>
              </a:rPr>
              <a:t>2</a:t>
            </a:r>
            <a:r>
              <a:rPr lang="zh-CN" altLang="en-US" sz="2400" dirty="0" smtClean="0">
                <a:latin typeface="+mn-ea"/>
                <a:ea typeface="+mn-ea"/>
              </a:rPr>
              <a:t>、马尔科夫逻辑网络</a:t>
            </a:r>
            <a:r>
              <a:rPr lang="zh-CN" altLang="en-US" sz="1600" dirty="0" smtClean="0">
                <a:latin typeface="+mn-ea"/>
                <a:ea typeface="+mn-ea"/>
              </a:rPr>
              <a:t>（</a:t>
            </a:r>
            <a:r>
              <a:rPr lang="en-US" altLang="zh-CN" sz="16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MLN</a:t>
            </a:r>
            <a:r>
              <a:rPr lang="zh-CN" altLang="en-US" sz="16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Markov Logic </a:t>
            </a:r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Network</a:t>
            </a:r>
            <a:r>
              <a:rPr lang="zh-CN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，马尔科夫随机场</a:t>
            </a:r>
            <a:r>
              <a:rPr lang="zh-CN" altLang="en-US" sz="16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）</a:t>
            </a:r>
            <a:endParaRPr lang="en-US" altLang="zh-CN" sz="1600" dirty="0">
              <a:latin typeface="+mn-ea"/>
              <a:ea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92274" y="1798644"/>
            <a:ext cx="8047238" cy="15901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68288" indent="-268288">
              <a:lnSpc>
                <a:spcPts val="28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zh-CN" dirty="0" smtClean="0"/>
              <a:t>是</a:t>
            </a:r>
            <a:r>
              <a:rPr lang="zh-CN" altLang="zh-CN" dirty="0"/>
              <a:t>一个除了有</a:t>
            </a:r>
            <a:r>
              <a:rPr lang="zh-CN" altLang="zh-CN" dirty="0" smtClean="0"/>
              <a:t>“</a:t>
            </a:r>
            <a:r>
              <a:rPr lang="zh-CN" altLang="zh-CN" dirty="0" smtClean="0">
                <a:solidFill>
                  <a:srgbClr val="0000FF"/>
                </a:solidFill>
              </a:rPr>
              <a:t>穷集</a:t>
            </a:r>
            <a:r>
              <a:rPr lang="en-US" altLang="zh-CN" dirty="0" smtClean="0">
                <a:latin typeface="+mj-ea"/>
                <a:ea typeface="+mj-ea"/>
              </a:rPr>
              <a:t>(</a:t>
            </a:r>
            <a:r>
              <a:rPr lang="zh-CN" altLang="en-US" dirty="0" smtClean="0">
                <a:latin typeface="+mj-ea"/>
                <a:ea typeface="+mj-ea"/>
              </a:rPr>
              <a:t>有限集</a:t>
            </a:r>
            <a:r>
              <a:rPr lang="en-US" altLang="zh-CN" dirty="0" smtClean="0">
                <a:latin typeface="+mj-ea"/>
                <a:ea typeface="+mj-ea"/>
              </a:rPr>
              <a:t>)</a:t>
            </a:r>
            <a:r>
              <a:rPr lang="zh-CN" altLang="zh-CN" dirty="0" smtClean="0"/>
              <a:t>”</a:t>
            </a:r>
            <a:r>
              <a:rPr lang="zh-CN" altLang="zh-CN" dirty="0"/>
              <a:t>要求外，没有其它限制的，能将“</a:t>
            </a:r>
            <a:r>
              <a:rPr lang="zh-CN" altLang="zh-CN" dirty="0">
                <a:solidFill>
                  <a:srgbClr val="FF0000"/>
                </a:solidFill>
              </a:rPr>
              <a:t>概率</a:t>
            </a:r>
            <a:r>
              <a:rPr lang="zh-CN" altLang="zh-CN" dirty="0"/>
              <a:t>”和“</a:t>
            </a:r>
            <a:r>
              <a:rPr lang="zh-CN" altLang="zh-CN" dirty="0">
                <a:solidFill>
                  <a:srgbClr val="FF0000"/>
                </a:solidFill>
              </a:rPr>
              <a:t>一阶逻辑</a:t>
            </a:r>
            <a:r>
              <a:rPr lang="zh-CN" altLang="zh-CN" dirty="0"/>
              <a:t>”结合</a:t>
            </a:r>
            <a:r>
              <a:rPr lang="zh-CN" altLang="zh-CN" dirty="0" smtClean="0"/>
              <a:t>的</a:t>
            </a:r>
            <a:r>
              <a:rPr lang="zh-CN" altLang="en-US" dirty="0" smtClean="0"/>
              <a:t>知识</a:t>
            </a:r>
            <a:r>
              <a:rPr lang="zh-CN" altLang="zh-CN" dirty="0" smtClean="0"/>
              <a:t>表示方法</a:t>
            </a:r>
            <a:r>
              <a:rPr lang="zh-CN" altLang="en-US" dirty="0" smtClean="0"/>
              <a:t>，用于处理</a:t>
            </a:r>
            <a:r>
              <a:rPr lang="zh-CN" altLang="en-US" dirty="0" smtClean="0">
                <a:solidFill>
                  <a:srgbClr val="FF0000"/>
                </a:solidFill>
              </a:rPr>
              <a:t>不确定性推理</a:t>
            </a:r>
            <a:r>
              <a:rPr lang="zh-CN" altLang="en-US" dirty="0" smtClean="0"/>
              <a:t>问题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pPr marL="268288" indent="-268288">
              <a:lnSpc>
                <a:spcPts val="28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zh-CN" dirty="0" smtClean="0"/>
              <a:t>每个</a:t>
            </a:r>
            <a:r>
              <a:rPr lang="zh-CN" altLang="en-US" dirty="0" smtClean="0"/>
              <a:t>规则</a:t>
            </a:r>
            <a:r>
              <a:rPr lang="zh-CN" altLang="zh-CN" dirty="0" smtClean="0"/>
              <a:t>都</a:t>
            </a:r>
            <a:r>
              <a:rPr lang="zh-CN" altLang="zh-CN" dirty="0"/>
              <a:t>有</a:t>
            </a:r>
            <a:r>
              <a:rPr lang="zh-CN" altLang="zh-CN" dirty="0" smtClean="0"/>
              <a:t>权重的</a:t>
            </a:r>
            <a:r>
              <a:rPr lang="zh-CN" altLang="zh-CN" dirty="0"/>
              <a:t>一阶逻辑</a:t>
            </a:r>
            <a:r>
              <a:rPr lang="zh-CN" altLang="zh-CN" dirty="0" smtClean="0"/>
              <a:t>知识库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marL="268288" indent="-268288">
              <a:lnSpc>
                <a:spcPts val="2800"/>
              </a:lnSpc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dirty="0">
                <a:latin typeface="+mn-ea"/>
              </a:rPr>
              <a:t>马尔可夫性质，确保了由</a:t>
            </a:r>
            <a:r>
              <a:rPr lang="zh-CN" altLang="en-US" dirty="0">
                <a:solidFill>
                  <a:srgbClr val="FF0000"/>
                </a:solidFill>
                <a:latin typeface="+mn-ea"/>
              </a:rPr>
              <a:t>当前状态</a:t>
            </a:r>
            <a:r>
              <a:rPr lang="zh-CN" altLang="en-US" dirty="0">
                <a:solidFill>
                  <a:srgbClr val="0000FF"/>
                </a:solidFill>
                <a:latin typeface="+mn-ea"/>
              </a:rPr>
              <a:t>决定</a:t>
            </a:r>
            <a:r>
              <a:rPr lang="zh-CN" altLang="en-US" dirty="0">
                <a:solidFill>
                  <a:srgbClr val="FF0000"/>
                </a:solidFill>
                <a:latin typeface="+mn-ea"/>
              </a:rPr>
              <a:t>未来状态</a:t>
            </a:r>
            <a:r>
              <a:rPr lang="zh-CN" altLang="en-US" dirty="0">
                <a:latin typeface="+mn-ea"/>
              </a:rPr>
              <a:t>的</a:t>
            </a:r>
            <a:r>
              <a:rPr lang="zh-CN" altLang="en-US" dirty="0">
                <a:solidFill>
                  <a:srgbClr val="0000FF"/>
                </a:solidFill>
                <a:latin typeface="+mn-ea"/>
              </a:rPr>
              <a:t>概率</a:t>
            </a:r>
            <a:r>
              <a:rPr lang="zh-CN" altLang="en-US" dirty="0" smtClean="0">
                <a:latin typeface="+mn-ea"/>
              </a:rPr>
              <a:t>。</a:t>
            </a:r>
            <a:endParaRPr lang="en-US" altLang="zh-CN" dirty="0">
              <a:latin typeface="+mn-ea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899592" y="3473300"/>
            <a:ext cx="7739920" cy="938719"/>
          </a:xfrm>
          <a:prstGeom prst="rect">
            <a:avLst/>
          </a:prstGeom>
          <a:ln>
            <a:solidFill>
              <a:srgbClr val="0000FF"/>
            </a:solidFill>
            <a:prstDash val="sysDash"/>
          </a:ln>
        </p:spPr>
        <p:txBody>
          <a:bodyPr wrap="square" lIns="0" tIns="0" rIns="0" bIns="0">
            <a:spAutoFit/>
          </a:bodyPr>
          <a:lstStyle/>
          <a:p>
            <a:pPr marL="176213" indent="-176213" algn="just">
              <a:spcAft>
                <a:spcPts val="0"/>
              </a:spcAft>
              <a:buClr>
                <a:srgbClr val="FF0000"/>
              </a:buClr>
              <a:buSzPct val="80000"/>
              <a:buFont typeface="Arial" panose="020B0604020202020204" pitchFamily="34" charset="0"/>
              <a:buChar char="•"/>
            </a:pPr>
            <a:r>
              <a:rPr lang="zh-CN" altLang="zh-CN" kern="1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概率</a:t>
            </a:r>
            <a:r>
              <a:rPr lang="zh-CN" altLang="zh-CN" kern="100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视角：</a:t>
            </a:r>
            <a:r>
              <a:rPr lang="en-US" altLang="zh-CN" kern="1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MLN</a:t>
            </a:r>
            <a:r>
              <a:rPr lang="zh-CN" altLang="zh-CN" kern="100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提供一种</a:t>
            </a:r>
            <a:r>
              <a:rPr lang="zh-CN" altLang="zh-CN" kern="100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简洁的语言</a:t>
            </a:r>
            <a:r>
              <a:rPr lang="zh-CN" altLang="zh-CN" kern="100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来定义大型马尔科夫网，能灵活地</a:t>
            </a:r>
            <a:r>
              <a:rPr lang="zh-CN" altLang="zh-CN" kern="100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、</a:t>
            </a:r>
            <a:endParaRPr lang="en-US" altLang="zh-CN" kern="100" dirty="0" smtClean="0">
              <a:solidFill>
                <a:srgbClr val="000000"/>
              </a:solidFill>
              <a:latin typeface="+mn-ea"/>
              <a:ea typeface="+mn-ea"/>
              <a:cs typeface="Times New Roman" panose="02020603050405020304" pitchFamily="18" charset="0"/>
            </a:endParaRPr>
          </a:p>
          <a:p>
            <a:pPr algn="just">
              <a:spcAft>
                <a:spcPts val="600"/>
              </a:spcAft>
              <a:buClr>
                <a:srgbClr val="FF0000"/>
              </a:buClr>
              <a:buSzPct val="80000"/>
            </a:pPr>
            <a:r>
              <a:rPr lang="en-US" altLang="zh-CN" kern="100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zh-CN" kern="100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       </a:t>
            </a:r>
            <a:r>
              <a:rPr lang="en-US" altLang="zh-CN" sz="2000" kern="100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   </a:t>
            </a:r>
            <a:r>
              <a:rPr lang="zh-CN" altLang="en-US" kern="100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模块</a:t>
            </a:r>
            <a:r>
              <a:rPr lang="zh-CN" altLang="zh-CN" kern="100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化</a:t>
            </a:r>
            <a:r>
              <a:rPr lang="zh-CN" altLang="zh-CN" kern="100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地与大量知识合并</a:t>
            </a:r>
            <a:r>
              <a:rPr lang="zh-CN" altLang="zh-CN" kern="100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。</a:t>
            </a:r>
            <a:endParaRPr lang="en-US" altLang="zh-CN" kern="100" dirty="0" smtClean="0">
              <a:latin typeface="+mn-ea"/>
              <a:ea typeface="+mn-ea"/>
              <a:cs typeface="Times New Roman" panose="02020603050405020304" pitchFamily="18" charset="0"/>
            </a:endParaRPr>
          </a:p>
          <a:p>
            <a:pPr marL="176213" indent="-176213" algn="just">
              <a:spcAft>
                <a:spcPts val="0"/>
              </a:spcAft>
              <a:buClr>
                <a:srgbClr val="FF0000"/>
              </a:buClr>
              <a:buSzPct val="80000"/>
              <a:buFont typeface="Arial" panose="020B0604020202020204" pitchFamily="34" charset="0"/>
              <a:buChar char="•"/>
            </a:pPr>
            <a:r>
              <a:rPr lang="zh-CN" altLang="zh-CN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一阶逻辑</a:t>
            </a:r>
            <a:r>
              <a:rPr lang="zh-CN" altLang="zh-CN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视角：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MLN</a:t>
            </a:r>
            <a:r>
              <a:rPr lang="zh-CN" altLang="zh-CN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能</a:t>
            </a:r>
            <a:r>
              <a:rPr lang="zh-CN" altLang="zh-CN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处理</a:t>
            </a:r>
            <a:r>
              <a:rPr lang="zh-CN" altLang="zh-CN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不确定性、容许有瑕疵甚至矛盾的</a:t>
            </a:r>
            <a:r>
              <a:rPr lang="zh-CN" altLang="zh-CN" u="wavyDbl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知识库</a:t>
            </a:r>
            <a:r>
              <a:rPr lang="zh-CN" altLang="zh-CN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。</a:t>
            </a:r>
            <a:endParaRPr lang="zh-CN" altLang="en-US" dirty="0">
              <a:latin typeface="+mn-ea"/>
              <a:ea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594335" y="4604935"/>
                <a:ext cx="8045177" cy="1384995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marL="285750" indent="-285750">
                  <a:lnSpc>
                    <a:spcPts val="2700"/>
                  </a:lnSpc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zh-CN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定义</a:t>
                </a:r>
                <a:r>
                  <a:rPr lang="zh-CN" altLang="zh-CN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：</a:t>
                </a:r>
                <a:r>
                  <a:rPr lang="en-US" altLang="zh-CN" dirty="0" smtClean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·</a:t>
                </a:r>
                <a:r>
                  <a:rPr lang="en-US" altLang="zh-CN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MLN</a:t>
                </a:r>
                <a:r>
                  <a:rPr lang="zh-CN" altLang="zh-CN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是</a:t>
                </a:r>
                <a:r>
                  <a:rPr lang="zh-CN" altLang="zh-CN" dirty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随机变量</a:t>
                </a:r>
                <a:r>
                  <a:rPr lang="zh-CN" altLang="zh-CN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集</a:t>
                </a:r>
                <a:r>
                  <a:rPr lang="zh-CN" altLang="en-US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合</a:t>
                </a:r>
                <a:r>
                  <a:rPr lang="zh-CN" altLang="en-US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“</a:t>
                </a:r>
                <a14:m>
                  <m:oMath xmlns:m="http://schemas.openxmlformats.org/officeDocument/2006/math">
                    <m:r>
                      <a:rPr lang="en-US" altLang="zh-CN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𝑿</m:t>
                    </m:r>
                    <m:r>
                      <a:rPr lang="en-US" altLang="zh-CN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zh-CN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zh-CN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,…,</m:t>
                    </m:r>
                    <m:sSub>
                      <m:sSubPr>
                        <m:ctrlPr>
                          <a:rPr lang="zh-CN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𝒏</m:t>
                        </m:r>
                      </m:sub>
                    </m:sSub>
                  </m:oMath>
                </a14:m>
                <a:r>
                  <a:rPr lang="zh-CN" altLang="en-US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”</a:t>
                </a:r>
                <a:r>
                  <a:rPr lang="zh-CN" altLang="zh-CN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的</a:t>
                </a:r>
                <a:r>
                  <a:rPr lang="zh-CN" altLang="zh-CN" dirty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联合分布</a:t>
                </a:r>
                <a:r>
                  <a:rPr lang="zh-CN" altLang="zh-CN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模型</a:t>
                </a:r>
                <a:r>
                  <a:rPr lang="zh-CN" altLang="en-US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。</a:t>
                </a:r>
                <a:endParaRPr lang="en-US" altLang="zh-CN" dirty="0" smtClean="0">
                  <a:solidFill>
                    <a:srgbClr val="000000"/>
                  </a:solidFill>
                  <a:latin typeface="+mn-ea"/>
                  <a:ea typeface="+mn-ea"/>
                  <a:cs typeface="Times New Roman" panose="02020603050405020304" pitchFamily="18" charset="0"/>
                </a:endParaRPr>
              </a:p>
              <a:p>
                <a:pPr>
                  <a:lnSpc>
                    <a:spcPts val="2700"/>
                  </a:lnSpc>
                  <a:buClr>
                    <a:srgbClr val="FF0000"/>
                  </a:buClr>
                  <a:buSzPct val="80000"/>
                </a:pPr>
                <a:r>
                  <a:rPr lang="en-US" altLang="zh-CN" dirty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lang="en-US" altLang="zh-CN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   </a:t>
                </a:r>
                <a:r>
                  <a:rPr lang="en-US" altLang="zh-CN" sz="20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    </a:t>
                </a:r>
                <a:r>
                  <a:rPr lang="en-US" altLang="zh-CN" dirty="0" smtClean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·</a:t>
                </a:r>
                <a:r>
                  <a:rPr lang="zh-CN" altLang="zh-CN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由</a:t>
                </a:r>
                <a:r>
                  <a:rPr lang="zh-CN" altLang="zh-CN" dirty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一</a:t>
                </a:r>
                <a:r>
                  <a:rPr lang="zh-CN" altLang="zh-CN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个</a:t>
                </a:r>
                <a:r>
                  <a:rPr lang="zh-CN" altLang="en-US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“</a:t>
                </a:r>
                <a:r>
                  <a:rPr lang="zh-CN" altLang="zh-CN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无向图</a:t>
                </a:r>
                <a:r>
                  <a:rPr lang="en-US" altLang="zh-CN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G</a:t>
                </a:r>
                <a:r>
                  <a:rPr lang="zh-CN" altLang="en-US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”</a:t>
                </a:r>
                <a:r>
                  <a:rPr lang="zh-CN" altLang="zh-CN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和</a:t>
                </a:r>
                <a:r>
                  <a:rPr lang="zh-CN" altLang="zh-CN" dirty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一</a:t>
                </a:r>
                <a:r>
                  <a:rPr lang="zh-CN" altLang="zh-CN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个</a:t>
                </a:r>
                <a:r>
                  <a:rPr lang="zh-CN" altLang="en-US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“</a:t>
                </a:r>
                <a:r>
                  <a:rPr lang="zh-CN" altLang="zh-CN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势函数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∅</m:t>
                        </m:r>
                      </m:e>
                      <m:sub>
                        <m:r>
                          <a:rPr lang="en-US" altLang="zh-C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𝑲</m:t>
                        </m:r>
                      </m:sub>
                    </m:sSub>
                  </m:oMath>
                </a14:m>
                <a:r>
                  <a:rPr lang="zh-CN" altLang="zh-CN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集合</a:t>
                </a:r>
                <a:r>
                  <a:rPr lang="zh-CN" altLang="en-US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”</a:t>
                </a:r>
                <a:r>
                  <a:rPr lang="zh-CN" altLang="zh-CN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组成</a:t>
                </a:r>
                <a:endParaRPr lang="en-US" altLang="zh-CN" dirty="0" smtClean="0">
                  <a:solidFill>
                    <a:srgbClr val="000000"/>
                  </a:solidFill>
                  <a:latin typeface="+mn-ea"/>
                  <a:ea typeface="+mn-ea"/>
                  <a:cs typeface="Times New Roman" panose="02020603050405020304" pitchFamily="18" charset="0"/>
                </a:endParaRPr>
              </a:p>
              <a:p>
                <a:pPr>
                  <a:lnSpc>
                    <a:spcPts val="2700"/>
                  </a:lnSpc>
                  <a:buClr>
                    <a:srgbClr val="FF0000"/>
                  </a:buClr>
                  <a:buSzPct val="80000"/>
                </a:pPr>
                <a:r>
                  <a:rPr lang="en-US" altLang="zh-CN" dirty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lang="en-US" altLang="zh-CN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   </a:t>
                </a:r>
                <a:r>
                  <a:rPr lang="en-US" altLang="zh-CN" sz="20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    </a:t>
                </a:r>
                <a:r>
                  <a:rPr lang="en-US" altLang="zh-CN" dirty="0" smtClean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·</a:t>
                </a:r>
                <a:r>
                  <a:rPr lang="zh-CN" altLang="zh-CN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每个</a:t>
                </a:r>
                <a:r>
                  <a:rPr lang="zh-CN" altLang="zh-CN" dirty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随机变量</a:t>
                </a:r>
                <a:r>
                  <a:rPr lang="zh-CN" altLang="zh-CN" dirty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是图上的</a:t>
                </a:r>
                <a:r>
                  <a:rPr lang="zh-CN" altLang="zh-CN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节点</a:t>
                </a:r>
                <a:endParaRPr lang="en-US" altLang="zh-CN" dirty="0" smtClean="0">
                  <a:solidFill>
                    <a:srgbClr val="FF0000"/>
                  </a:solidFill>
                  <a:latin typeface="+mn-ea"/>
                  <a:ea typeface="+mn-ea"/>
                  <a:cs typeface="Times New Roman" panose="02020603050405020304" pitchFamily="18" charset="0"/>
                </a:endParaRPr>
              </a:p>
              <a:p>
                <a:pPr>
                  <a:lnSpc>
                    <a:spcPts val="2700"/>
                  </a:lnSpc>
                  <a:buClr>
                    <a:srgbClr val="FF0000"/>
                  </a:buClr>
                  <a:buSzPct val="80000"/>
                </a:pPr>
                <a:r>
                  <a:rPr lang="en-US" altLang="zh-CN" dirty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lang="en-US" altLang="zh-CN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   </a:t>
                </a:r>
                <a:r>
                  <a:rPr lang="en-US" altLang="zh-CN" sz="20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    </a:t>
                </a:r>
                <a:r>
                  <a:rPr lang="en-US" altLang="zh-CN" dirty="0" smtClean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·</a:t>
                </a:r>
                <a:r>
                  <a:rPr lang="zh-CN" altLang="zh-CN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图的</a:t>
                </a:r>
                <a:r>
                  <a:rPr lang="zh-CN" altLang="zh-CN" dirty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每个</a:t>
                </a:r>
                <a:r>
                  <a:rPr lang="zh-CN" altLang="zh-CN" dirty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团</a:t>
                </a:r>
                <a:r>
                  <a:rPr lang="zh-CN" altLang="zh-CN" dirty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在模型中</a:t>
                </a:r>
                <a:r>
                  <a:rPr lang="zh-CN" altLang="zh-CN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都</a:t>
                </a:r>
                <a:r>
                  <a:rPr lang="zh-CN" altLang="en-US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对应</a:t>
                </a:r>
                <a:r>
                  <a:rPr lang="zh-CN" altLang="zh-CN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一</a:t>
                </a:r>
                <a:r>
                  <a:rPr lang="zh-CN" altLang="zh-CN" dirty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个</a:t>
                </a:r>
                <a:r>
                  <a:rPr lang="zh-CN" altLang="zh-CN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势函数</a:t>
                </a:r>
                <a:r>
                  <a:rPr lang="en-US" altLang="zh-CN" sz="14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(</a:t>
                </a:r>
                <a:r>
                  <a:rPr lang="zh-CN" altLang="zh-CN" sz="14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非</a:t>
                </a:r>
                <a:r>
                  <a:rPr lang="zh-CN" altLang="zh-CN" sz="1400" dirty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负实</a:t>
                </a:r>
                <a:r>
                  <a:rPr lang="zh-CN" altLang="zh-CN" sz="14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函数</a:t>
                </a:r>
                <a:r>
                  <a:rPr lang="zh-CN" altLang="en-US" sz="14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，</a:t>
                </a:r>
                <a:r>
                  <a:rPr lang="zh-CN" altLang="zh-CN" sz="14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代表</a:t>
                </a:r>
                <a:r>
                  <a:rPr lang="zh-CN" altLang="en-US" sz="1400" dirty="0" smtClean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对应</a:t>
                </a:r>
                <a:r>
                  <a:rPr lang="zh-CN" altLang="en-US" sz="1400" dirty="0">
                    <a:latin typeface="+mn-ea"/>
                    <a:ea typeface="+mn-ea"/>
                    <a:cs typeface="Times New Roman" panose="02020603050405020304" pitchFamily="18" charset="0"/>
                  </a:rPr>
                  <a:t>的</a:t>
                </a:r>
                <a:r>
                  <a:rPr lang="zh-CN" altLang="zh-CN" sz="1400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团的状态</a:t>
                </a:r>
                <a:r>
                  <a:rPr lang="en-US" altLang="zh-CN" sz="14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)</a:t>
                </a:r>
                <a:endParaRPr lang="zh-CN" altLang="en-US" sz="1400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335" y="4604935"/>
                <a:ext cx="8045177" cy="1384995"/>
              </a:xfrm>
              <a:prstGeom prst="rect">
                <a:avLst/>
              </a:prstGeom>
              <a:blipFill>
                <a:blip r:embed="rId2"/>
                <a:stretch>
                  <a:fillRect l="-1288" t="-4386" r="-606" b="-570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组合 8"/>
          <p:cNvGrpSpPr/>
          <p:nvPr/>
        </p:nvGrpSpPr>
        <p:grpSpPr>
          <a:xfrm>
            <a:off x="1547664" y="136107"/>
            <a:ext cx="7091848" cy="936104"/>
            <a:chOff x="1547664" y="136107"/>
            <a:chExt cx="7091848" cy="936104"/>
          </a:xfrm>
        </p:grpSpPr>
        <p:sp>
          <p:nvSpPr>
            <p:cNvPr id="8" name="矩形 7"/>
            <p:cNvSpPr/>
            <p:nvPr/>
          </p:nvSpPr>
          <p:spPr bwMode="auto">
            <a:xfrm>
              <a:off x="3491880" y="136107"/>
              <a:ext cx="5147632" cy="936104"/>
            </a:xfrm>
            <a:prstGeom prst="rect">
              <a:avLst/>
            </a:prstGeom>
            <a:noFill/>
            <a:ln w="9525" cap="flat" cmpd="sng" algn="ctr">
              <a:solidFill>
                <a:srgbClr val="0000FF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92075" indent="-92075" eaLnBrk="1" hangingPunct="1">
                <a:lnSpc>
                  <a:spcPts val="2300"/>
                </a:lnSpc>
                <a:spcAft>
                  <a:spcPts val="600"/>
                </a:spcAft>
                <a:buClr>
                  <a:srgbClr val="FF0000"/>
                </a:buClr>
                <a:buSzPct val="80000"/>
                <a:buFont typeface="Arial" panose="020B0604020202020204" pitchFamily="34" charset="0"/>
                <a:buChar char="•"/>
              </a:pPr>
              <a:r>
                <a:rPr lang="zh-CN" altLang="en-US" sz="1600" dirty="0" smtClean="0"/>
                <a:t>当</a:t>
              </a:r>
              <a:r>
                <a:rPr lang="zh-CN" altLang="en-US" sz="1600" dirty="0"/>
                <a:t>一个随机过程在</a:t>
              </a:r>
              <a:r>
                <a:rPr lang="zh-CN" altLang="en-US" sz="1600" dirty="0" smtClean="0">
                  <a:solidFill>
                    <a:srgbClr val="0000FF"/>
                  </a:solidFill>
                </a:rPr>
                <a:t>给定</a:t>
              </a:r>
              <a:r>
                <a:rPr lang="zh-CN" altLang="en-US" sz="1600" dirty="0" smtClean="0">
                  <a:solidFill>
                    <a:srgbClr val="FF0000"/>
                  </a:solidFill>
                </a:rPr>
                <a:t>当前状态</a:t>
              </a:r>
              <a:r>
                <a:rPr lang="zh-CN" altLang="en-US" sz="1600" dirty="0"/>
                <a:t>及</a:t>
              </a:r>
              <a:r>
                <a:rPr lang="zh-CN" altLang="en-US" sz="1600" dirty="0">
                  <a:solidFill>
                    <a:srgbClr val="FF0000"/>
                  </a:solidFill>
                </a:rPr>
                <a:t>所有过去状态</a:t>
              </a:r>
              <a:r>
                <a:rPr lang="zh-CN" altLang="en-US" sz="1600" dirty="0"/>
                <a:t>情况下，其</a:t>
              </a:r>
              <a:r>
                <a:rPr lang="zh-CN" altLang="en-US" sz="1600" dirty="0">
                  <a:solidFill>
                    <a:srgbClr val="FF0000"/>
                  </a:solidFill>
                </a:rPr>
                <a:t>未来状态</a:t>
              </a:r>
              <a:r>
                <a:rPr lang="zh-CN" altLang="en-US" sz="1600" dirty="0"/>
                <a:t>的</a:t>
              </a:r>
              <a:r>
                <a:rPr lang="zh-CN" altLang="en-US" sz="1600" dirty="0">
                  <a:solidFill>
                    <a:srgbClr val="FF0000"/>
                  </a:solidFill>
                </a:rPr>
                <a:t>条件概率分布</a:t>
              </a:r>
              <a:r>
                <a:rPr lang="zh-CN" altLang="en-US" sz="1600" u="wavyHeavy" dirty="0"/>
                <a:t>仅依赖于</a:t>
              </a:r>
              <a:r>
                <a:rPr lang="zh-CN" altLang="en-US" sz="1600" dirty="0">
                  <a:solidFill>
                    <a:srgbClr val="FF0000"/>
                  </a:solidFill>
                </a:rPr>
                <a:t>当前</a:t>
              </a:r>
              <a:r>
                <a:rPr lang="zh-CN" altLang="en-US" sz="1600" dirty="0" smtClean="0">
                  <a:solidFill>
                    <a:srgbClr val="FF0000"/>
                  </a:solidFill>
                </a:rPr>
                <a:t>状态</a:t>
              </a:r>
              <a:r>
                <a:rPr lang="zh-CN" altLang="en-US" sz="1600" dirty="0" smtClean="0"/>
                <a:t>。</a:t>
              </a:r>
              <a:endParaRPr lang="en-US" altLang="zh-CN" sz="1600" dirty="0" smtClean="0"/>
            </a:p>
            <a:p>
              <a:pPr marL="92075" indent="-92075" eaLnBrk="1" hangingPunct="1">
                <a:lnSpc>
                  <a:spcPts val="2300"/>
                </a:lnSpc>
                <a:buClr>
                  <a:srgbClr val="FF0000"/>
                </a:buClr>
                <a:buSzPct val="80000"/>
                <a:buFont typeface="Arial" panose="020B0604020202020204" pitchFamily="34" charset="0"/>
                <a:buChar char="•"/>
              </a:pPr>
              <a:r>
                <a:rPr lang="zh-CN" altLang="en-US" sz="1600" dirty="0" smtClean="0"/>
                <a:t>即，在给定</a:t>
              </a:r>
              <a:r>
                <a:rPr lang="zh-CN" altLang="en-US" sz="1600" dirty="0" smtClean="0">
                  <a:solidFill>
                    <a:srgbClr val="FF0000"/>
                  </a:solidFill>
                </a:rPr>
                <a:t>当前状态</a:t>
              </a:r>
              <a:r>
                <a:rPr lang="zh-CN" altLang="en-US" sz="1600" dirty="0"/>
                <a:t>时，它与</a:t>
              </a:r>
              <a:r>
                <a:rPr lang="zh-CN" altLang="en-US" sz="1600" dirty="0">
                  <a:solidFill>
                    <a:srgbClr val="FF0000"/>
                  </a:solidFill>
                </a:rPr>
                <a:t>过去</a:t>
              </a:r>
              <a:r>
                <a:rPr lang="zh-CN" altLang="en-US" sz="1600" dirty="0" smtClean="0">
                  <a:solidFill>
                    <a:srgbClr val="FF0000"/>
                  </a:solidFill>
                </a:rPr>
                <a:t>状态</a:t>
              </a:r>
              <a:r>
                <a:rPr lang="zh-CN" altLang="en-US" sz="1600" dirty="0" smtClean="0"/>
                <a:t>是</a:t>
              </a:r>
              <a:r>
                <a:rPr lang="zh-CN" altLang="en-US" sz="1600" dirty="0">
                  <a:solidFill>
                    <a:srgbClr val="FF0000"/>
                  </a:solidFill>
                </a:rPr>
                <a:t>条件</a:t>
              </a:r>
              <a:r>
                <a:rPr lang="zh-CN" altLang="en-US" sz="1600" dirty="0" smtClean="0">
                  <a:solidFill>
                    <a:srgbClr val="FF0000"/>
                  </a:solidFill>
                </a:rPr>
                <a:t>独立</a:t>
              </a:r>
              <a:r>
                <a:rPr lang="zh-CN" altLang="en-US" sz="1600" dirty="0" smtClean="0"/>
                <a:t>的。</a:t>
              </a:r>
              <a:endParaRPr lang="zh-CN" altLang="en-US" sz="1600" dirty="0"/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1547664" y="465659"/>
              <a:ext cx="1872208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zh-CN" altLang="en-US" dirty="0" smtClean="0"/>
                <a:t>当前状态的独立性</a:t>
              </a:r>
              <a:endParaRPr lang="zh-CN" altLang="en-US" dirty="0"/>
            </a:p>
          </p:txBody>
        </p:sp>
      </p:grpSp>
      <p:sp>
        <p:nvSpPr>
          <p:cNvPr id="10" name="圆角矩形标注 9"/>
          <p:cNvSpPr/>
          <p:nvPr/>
        </p:nvSpPr>
        <p:spPr bwMode="auto">
          <a:xfrm>
            <a:off x="7849304" y="5274730"/>
            <a:ext cx="648072" cy="284888"/>
          </a:xfrm>
          <a:prstGeom prst="wedgeRoundRectCallout">
            <a:avLst>
              <a:gd name="adj1" fmla="val 20166"/>
              <a:gd name="adj2" fmla="val 98163"/>
              <a:gd name="adj3" fmla="val 16667"/>
            </a:avLst>
          </a:prstGeom>
          <a:noFill/>
          <a:ln w="952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kumimoji="0" lang="zh-CN" altLang="en-US" sz="1600" b="1" i="0" u="none" strike="noStrike" cap="none" normalizeH="0" baseline="0" dirty="0" smtClean="0">
                <a:ln>
                  <a:noFill/>
                </a:ln>
                <a:effectLst/>
                <a:latin typeface="+mn-ea"/>
                <a:ea typeface="+mn-ea"/>
              </a:rPr>
              <a:t>特征值</a:t>
            </a:r>
          </a:p>
        </p:txBody>
      </p:sp>
      <p:cxnSp>
        <p:nvCxnSpPr>
          <p:cNvPr id="12" name="直接箭头连接符 11"/>
          <p:cNvCxnSpPr/>
          <p:nvPr/>
        </p:nvCxnSpPr>
        <p:spPr bwMode="auto">
          <a:xfrm flipV="1">
            <a:off x="5364088" y="5417174"/>
            <a:ext cx="2448272" cy="244074"/>
          </a:xfrm>
          <a:prstGeom prst="straightConnector1">
            <a:avLst/>
          </a:prstGeom>
          <a:ln>
            <a:headEnd type="none" w="med" len="med"/>
            <a:tailEnd type="triangle"/>
          </a:ln>
          <a:extLst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5969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10" grpId="0" animBg="1"/>
    </p:bld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592274" y="1798644"/>
            <a:ext cx="8047238" cy="12464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68288" indent="-268288">
              <a:lnSpc>
                <a:spcPct val="1500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dirty="0" smtClean="0">
                <a:solidFill>
                  <a:srgbClr val="0000FF"/>
                </a:solidFill>
                <a:latin typeface="PingFang SC"/>
              </a:rPr>
              <a:t>一</a:t>
            </a:r>
            <a:r>
              <a:rPr lang="zh-CN" altLang="en-US" dirty="0">
                <a:solidFill>
                  <a:srgbClr val="0000FF"/>
                </a:solidFill>
                <a:latin typeface="PingFang SC"/>
              </a:rPr>
              <a:t>组</a:t>
            </a:r>
            <a:r>
              <a:rPr lang="zh-CN" altLang="en-US" dirty="0">
                <a:solidFill>
                  <a:srgbClr val="222226"/>
                </a:solidFill>
                <a:latin typeface="PingFang SC"/>
              </a:rPr>
              <a:t>具有</a:t>
            </a:r>
            <a:r>
              <a:rPr lang="zh-CN" altLang="en-US" dirty="0">
                <a:solidFill>
                  <a:srgbClr val="FF0000"/>
                </a:solidFill>
                <a:latin typeface="PingFang SC"/>
              </a:rPr>
              <a:t>马尔可夫性质</a:t>
            </a:r>
            <a:r>
              <a:rPr lang="zh-CN" altLang="en-US" dirty="0">
                <a:solidFill>
                  <a:srgbClr val="222226"/>
                </a:solidFill>
                <a:latin typeface="PingFang SC"/>
              </a:rPr>
              <a:t>的</a:t>
            </a:r>
            <a:r>
              <a:rPr lang="zh-CN" altLang="en-US" dirty="0">
                <a:solidFill>
                  <a:srgbClr val="0000FF"/>
                </a:solidFill>
                <a:latin typeface="PingFang SC"/>
              </a:rPr>
              <a:t>随机变量</a:t>
            </a:r>
            <a:r>
              <a:rPr lang="zh-CN" altLang="en-US" dirty="0">
                <a:solidFill>
                  <a:srgbClr val="222226"/>
                </a:solidFill>
                <a:latin typeface="PingFang SC"/>
              </a:rPr>
              <a:t>的</a:t>
            </a:r>
            <a:r>
              <a:rPr lang="zh-CN" altLang="en-US" dirty="0">
                <a:solidFill>
                  <a:srgbClr val="FF0000"/>
                </a:solidFill>
                <a:latin typeface="PingFang SC"/>
              </a:rPr>
              <a:t>联合概率分布</a:t>
            </a:r>
            <a:r>
              <a:rPr lang="zh-CN" altLang="en-US" dirty="0" smtClean="0">
                <a:solidFill>
                  <a:srgbClr val="222226"/>
                </a:solidFill>
                <a:latin typeface="PingFang SC"/>
              </a:rPr>
              <a:t>模型</a:t>
            </a:r>
            <a:r>
              <a:rPr lang="en-US" altLang="zh-CN" dirty="0" smtClean="0">
                <a:solidFill>
                  <a:srgbClr val="222226"/>
                </a:solidFill>
                <a:latin typeface="PingFang SC"/>
              </a:rPr>
              <a:t>(</a:t>
            </a:r>
            <a:r>
              <a:rPr lang="zh-CN" altLang="en-US" dirty="0" smtClean="0">
                <a:solidFill>
                  <a:srgbClr val="222226"/>
                </a:solidFill>
                <a:latin typeface="PingFang SC"/>
              </a:rPr>
              <a:t>概率模型</a:t>
            </a:r>
            <a:r>
              <a:rPr lang="en-US" altLang="zh-CN" dirty="0" smtClean="0">
                <a:solidFill>
                  <a:srgbClr val="222226"/>
                </a:solidFill>
                <a:latin typeface="PingFang SC"/>
              </a:rPr>
              <a:t>)</a:t>
            </a:r>
            <a:r>
              <a:rPr lang="zh-CN" altLang="en-US" dirty="0" smtClean="0">
                <a:solidFill>
                  <a:srgbClr val="222226"/>
                </a:solidFill>
                <a:latin typeface="PingFang SC"/>
              </a:rPr>
              <a:t>，由</a:t>
            </a:r>
            <a:r>
              <a:rPr lang="zh-CN" altLang="en-US" dirty="0">
                <a:solidFill>
                  <a:srgbClr val="222226"/>
                </a:solidFill>
                <a:latin typeface="PingFang SC"/>
              </a:rPr>
              <a:t>一个</a:t>
            </a:r>
            <a:r>
              <a:rPr lang="zh-CN" altLang="en-US" dirty="0">
                <a:solidFill>
                  <a:srgbClr val="FF0000"/>
                </a:solidFill>
                <a:latin typeface="PingFang SC"/>
              </a:rPr>
              <a:t>无向图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zh-CN" altLang="en-US" dirty="0">
                <a:solidFill>
                  <a:srgbClr val="222226"/>
                </a:solidFill>
                <a:latin typeface="PingFang SC"/>
              </a:rPr>
              <a:t>和</a:t>
            </a:r>
            <a:r>
              <a:rPr lang="zh-CN" altLang="en-US" u="wavyDbl" dirty="0">
                <a:solidFill>
                  <a:srgbClr val="222226"/>
                </a:solidFill>
                <a:latin typeface="PingFang SC"/>
              </a:rPr>
              <a:t>定义于</a:t>
            </a:r>
            <a:r>
              <a:rPr lang="en-US" altLang="zh-CN" u="wavyDbl" dirty="0" smtClean="0">
                <a:solidFill>
                  <a:srgbClr val="2222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zh-CN" altLang="en-US" u="wavyDbl" dirty="0" smtClean="0">
                <a:solidFill>
                  <a:srgbClr val="2222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之</a:t>
            </a:r>
            <a:r>
              <a:rPr lang="zh-CN" altLang="en-US" u="wavyDbl" dirty="0" smtClean="0">
                <a:solidFill>
                  <a:srgbClr val="222226"/>
                </a:solidFill>
                <a:latin typeface="PingFang SC"/>
              </a:rPr>
              <a:t>上</a:t>
            </a:r>
            <a:r>
              <a:rPr lang="zh-CN" altLang="en-US" dirty="0">
                <a:solidFill>
                  <a:srgbClr val="222226"/>
                </a:solidFill>
                <a:latin typeface="PingFang SC"/>
              </a:rPr>
              <a:t>的</a:t>
            </a:r>
            <a:r>
              <a:rPr lang="zh-CN" altLang="en-US" dirty="0" smtClean="0">
                <a:solidFill>
                  <a:srgbClr val="FF0000"/>
                </a:solidFill>
                <a:latin typeface="PingFang SC"/>
              </a:rPr>
              <a:t>势函数集合</a:t>
            </a:r>
            <a:r>
              <a:rPr lang="zh-CN" altLang="en-US" dirty="0" smtClean="0">
                <a:solidFill>
                  <a:srgbClr val="222226"/>
                </a:solidFill>
                <a:latin typeface="PingFang SC"/>
              </a:rPr>
              <a:t>组成，</a:t>
            </a:r>
            <a:r>
              <a:rPr lang="zh-CN" altLang="en-US" dirty="0">
                <a:solidFill>
                  <a:srgbClr val="222226"/>
                </a:solidFill>
                <a:latin typeface="PingFang SC"/>
              </a:rPr>
              <a:t>结合了</a:t>
            </a:r>
            <a:r>
              <a:rPr lang="zh-CN" altLang="en-US" dirty="0">
                <a:solidFill>
                  <a:srgbClr val="0000FF"/>
                </a:solidFill>
                <a:latin typeface="PingFang SC"/>
              </a:rPr>
              <a:t>马尔可夫网络</a:t>
            </a:r>
            <a:r>
              <a:rPr lang="zh-CN" altLang="en-US" dirty="0">
                <a:solidFill>
                  <a:srgbClr val="222226"/>
                </a:solidFill>
                <a:latin typeface="PingFang SC"/>
              </a:rPr>
              <a:t>和</a:t>
            </a:r>
            <a:r>
              <a:rPr lang="zh-CN" altLang="en-US" dirty="0">
                <a:solidFill>
                  <a:srgbClr val="0000FF"/>
                </a:solidFill>
                <a:latin typeface="PingFang SC"/>
              </a:rPr>
              <a:t>一阶逻辑</a:t>
            </a:r>
            <a:r>
              <a:rPr lang="zh-CN" altLang="en-US" dirty="0">
                <a:solidFill>
                  <a:srgbClr val="222226"/>
                </a:solidFill>
                <a:latin typeface="PingFang SC"/>
              </a:rPr>
              <a:t>的优点</a:t>
            </a:r>
            <a:r>
              <a:rPr lang="zh-CN" altLang="en-US" dirty="0" smtClean="0">
                <a:solidFill>
                  <a:srgbClr val="222226"/>
                </a:solidFill>
                <a:latin typeface="PingFang SC"/>
              </a:rPr>
              <a:t>。（顶点、边）</a:t>
            </a:r>
            <a:endParaRPr lang="en-US" altLang="zh-CN" dirty="0" smtClean="0">
              <a:solidFill>
                <a:srgbClr val="222226"/>
              </a:solidFill>
              <a:latin typeface="+mn-ea"/>
              <a:ea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92274" y="3318083"/>
            <a:ext cx="8156190" cy="8309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68288" indent="-268288">
              <a:lnSpc>
                <a:spcPct val="150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dirty="0" smtClean="0">
                <a:solidFill>
                  <a:srgbClr val="222226"/>
                </a:solidFill>
                <a:latin typeface="PingFang SC"/>
              </a:rPr>
              <a:t>与</a:t>
            </a:r>
            <a:r>
              <a:rPr lang="en-US" altLang="zh-CN" dirty="0" smtClean="0">
                <a:solidFill>
                  <a:srgbClr val="2222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Bayes</a:t>
            </a:r>
            <a:r>
              <a:rPr lang="zh-CN" altLang="en-US" dirty="0" smtClean="0">
                <a:solidFill>
                  <a:srgbClr val="222226"/>
                </a:solidFill>
                <a:latin typeface="PingFang SC"/>
              </a:rPr>
              <a:t>网络的</a:t>
            </a:r>
            <a:r>
              <a:rPr lang="zh-CN" altLang="en-US" dirty="0" smtClean="0">
                <a:solidFill>
                  <a:srgbClr val="FF0000"/>
                </a:solidFill>
                <a:latin typeface="PingFang SC"/>
              </a:rPr>
              <a:t>异同</a:t>
            </a:r>
            <a:r>
              <a:rPr lang="zh-CN" altLang="en-US" dirty="0" smtClean="0">
                <a:solidFill>
                  <a:srgbClr val="222226"/>
                </a:solidFill>
                <a:latin typeface="PingFang SC"/>
              </a:rPr>
              <a:t>：</a:t>
            </a:r>
            <a:r>
              <a:rPr lang="zh-CN" altLang="en-US" dirty="0" smtClean="0">
                <a:latin typeface="+mn-ea"/>
                <a:ea typeface="+mn-ea"/>
              </a:rPr>
              <a:t>也</a:t>
            </a:r>
            <a:r>
              <a:rPr lang="zh-CN" altLang="en-US" dirty="0">
                <a:latin typeface="+mn-ea"/>
                <a:ea typeface="+mn-ea"/>
              </a:rPr>
              <a:t>用于</a:t>
            </a:r>
            <a:r>
              <a:rPr lang="zh-CN" altLang="en-US" dirty="0">
                <a:solidFill>
                  <a:srgbClr val="FF0000"/>
                </a:solidFill>
                <a:latin typeface="+mn-ea"/>
                <a:ea typeface="+mn-ea"/>
              </a:rPr>
              <a:t>表示变量之间</a:t>
            </a:r>
            <a:r>
              <a:rPr lang="zh-CN" altLang="en-US" dirty="0">
                <a:latin typeface="+mn-ea"/>
                <a:ea typeface="+mn-ea"/>
              </a:rPr>
              <a:t>的</a:t>
            </a:r>
            <a:r>
              <a:rPr lang="zh-CN" altLang="en-US" dirty="0">
                <a:solidFill>
                  <a:srgbClr val="FF0000"/>
                </a:solidFill>
                <a:latin typeface="+mn-ea"/>
                <a:ea typeface="+mn-ea"/>
              </a:rPr>
              <a:t>依赖关系</a:t>
            </a:r>
            <a:r>
              <a:rPr lang="zh-CN" altLang="en-US" dirty="0" smtClean="0">
                <a:latin typeface="+mn-ea"/>
                <a:ea typeface="+mn-ea"/>
              </a:rPr>
              <a:t>，但不能表示贝叶斯网络</a:t>
            </a:r>
            <a:r>
              <a:rPr lang="zh-CN" altLang="en-US" dirty="0">
                <a:latin typeface="+mn-ea"/>
                <a:ea typeface="+mn-ea"/>
              </a:rPr>
              <a:t>可以</a:t>
            </a:r>
            <a:r>
              <a:rPr lang="zh-CN" altLang="en-US" dirty="0" smtClean="0">
                <a:latin typeface="+mn-ea"/>
                <a:ea typeface="+mn-ea"/>
              </a:rPr>
              <a:t>表示</a:t>
            </a:r>
            <a:r>
              <a:rPr lang="zh-CN" altLang="en-US" dirty="0">
                <a:latin typeface="+mn-ea"/>
                <a:ea typeface="+mn-ea"/>
              </a:rPr>
              <a:t>的某些</a:t>
            </a:r>
            <a:r>
              <a:rPr lang="zh-CN" altLang="en-US" dirty="0" smtClean="0">
                <a:latin typeface="+mn-ea"/>
                <a:ea typeface="+mn-ea"/>
              </a:rPr>
              <a:t>关系</a:t>
            </a:r>
            <a:r>
              <a:rPr lang="en-US" altLang="zh-CN" dirty="0" smtClean="0">
                <a:latin typeface="+mn-ea"/>
                <a:ea typeface="+mn-ea"/>
              </a:rPr>
              <a:t>(</a:t>
            </a:r>
            <a:r>
              <a:rPr lang="zh-CN" altLang="en-US" dirty="0" smtClean="0">
                <a:latin typeface="+mn-ea"/>
                <a:ea typeface="+mn-ea"/>
              </a:rPr>
              <a:t>如</a:t>
            </a:r>
            <a:r>
              <a:rPr lang="zh-CN" altLang="en-US" dirty="0">
                <a:latin typeface="+mn-ea"/>
                <a:ea typeface="+mn-ea"/>
              </a:rPr>
              <a:t>推导</a:t>
            </a:r>
            <a:r>
              <a:rPr lang="zh-CN" altLang="en-US" dirty="0" smtClean="0">
                <a:latin typeface="+mn-ea"/>
                <a:ea typeface="+mn-ea"/>
              </a:rPr>
              <a:t>关系</a:t>
            </a:r>
            <a:r>
              <a:rPr lang="en-US" altLang="zh-CN" dirty="0" smtClean="0">
                <a:latin typeface="+mn-ea"/>
                <a:ea typeface="+mn-ea"/>
              </a:rPr>
              <a:t>)</a:t>
            </a:r>
            <a:r>
              <a:rPr lang="zh-CN" altLang="en-US" dirty="0" smtClean="0">
                <a:latin typeface="+mn-ea"/>
                <a:ea typeface="+mn-ea"/>
              </a:rPr>
              <a:t>。</a:t>
            </a:r>
            <a:endParaRPr lang="zh-CN" altLang="en-US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74420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 18"/>
              <p:cNvSpPr/>
              <p:nvPr/>
            </p:nvSpPr>
            <p:spPr>
              <a:xfrm>
                <a:off x="611560" y="801648"/>
                <a:ext cx="8156190" cy="718145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marL="268288" indent="-268288">
                  <a:lnSpc>
                    <a:spcPts val="2800"/>
                  </a:lnSpc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en-US" dirty="0" smtClean="0">
                    <a:solidFill>
                      <a:srgbClr val="FF0000"/>
                    </a:solidFill>
                    <a:latin typeface="PingFang SC"/>
                  </a:rPr>
                  <a:t>定义</a:t>
                </a:r>
                <a:r>
                  <a:rPr lang="zh-CN" altLang="en-US" dirty="0" smtClean="0">
                    <a:solidFill>
                      <a:srgbClr val="222226"/>
                    </a:solidFill>
                    <a:latin typeface="PingFang SC"/>
                  </a:rPr>
                  <a:t>：假设两个图分别为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solidFill>
                          <a:srgbClr val="222226"/>
                        </a:solidFill>
                        <a:latin typeface="Cambria Math" panose="02040503050406030204" pitchFamily="18" charset="0"/>
                      </a:rPr>
                      <m:t>𝑮</m:t>
                    </m:r>
                    <m:r>
                      <a:rPr lang="en-US" altLang="zh-CN" b="1" i="1" smtClean="0">
                        <a:solidFill>
                          <a:srgbClr val="222226"/>
                        </a:solidFill>
                        <a:latin typeface="Cambria Math" panose="02040503050406030204" pitchFamily="18" charset="0"/>
                      </a:rPr>
                      <m:t>=&lt;</m:t>
                    </m:r>
                    <m:r>
                      <a:rPr lang="en-US" altLang="zh-CN" b="1" i="1" smtClean="0">
                        <a:solidFill>
                          <a:srgbClr val="22222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𝑽</m:t>
                    </m:r>
                    <m:r>
                      <a:rPr lang="en-US" altLang="zh-CN" b="1" i="1" smtClean="0">
                        <a:solidFill>
                          <a:srgbClr val="22222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altLang="zh-CN" b="1" i="1" smtClean="0">
                        <a:solidFill>
                          <a:srgbClr val="22222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𝑬</m:t>
                    </m:r>
                    <m:r>
                      <a:rPr lang="en-US" altLang="zh-CN" b="1" i="1" smtClean="0">
                        <a:solidFill>
                          <a:srgbClr val="22222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zh-CN" altLang="en-US" dirty="0" smtClean="0">
                    <a:latin typeface="+mn-ea"/>
                    <a:ea typeface="+mn-ea"/>
                  </a:rPr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b="1" i="1" dirty="0" smtClean="0">
                            <a:latin typeface="Cambria Math" panose="02040503050406030204" pitchFamily="18" charset="0"/>
                            <a:ea typeface="+mn-ea"/>
                          </a:rPr>
                          <m:t>𝑮</m:t>
                        </m:r>
                      </m:e>
                      <m:sub>
                        <m:r>
                          <a:rPr lang="en-US" altLang="zh-CN" b="1" i="1" dirty="0" smtClean="0">
                            <a:latin typeface="Cambria Math" panose="02040503050406030204" pitchFamily="18" charset="0"/>
                            <a:ea typeface="+mn-ea"/>
                          </a:rPr>
                          <m:t>𝒔</m:t>
                        </m:r>
                      </m:sub>
                    </m:sSub>
                    <m:r>
                      <a:rPr lang="en-US" altLang="zh-CN" b="1" i="1" dirty="0" smtClean="0">
                        <a:latin typeface="Cambria Math" panose="02040503050406030204" pitchFamily="18" charset="0"/>
                        <a:ea typeface="+mn-ea"/>
                      </a:rPr>
                      <m:t>=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US" altLang="zh-CN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𝒔</m:t>
                        </m:r>
                      </m:sub>
                    </m:sSub>
                    <m:r>
                      <a:rPr lang="en-US" altLang="zh-CN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𝑬</m:t>
                        </m:r>
                      </m:e>
                      <m:sub>
                        <m:r>
                          <a:rPr lang="en-US" altLang="zh-CN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𝒔</m:t>
                        </m:r>
                      </m:sub>
                    </m:sSub>
                    <m:r>
                      <a:rPr lang="en-US" altLang="zh-CN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zh-CN" altLang="en-US" dirty="0" smtClean="0">
                    <a:latin typeface="+mn-ea"/>
                    <a:ea typeface="+mn-ea"/>
                  </a:rPr>
                  <a:t>，如果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𝒔</m:t>
                        </m:r>
                      </m:sub>
                    </m:sSub>
                    <m:r>
                      <m:rPr>
                        <m:nor/>
                      </m:rPr>
                      <a:rPr lang="zh-CN" altLang="en-US" b="0" dirty="0"/>
                      <m:t>⊆</m:t>
                    </m:r>
                    <m:r>
                      <m:rPr>
                        <m:nor/>
                      </m:rPr>
                      <a:rPr lang="en-US" altLang="zh-CN" i="1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V</m:t>
                    </m:r>
                  </m:oMath>
                </a14:m>
                <a:r>
                  <a:rPr lang="zh-CN" altLang="en-US" dirty="0" smtClean="0">
                    <a:latin typeface="+mn-ea"/>
                    <a:ea typeface="+mn-ea"/>
                  </a:rPr>
                  <a:t>且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  <m:sub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𝒔</m:t>
                        </m:r>
                      </m:sub>
                    </m:sSub>
                    <m:r>
                      <m:rPr>
                        <m:nor/>
                      </m:rPr>
                      <a:rPr lang="zh-CN" altLang="en-US" b="0" dirty="0"/>
                      <m:t>⊆</m:t>
                    </m:r>
                    <m:r>
                      <m:rPr>
                        <m:nor/>
                      </m:rPr>
                      <a:rPr lang="en-US" altLang="zh-CN" i="1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E</m:t>
                    </m:r>
                  </m:oMath>
                </a14:m>
                <a:r>
                  <a:rPr lang="zh-CN" altLang="en-US" dirty="0" smtClean="0">
                    <a:latin typeface="+mn-ea"/>
                    <a:ea typeface="+mn-ea"/>
                  </a:rPr>
                  <a:t>，</a:t>
                </a:r>
                <a:endParaRPr lang="en-US" altLang="zh-CN" dirty="0" smtClean="0">
                  <a:latin typeface="+mn-ea"/>
                  <a:ea typeface="+mn-ea"/>
                </a:endParaRPr>
              </a:p>
              <a:p>
                <a:pPr>
                  <a:lnSpc>
                    <a:spcPts val="2800"/>
                  </a:lnSpc>
                  <a:buClr>
                    <a:srgbClr val="FF0000"/>
                  </a:buClr>
                  <a:buSzPct val="80000"/>
                </a:pPr>
                <a:r>
                  <a:rPr lang="en-US" altLang="zh-CN" dirty="0">
                    <a:latin typeface="+mn-ea"/>
                    <a:ea typeface="+mn-ea"/>
                  </a:rPr>
                  <a:t> </a:t>
                </a:r>
                <a:r>
                  <a:rPr lang="en-US" altLang="zh-CN" dirty="0" smtClean="0">
                    <a:latin typeface="+mn-ea"/>
                    <a:ea typeface="+mn-ea"/>
                  </a:rPr>
                  <a:t>    </a:t>
                </a:r>
                <a:r>
                  <a:rPr lang="en-US" altLang="zh-CN" sz="2000" dirty="0" smtClean="0">
                    <a:latin typeface="+mn-ea"/>
                    <a:ea typeface="+mn-ea"/>
                  </a:rPr>
                  <a:t>   </a:t>
                </a:r>
                <a:r>
                  <a:rPr lang="zh-CN" altLang="en-US" dirty="0" smtClean="0">
                    <a:latin typeface="+mn-ea"/>
                    <a:ea typeface="+mn-ea"/>
                  </a:rPr>
                  <a:t>则称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𝑮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𝒔</m:t>
                        </m:r>
                      </m:sub>
                    </m:sSub>
                  </m:oMath>
                </a14:m>
                <a:r>
                  <a:rPr lang="zh-CN" altLang="en-US" dirty="0" smtClean="0">
                    <a:latin typeface="+mn-ea"/>
                    <a:ea typeface="+mn-ea"/>
                  </a:rPr>
                  <a:t>是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  <a:ea typeface="+mn-ea"/>
                      </a:rPr>
                      <m:t>𝑮</m:t>
                    </m:r>
                  </m:oMath>
                </a14:m>
                <a:r>
                  <a:rPr lang="zh-CN" altLang="en-US" dirty="0" smtClean="0">
                    <a:latin typeface="+mn-ea"/>
                    <a:ea typeface="+mn-ea"/>
                  </a:rPr>
                  <a:t>的子图。</a:t>
                </a:r>
                <a:endParaRPr lang="zh-CN" altLang="en-US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19" name="矩形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801648"/>
                <a:ext cx="8156190" cy="718145"/>
              </a:xfrm>
              <a:prstGeom prst="rect">
                <a:avLst/>
              </a:prstGeom>
              <a:blipFill>
                <a:blip r:embed="rId2"/>
                <a:stretch>
                  <a:fillRect l="-1271" t="-6838" r="-1121" b="-1196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5" name="组合 24"/>
          <p:cNvGrpSpPr/>
          <p:nvPr/>
        </p:nvGrpSpPr>
        <p:grpSpPr>
          <a:xfrm>
            <a:off x="611560" y="1844824"/>
            <a:ext cx="7931742" cy="1728192"/>
            <a:chOff x="611560" y="1844824"/>
            <a:chExt cx="7931742" cy="1728192"/>
          </a:xfrm>
        </p:grpSpPr>
        <p:pic>
          <p:nvPicPr>
            <p:cNvPr id="20" name="图片 1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1560" y="1988840"/>
              <a:ext cx="1673216" cy="1584176"/>
            </a:xfrm>
            <a:prstGeom prst="rect">
              <a:avLst/>
            </a:prstGeom>
          </p:spPr>
        </p:pic>
        <p:sp>
          <p:nvSpPr>
            <p:cNvPr id="21" name="矩形 20"/>
            <p:cNvSpPr/>
            <p:nvPr/>
          </p:nvSpPr>
          <p:spPr>
            <a:xfrm>
              <a:off x="2411760" y="1844824"/>
              <a:ext cx="6131542" cy="76944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marL="268288" indent="-268288">
                <a:lnSpc>
                  <a:spcPts val="2700"/>
                </a:lnSpc>
                <a:spcAft>
                  <a:spcPts val="600"/>
                </a:spcAft>
                <a:buClr>
                  <a:srgbClr val="FF0000"/>
                </a:buClr>
                <a:buSzPct val="80000"/>
                <a:buFont typeface="Wingdings" panose="05000000000000000000" pitchFamily="2" charset="2"/>
                <a:buChar char="p"/>
              </a:pPr>
              <a:r>
                <a:rPr lang="zh-CN" altLang="en-US" dirty="0" smtClean="0">
                  <a:solidFill>
                    <a:srgbClr val="FF0000"/>
                  </a:solidFill>
                  <a:latin typeface="PingFang SC"/>
                </a:rPr>
                <a:t>全</a:t>
              </a:r>
              <a:r>
                <a:rPr lang="zh-CN" altLang="en-US" dirty="0" smtClean="0">
                  <a:solidFill>
                    <a:srgbClr val="FF0000"/>
                  </a:solidFill>
                  <a:latin typeface="+mn-ea"/>
                  <a:ea typeface="+mn-ea"/>
                </a:rPr>
                <a:t>子图</a:t>
              </a:r>
              <a:r>
                <a:rPr lang="en-US" altLang="zh-CN" dirty="0" smtClean="0">
                  <a:latin typeface="+mn-ea"/>
                  <a:ea typeface="+mn-ea"/>
                </a:rPr>
                <a:t>(</a:t>
              </a:r>
              <a:r>
                <a:rPr lang="zh-CN" altLang="en-US" dirty="0" smtClean="0">
                  <a:solidFill>
                    <a:srgbClr val="0000FF"/>
                  </a:solidFill>
                  <a:latin typeface="+mn-ea"/>
                  <a:ea typeface="+mn-ea"/>
                </a:rPr>
                <a:t>团</a:t>
              </a:r>
              <a:r>
                <a:rPr lang="en-US" altLang="zh-CN" dirty="0" smtClean="0">
                  <a:latin typeface="+mn-ea"/>
                  <a:ea typeface="+mn-ea"/>
                </a:rPr>
                <a:t>)</a:t>
              </a:r>
              <a:r>
                <a:rPr lang="zh-CN" altLang="en-US" dirty="0" smtClean="0">
                  <a:latin typeface="+mn-ea"/>
                  <a:ea typeface="+mn-ea"/>
                </a:rPr>
                <a:t>：任意两个节点都</a:t>
              </a:r>
              <a:r>
                <a:rPr lang="zh-CN" altLang="en-US" dirty="0">
                  <a:latin typeface="+mn-ea"/>
                  <a:ea typeface="+mn-ea"/>
                </a:rPr>
                <a:t>直接相连的</a:t>
              </a:r>
              <a:r>
                <a:rPr lang="zh-CN" altLang="en-US" dirty="0" smtClean="0">
                  <a:latin typeface="+mn-ea"/>
                  <a:ea typeface="+mn-ea"/>
                </a:rPr>
                <a:t>图</a:t>
              </a:r>
              <a:r>
                <a:rPr lang="en-US" altLang="zh-CN" dirty="0" smtClean="0">
                  <a:latin typeface="+mn-ea"/>
                  <a:ea typeface="+mn-ea"/>
                </a:rPr>
                <a:t>(</a:t>
              </a:r>
              <a:r>
                <a:rPr lang="zh-CN" altLang="en-US" dirty="0" smtClean="0">
                  <a:latin typeface="+mn-ea"/>
                  <a:ea typeface="+mn-ea"/>
                </a:rPr>
                <a:t>全</a:t>
              </a:r>
              <a:r>
                <a:rPr lang="zh-CN" altLang="en-US" dirty="0">
                  <a:latin typeface="+mn-ea"/>
                  <a:ea typeface="+mn-ea"/>
                </a:rPr>
                <a:t>连接</a:t>
              </a:r>
              <a:r>
                <a:rPr lang="zh-CN" altLang="en-US" dirty="0" smtClean="0">
                  <a:latin typeface="+mn-ea"/>
                  <a:ea typeface="+mn-ea"/>
                </a:rPr>
                <a:t>图</a:t>
              </a:r>
              <a:r>
                <a:rPr lang="en-US" altLang="zh-CN" dirty="0" smtClean="0">
                  <a:latin typeface="+mn-ea"/>
                  <a:ea typeface="+mn-ea"/>
                </a:rPr>
                <a:t>)</a:t>
              </a:r>
            </a:p>
            <a:p>
              <a:pPr marL="268288" indent="-268288">
                <a:lnSpc>
                  <a:spcPts val="2700"/>
                </a:lnSpc>
                <a:buClr>
                  <a:srgbClr val="FF0000"/>
                </a:buClr>
                <a:buSzPct val="80000"/>
                <a:buFont typeface="Wingdings" panose="05000000000000000000" pitchFamily="2" charset="2"/>
                <a:buChar char="p"/>
              </a:pPr>
              <a:r>
                <a:rPr lang="zh-CN" altLang="en-US" dirty="0" smtClean="0">
                  <a:solidFill>
                    <a:srgbClr val="FF0000"/>
                  </a:solidFill>
                  <a:latin typeface="+mn-ea"/>
                  <a:ea typeface="+mn-ea"/>
                </a:rPr>
                <a:t>完全子图</a:t>
              </a:r>
              <a:r>
                <a:rPr lang="en-US" altLang="zh-CN" dirty="0" smtClean="0">
                  <a:latin typeface="+mn-ea"/>
                  <a:ea typeface="+mn-ea"/>
                </a:rPr>
                <a:t>(</a:t>
              </a:r>
              <a:r>
                <a:rPr lang="zh-CN" altLang="en-US" dirty="0" smtClean="0">
                  <a:solidFill>
                    <a:srgbClr val="0000FF"/>
                  </a:solidFill>
                  <a:latin typeface="+mn-ea"/>
                  <a:ea typeface="+mn-ea"/>
                </a:rPr>
                <a:t>子团</a:t>
              </a:r>
              <a:r>
                <a:rPr lang="en-US" altLang="zh-CN" dirty="0" smtClean="0">
                  <a:latin typeface="+mn-ea"/>
                  <a:ea typeface="+mn-ea"/>
                </a:rPr>
                <a:t>)</a:t>
              </a:r>
              <a:r>
                <a:rPr lang="zh-CN" altLang="en-US" dirty="0" smtClean="0">
                  <a:latin typeface="+mn-ea"/>
                  <a:ea typeface="+mn-ea"/>
                </a:rPr>
                <a:t>：一个子图的任意两个节点之间有边相连</a:t>
              </a:r>
              <a:endParaRPr lang="en-US" altLang="zh-CN" sz="1600" dirty="0">
                <a:latin typeface="+mn-ea"/>
              </a:endParaRPr>
            </a:p>
          </p:txBody>
        </p:sp>
      </p:grpSp>
      <p:sp>
        <p:nvSpPr>
          <p:cNvPr id="23" name="矩形 22"/>
          <p:cNvSpPr/>
          <p:nvPr/>
        </p:nvSpPr>
        <p:spPr>
          <a:xfrm>
            <a:off x="618735" y="4165672"/>
            <a:ext cx="7924567" cy="161582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indent="-285750">
              <a:lnSpc>
                <a:spcPts val="30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dirty="0">
                <a:solidFill>
                  <a:srgbClr val="FF0000"/>
                </a:solidFill>
              </a:rPr>
              <a:t>团</a:t>
            </a:r>
            <a:r>
              <a:rPr lang="zh-CN" altLang="en-US" dirty="0" smtClean="0">
                <a:solidFill>
                  <a:srgbClr val="FF0000"/>
                </a:solidFill>
              </a:rPr>
              <a:t>势能</a:t>
            </a:r>
            <a:r>
              <a:rPr lang="en-US" altLang="zh-CN" sz="1400" dirty="0" smtClean="0">
                <a:latin typeface="+mn-ea"/>
                <a:ea typeface="+mn-ea"/>
              </a:rPr>
              <a:t>(</a:t>
            </a:r>
            <a:r>
              <a:rPr lang="en-US" altLang="zh-CN" sz="1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Clique potential</a:t>
            </a:r>
            <a:r>
              <a:rPr lang="en-US" altLang="zh-CN" sz="1400" dirty="0" smtClean="0">
                <a:latin typeface="+mn-ea"/>
                <a:ea typeface="+mn-ea"/>
              </a:rPr>
              <a:t>)</a:t>
            </a:r>
            <a:r>
              <a:rPr lang="zh-CN" altLang="en-US" dirty="0" smtClean="0"/>
              <a:t>：无向图</a:t>
            </a:r>
            <a:r>
              <a:rPr lang="zh-CN" altLang="en-US" dirty="0"/>
              <a:t>中，不用条件概率密度对模型进行参数化，而是</a:t>
            </a:r>
            <a:r>
              <a:rPr lang="zh-CN" altLang="en-US" dirty="0" smtClean="0"/>
              <a:t>使用团势能的</a:t>
            </a:r>
            <a:r>
              <a:rPr lang="zh-CN" altLang="en-US" dirty="0"/>
              <a:t>参数化因子</a:t>
            </a:r>
            <a:r>
              <a:rPr lang="zh-CN" altLang="en-US" dirty="0" smtClean="0"/>
              <a:t>。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zh-CN" altLang="en-US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也称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：团势能函数</a:t>
            </a:r>
            <a:r>
              <a:rPr lang="en-US" altLang="zh-CN" dirty="0" smtClean="0">
                <a:latin typeface="+mn-ea"/>
                <a:ea typeface="+mn-ea"/>
                <a:cs typeface="Times New Roman" panose="02020603050405020304" pitchFamily="18" charset="0"/>
              </a:rPr>
              <a:t>\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势函数）</a:t>
            </a:r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ts val="3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dirty="0" smtClean="0">
                <a:solidFill>
                  <a:srgbClr val="FF0000"/>
                </a:solidFill>
              </a:rPr>
              <a:t>势函数</a:t>
            </a:r>
            <a:r>
              <a:rPr lang="zh-CN" altLang="en-US" dirty="0" smtClean="0"/>
              <a:t>：定义</a:t>
            </a:r>
            <a:r>
              <a:rPr lang="zh-CN" altLang="en-US" dirty="0"/>
              <a:t>在一个</a:t>
            </a:r>
            <a:r>
              <a:rPr lang="zh-CN" altLang="en-US" dirty="0">
                <a:solidFill>
                  <a:srgbClr val="FF0000"/>
                </a:solidFill>
              </a:rPr>
              <a:t>团</a:t>
            </a:r>
            <a:r>
              <a:rPr lang="zh-CN" altLang="en-US" dirty="0"/>
              <a:t>上的</a:t>
            </a:r>
            <a:r>
              <a:rPr lang="zh-CN" altLang="en-US" dirty="0">
                <a:solidFill>
                  <a:srgbClr val="FF0000"/>
                </a:solidFill>
              </a:rPr>
              <a:t>非负实函数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>
              <a:lnSpc>
                <a:spcPts val="3000"/>
              </a:lnSpc>
              <a:buClr>
                <a:srgbClr val="FF0000"/>
              </a:buClr>
              <a:buSzPct val="80000"/>
            </a:pPr>
            <a:r>
              <a:rPr lang="en-US" altLang="zh-CN" dirty="0"/>
              <a:t> </a:t>
            </a:r>
            <a:r>
              <a:rPr lang="en-US" altLang="zh-CN" dirty="0" smtClean="0"/>
              <a:t>          </a:t>
            </a:r>
            <a:r>
              <a:rPr lang="en-US" altLang="zh-CN" sz="2000" dirty="0" smtClean="0"/>
              <a:t>    </a:t>
            </a:r>
            <a:r>
              <a:rPr lang="zh-CN" altLang="en-US" dirty="0" smtClean="0"/>
              <a:t>每个</a:t>
            </a:r>
            <a:r>
              <a:rPr lang="zh-CN" altLang="en-US" dirty="0">
                <a:solidFill>
                  <a:srgbClr val="FF0000"/>
                </a:solidFill>
              </a:rPr>
              <a:t>团</a:t>
            </a:r>
            <a:r>
              <a:rPr lang="zh-CN" altLang="en-US" dirty="0"/>
              <a:t>都</a:t>
            </a:r>
            <a:r>
              <a:rPr lang="zh-CN" altLang="en-US" dirty="0" smtClean="0">
                <a:solidFill>
                  <a:srgbClr val="0000FF"/>
                </a:solidFill>
              </a:rPr>
              <a:t>对应</a:t>
            </a:r>
            <a:r>
              <a:rPr lang="zh-CN" altLang="en-US" dirty="0" smtClean="0"/>
              <a:t>一</a:t>
            </a:r>
            <a:r>
              <a:rPr lang="zh-CN" altLang="en-US" dirty="0"/>
              <a:t>个</a:t>
            </a:r>
            <a:r>
              <a:rPr lang="zh-CN" altLang="en-US" dirty="0">
                <a:solidFill>
                  <a:srgbClr val="FF0000"/>
                </a:solidFill>
              </a:rPr>
              <a:t>势函数</a:t>
            </a:r>
            <a:r>
              <a:rPr lang="zh-CN" altLang="en-US" dirty="0"/>
              <a:t>，表示</a:t>
            </a:r>
            <a:r>
              <a:rPr lang="zh-CN" altLang="en-US" dirty="0">
                <a:solidFill>
                  <a:srgbClr val="FF0000"/>
                </a:solidFill>
              </a:rPr>
              <a:t>团</a:t>
            </a:r>
            <a:r>
              <a:rPr lang="zh-CN" altLang="en-US" dirty="0"/>
              <a:t>的一个</a:t>
            </a:r>
            <a:r>
              <a:rPr lang="zh-CN" altLang="en-US" dirty="0">
                <a:solidFill>
                  <a:srgbClr val="FF0000"/>
                </a:solidFill>
              </a:rPr>
              <a:t>状态</a:t>
            </a:r>
            <a:r>
              <a:rPr lang="zh-CN" altLang="en-US" dirty="0"/>
              <a:t>。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矩形 23"/>
              <p:cNvSpPr/>
              <p:nvPr/>
            </p:nvSpPr>
            <p:spPr>
              <a:xfrm>
                <a:off x="2692182" y="2690876"/>
                <a:ext cx="5832648" cy="1282402"/>
              </a:xfrm>
              <a:prstGeom prst="rect">
                <a:avLst/>
              </a:prstGeom>
              <a:ln>
                <a:solidFill>
                  <a:srgbClr val="FF0000"/>
                </a:solidFill>
                <a:prstDash val="sysDash"/>
              </a:ln>
            </p:spPr>
            <p:txBody>
              <a:bodyPr wrap="square" lIns="0" tIns="0" rIns="0" bIns="0">
                <a:spAutoFit/>
              </a:bodyPr>
              <a:lstStyle/>
              <a:p>
                <a:pPr>
                  <a:lnSpc>
                    <a:spcPts val="2500"/>
                  </a:lnSpc>
                  <a:spcAft>
                    <a:spcPts val="0"/>
                  </a:spcAft>
                  <a:buClr>
                    <a:srgbClr val="FF0000"/>
                  </a:buClr>
                  <a:buSzPct val="80000"/>
                </a:pPr>
                <a:r>
                  <a:rPr lang="zh-CN" altLang="en-US" sz="1600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如</a:t>
                </a:r>
                <a:r>
                  <a:rPr lang="zh-CN" altLang="en-US" sz="1600" dirty="0" smtClean="0">
                    <a:latin typeface="+mn-ea"/>
                    <a:ea typeface="+mn-ea"/>
                  </a:rPr>
                  <a:t>：完全子图有：“节点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1600" b="1" i="1" smtClean="0">
                            <a:latin typeface="Cambria Math" panose="02040503050406030204" pitchFamily="18" charset="0"/>
                            <a:ea typeface="+mn-ea"/>
                          </a:rPr>
                          <m:t>𝒙</m:t>
                        </m:r>
                      </m:e>
                      <m:sub>
                        <m:r>
                          <a:rPr lang="en-US" altLang="zh-CN" sz="1600" b="1" i="1" smtClean="0">
                            <a:latin typeface="Cambria Math" panose="02040503050406030204" pitchFamily="18" charset="0"/>
                            <a:ea typeface="+mn-ea"/>
                          </a:rPr>
                          <m:t>𝟏</m:t>
                        </m:r>
                      </m:sub>
                    </m:sSub>
                    <m:r>
                      <a:rPr lang="en-US" altLang="zh-CN" sz="1600" b="1" i="1" smtClean="0">
                        <a:latin typeface="Cambria Math" panose="02040503050406030204" pitchFamily="18" charset="0"/>
                        <a:ea typeface="+mn-ea"/>
                      </a:rPr>
                      <m:t>,</m:t>
                    </m:r>
                    <m:sSub>
                      <m:sSubPr>
                        <m:ctrlPr>
                          <a:rPr lang="en-US" altLang="zh-CN" sz="1600" i="1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1600" b="1" i="1" smtClean="0">
                            <a:latin typeface="Cambria Math" panose="02040503050406030204" pitchFamily="18" charset="0"/>
                            <a:ea typeface="+mn-ea"/>
                          </a:rPr>
                          <m:t>𝒙</m:t>
                        </m:r>
                      </m:e>
                      <m:sub>
                        <m:r>
                          <a:rPr lang="en-US" altLang="zh-CN" sz="1600" b="1" i="1" smtClean="0">
                            <a:latin typeface="Cambria Math" panose="02040503050406030204" pitchFamily="18" charset="0"/>
                            <a:ea typeface="+mn-ea"/>
                          </a:rPr>
                          <m:t>𝟒</m:t>
                        </m:r>
                      </m:sub>
                    </m:sSub>
                  </m:oMath>
                </a14:m>
                <a:r>
                  <a:rPr lang="zh-CN" altLang="en-US" sz="1600" dirty="0" smtClean="0">
                    <a:latin typeface="+mn-ea"/>
                    <a:ea typeface="+mn-ea"/>
                  </a:rPr>
                  <a:t>”和“边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𝟒</m:t>
                        </m:r>
                      </m:sub>
                    </m:sSub>
                  </m:oMath>
                </a14:m>
                <a:r>
                  <a:rPr lang="zh-CN" altLang="en-US" sz="1600" dirty="0" smtClean="0">
                    <a:latin typeface="+mn-ea"/>
                    <a:ea typeface="+mn-ea"/>
                  </a:rPr>
                  <a:t>”</a:t>
                </a:r>
                <a:endParaRPr lang="en-US" altLang="zh-CN" sz="1600" dirty="0" smtClean="0">
                  <a:latin typeface="+mn-ea"/>
                  <a:ea typeface="+mn-ea"/>
                </a:endParaRPr>
              </a:p>
              <a:p>
                <a:pPr>
                  <a:lnSpc>
                    <a:spcPts val="2500"/>
                  </a:lnSpc>
                  <a:spcAft>
                    <a:spcPts val="0"/>
                  </a:spcAft>
                  <a:buClr>
                    <a:srgbClr val="FF0000"/>
                  </a:buClr>
                  <a:buSzPct val="80000"/>
                </a:pPr>
                <a:r>
                  <a:rPr lang="en-US" altLang="zh-CN" sz="1600" dirty="0">
                    <a:latin typeface="+mn-ea"/>
                    <a:ea typeface="+mn-ea"/>
                  </a:rPr>
                  <a:t> </a:t>
                </a:r>
                <a:r>
                  <a:rPr lang="en-US" altLang="zh-CN" sz="1600" dirty="0" smtClean="0">
                    <a:latin typeface="+mn-ea"/>
                    <a:ea typeface="+mn-ea"/>
                  </a:rPr>
                  <a:t>               </a:t>
                </a:r>
                <a:r>
                  <a:rPr lang="zh-CN" altLang="en-US" sz="1600" dirty="0" smtClean="0">
                    <a:latin typeface="+mn-ea"/>
                    <a:ea typeface="+mn-ea"/>
                  </a:rPr>
                  <a:t>“节点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1600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  <m:r>
                      <a:rPr lang="en-US" altLang="zh-CN" sz="16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𝟒</m:t>
                        </m:r>
                      </m:sub>
                    </m:sSub>
                  </m:oMath>
                </a14:m>
                <a:r>
                  <a:rPr lang="zh-CN" altLang="en-US" sz="1600" dirty="0" smtClean="0">
                    <a:latin typeface="+mn-ea"/>
                    <a:ea typeface="+mn-ea"/>
                  </a:rPr>
                  <a:t>”和“</a:t>
                </a:r>
                <a:r>
                  <a:rPr lang="zh-CN" altLang="en-US" sz="1600" dirty="0">
                    <a:latin typeface="+mn-ea"/>
                  </a:rPr>
                  <a:t>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1600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𝟒</m:t>
                        </m:r>
                      </m:sub>
                    </m:sSub>
                  </m:oMath>
                </a14:m>
                <a:r>
                  <a:rPr lang="zh-CN" altLang="en-US" sz="1600" dirty="0" smtClean="0">
                    <a:latin typeface="+mn-ea"/>
                    <a:ea typeface="+mn-ea"/>
                  </a:rPr>
                  <a:t>”</a:t>
                </a:r>
                <a:endParaRPr lang="en-US" altLang="zh-CN" sz="1600" dirty="0" smtClean="0">
                  <a:latin typeface="+mn-ea"/>
                  <a:ea typeface="+mn-ea"/>
                </a:endParaRPr>
              </a:p>
              <a:p>
                <a:pPr>
                  <a:lnSpc>
                    <a:spcPts val="2500"/>
                  </a:lnSpc>
                  <a:spcAft>
                    <a:spcPts val="0"/>
                  </a:spcAft>
                  <a:buClr>
                    <a:srgbClr val="FF0000"/>
                  </a:buClr>
                  <a:buSzPct val="80000"/>
                </a:pPr>
                <a:r>
                  <a:rPr lang="en-US" altLang="zh-CN" sz="1600" dirty="0">
                    <a:latin typeface="+mn-ea"/>
                    <a:ea typeface="+mn-ea"/>
                  </a:rPr>
                  <a:t> </a:t>
                </a:r>
                <a:r>
                  <a:rPr lang="en-US" altLang="zh-CN" sz="1600" dirty="0" smtClean="0">
                    <a:latin typeface="+mn-ea"/>
                    <a:ea typeface="+mn-ea"/>
                  </a:rPr>
                  <a:t>               </a:t>
                </a:r>
                <a:r>
                  <a:rPr lang="zh-CN" altLang="en-US" sz="1600" dirty="0" smtClean="0">
                    <a:latin typeface="+mn-ea"/>
                  </a:rPr>
                  <a:t>“</a:t>
                </a:r>
                <a:r>
                  <a:rPr lang="zh-CN" altLang="en-US" sz="1600" dirty="0">
                    <a:latin typeface="+mn-ea"/>
                  </a:rPr>
                  <a:t>节点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16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1600" b="1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  <m:r>
                      <a:rPr lang="en-US" altLang="zh-CN" sz="16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𝟒</m:t>
                        </m:r>
                      </m:sub>
                    </m:sSub>
                  </m:oMath>
                </a14:m>
                <a:r>
                  <a:rPr lang="zh-CN" altLang="en-US" sz="1600" dirty="0">
                    <a:latin typeface="+mn-ea"/>
                  </a:rPr>
                  <a:t>”和“边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16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𝟒</m:t>
                        </m:r>
                      </m:sub>
                    </m:sSub>
                  </m:oMath>
                </a14:m>
                <a:r>
                  <a:rPr lang="zh-CN" altLang="en-US" sz="1600" dirty="0" smtClean="0">
                    <a:latin typeface="+mn-ea"/>
                  </a:rPr>
                  <a:t>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1600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</m:oMath>
                </a14:m>
                <a:r>
                  <a:rPr lang="zh-CN" altLang="en-US" sz="1600" dirty="0" smtClean="0">
                    <a:latin typeface="+mn-ea"/>
                  </a:rPr>
                  <a:t>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1600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𝟒</m:t>
                        </m:r>
                      </m:sub>
                    </m:sSub>
                  </m:oMath>
                </a14:m>
                <a:r>
                  <a:rPr lang="zh-CN" altLang="en-US" sz="1600" dirty="0" smtClean="0">
                    <a:latin typeface="+mn-ea"/>
                  </a:rPr>
                  <a:t>”</a:t>
                </a:r>
                <a:endParaRPr lang="en-US" altLang="zh-CN" sz="1600" dirty="0" smtClean="0">
                  <a:latin typeface="+mn-ea"/>
                </a:endParaRPr>
              </a:p>
              <a:p>
                <a:pPr>
                  <a:lnSpc>
                    <a:spcPts val="2500"/>
                  </a:lnSpc>
                  <a:spcAft>
                    <a:spcPts val="0"/>
                  </a:spcAft>
                  <a:buClr>
                    <a:srgbClr val="FF0000"/>
                  </a:buClr>
                  <a:buSzPct val="80000"/>
                </a:pPr>
                <a:r>
                  <a:rPr lang="zh-CN" altLang="en-US" sz="1600" dirty="0" smtClean="0">
                    <a:latin typeface="+mn-ea"/>
                  </a:rPr>
                  <a:t>    不完全子图：节点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16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16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16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sz="16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𝟒</m:t>
                        </m:r>
                      </m:sub>
                    </m:sSub>
                  </m:oMath>
                </a14:m>
                <a:r>
                  <a:rPr lang="zh-CN" altLang="en-US" sz="1600" dirty="0" smtClean="0">
                    <a:latin typeface="+mn-ea"/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sz="160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16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sz="16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  <m:r>
                      <a:rPr lang="en-US" altLang="zh-CN" sz="16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𝟒</m:t>
                        </m:r>
                      </m:sub>
                    </m:sSub>
                  </m:oMath>
                </a14:m>
                <a:r>
                  <a:rPr lang="zh-CN" altLang="en-US" sz="1600" dirty="0" smtClean="0">
                    <a:latin typeface="+mn-ea"/>
                  </a:rPr>
                  <a:t>构成的图</a:t>
                </a:r>
                <a:endParaRPr lang="en-US" altLang="zh-CN" sz="1600" dirty="0">
                  <a:latin typeface="+mn-ea"/>
                </a:endParaRPr>
              </a:p>
            </p:txBody>
          </p:sp>
        </mc:Choice>
        <mc:Fallback xmlns="">
          <p:sp>
            <p:nvSpPr>
              <p:cNvPr id="24" name="矩形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2182" y="2690876"/>
                <a:ext cx="5832648" cy="1282402"/>
              </a:xfrm>
              <a:prstGeom prst="rect">
                <a:avLst/>
              </a:prstGeom>
              <a:blipFill>
                <a:blip r:embed="rId4"/>
                <a:stretch>
                  <a:fillRect l="-2088" t="-1878" r="-1357" b="-4695"/>
                </a:stretch>
              </a:blipFill>
              <a:ln>
                <a:solidFill>
                  <a:srgbClr val="FF0000"/>
                </a:solidFill>
                <a:prstDash val="sysDash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20170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608458" y="1762613"/>
                <a:ext cx="7920880" cy="359073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marL="268288" indent="-268288">
                  <a:lnSpc>
                    <a:spcPts val="2800"/>
                  </a:lnSpc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en-US" dirty="0" smtClean="0">
                    <a:solidFill>
                      <a:srgbClr val="FF0000"/>
                    </a:solidFill>
                    <a:latin typeface="PingFang SC"/>
                  </a:rPr>
                  <a:t>能量函数</a:t>
                </a:r>
                <a:r>
                  <a:rPr lang="zh-CN" altLang="en-US" dirty="0" smtClean="0">
                    <a:solidFill>
                      <a:srgbClr val="222226"/>
                    </a:solidFill>
                    <a:latin typeface="PingFang SC"/>
                  </a:rPr>
                  <a:t>：用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lang="en-US" altLang="zh-C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𝑪</m:t>
                        </m:r>
                      </m:sub>
                    </m:sSub>
                  </m:oMath>
                </a14:m>
                <a:r>
                  <a:rPr lang="zh-CN" altLang="en-US" dirty="0" smtClean="0">
                    <a:latin typeface="+mn-ea"/>
                    <a:ea typeface="+mn-ea"/>
                  </a:rPr>
                  <a:t>表示“团</a:t>
                </a:r>
                <a:r>
                  <a:rPr lang="en-US" altLang="zh-CN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C</a:t>
                </a:r>
                <a:r>
                  <a:rPr lang="zh-CN" altLang="en-US" dirty="0" smtClean="0">
                    <a:latin typeface="+mn-ea"/>
                    <a:ea typeface="+mn-ea"/>
                  </a:rPr>
                  <a:t>”中</a:t>
                </a:r>
                <a:r>
                  <a:rPr lang="zh-CN" altLang="en-US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节点集合</a:t>
                </a:r>
                <a:r>
                  <a:rPr lang="zh-CN" altLang="en-US" dirty="0" smtClean="0">
                    <a:latin typeface="+mn-ea"/>
                    <a:ea typeface="+mn-ea"/>
                  </a:rPr>
                  <a:t>，用“</a:t>
                </a:r>
                <a14:m>
                  <m:oMath xmlns:m="http://schemas.openxmlformats.org/officeDocument/2006/math">
                    <m:r>
                      <a:rPr lang="zh-CN" altLang="en-US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∅</m:t>
                    </m:r>
                    <m:r>
                      <a:rPr lang="en-US" altLang="zh-CN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(</m:t>
                    </m:r>
                    <m:sSub>
                      <m:sSubPr>
                        <m:ctrlPr>
                          <a:rPr lang="en-US" altLang="zh-C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𝑿</m:t>
                        </m:r>
                      </m:e>
                      <m:sub>
                        <m:r>
                          <a:rPr lang="en-US" altLang="zh-C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𝑪</m:t>
                        </m:r>
                      </m:sub>
                    </m:sSub>
                    <m:r>
                      <a:rPr lang="en-US" altLang="zh-CN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)</m:t>
                    </m:r>
                  </m:oMath>
                </a14:m>
                <a:r>
                  <a:rPr lang="zh-CN" altLang="en-US" dirty="0" smtClean="0">
                    <a:latin typeface="+mn-ea"/>
                    <a:ea typeface="+mn-ea"/>
                  </a:rPr>
                  <a:t>”表示“</a:t>
                </a:r>
                <a:r>
                  <a:rPr lang="zh-CN" altLang="en-US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团势能</a:t>
                </a:r>
                <a:r>
                  <a:rPr lang="zh-CN" altLang="en-US" dirty="0" smtClean="0">
                    <a:latin typeface="+mn-ea"/>
                    <a:ea typeface="+mn-ea"/>
                  </a:rPr>
                  <a:t>”。</a:t>
                </a:r>
                <a:endParaRPr lang="zh-CN" altLang="en-US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458" y="1762613"/>
                <a:ext cx="7920880" cy="359073"/>
              </a:xfrm>
              <a:prstGeom prst="rect">
                <a:avLst/>
              </a:prstGeom>
              <a:blipFill>
                <a:blip r:embed="rId2"/>
                <a:stretch>
                  <a:fillRect l="-1309" t="-13559" b="-305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组合 14"/>
          <p:cNvGrpSpPr/>
          <p:nvPr/>
        </p:nvGrpSpPr>
        <p:grpSpPr>
          <a:xfrm>
            <a:off x="881120" y="2187305"/>
            <a:ext cx="7228508" cy="1214091"/>
            <a:chOff x="881120" y="2187305"/>
            <a:chExt cx="7228508" cy="121409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矩形 6"/>
                <p:cNvSpPr/>
                <p:nvPr/>
              </p:nvSpPr>
              <p:spPr>
                <a:xfrm>
                  <a:off x="881120" y="2187305"/>
                  <a:ext cx="5638150" cy="359073"/>
                </a:xfrm>
                <a:prstGeom prst="rect">
                  <a:avLst/>
                </a:prstGeom>
              </p:spPr>
              <p:txBody>
                <a:bodyPr wrap="square" lIns="0" tIns="0" rIns="0" bIns="0">
                  <a:spAutoFit/>
                </a:bodyPr>
                <a:lstStyle/>
                <a:p>
                  <a:pPr>
                    <a:lnSpc>
                      <a:spcPts val="2800"/>
                    </a:lnSpc>
                    <a:buClr>
                      <a:srgbClr val="FF0000"/>
                    </a:buClr>
                    <a:buSzPct val="80000"/>
                  </a:pPr>
                  <a:r>
                    <a:rPr lang="zh-CN" altLang="en-US" dirty="0" smtClean="0">
                      <a:solidFill>
                        <a:srgbClr val="0000FF"/>
                      </a:solidFill>
                      <a:latin typeface="PingFang SC"/>
                    </a:rPr>
                    <a:t>如</a:t>
                  </a:r>
                  <a:r>
                    <a:rPr lang="zh-CN" altLang="en-US" dirty="0" smtClean="0">
                      <a:latin typeface="PingFang SC"/>
                    </a:rPr>
                    <a:t>：</a:t>
                  </a:r>
                  <a:r>
                    <a:rPr lang="zh-CN" altLang="en-US" u="wavyDbl" dirty="0" smtClean="0">
                      <a:latin typeface="PingFang SC"/>
                    </a:rPr>
                    <a:t>两个团</a:t>
                  </a:r>
                  <a:r>
                    <a:rPr lang="zh-CN" altLang="en-US" dirty="0" smtClean="0">
                      <a:latin typeface="PingFang SC"/>
                    </a:rPr>
                    <a:t>可表示为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e>
                            <m:sub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sub>
                      </m:sSub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={</m:t>
                      </m:r>
                      <m:sSub>
                        <m:sSub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a14:m>
                  <a:r>
                    <a:rPr lang="zh-CN" altLang="en-US" dirty="0" smtClean="0">
                      <a:latin typeface="+mn-ea"/>
                      <a:ea typeface="+mn-ea"/>
                    </a:rPr>
                    <a:t>、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e>
                            <m:sub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={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}</m:t>
                      </m:r>
                    </m:oMath>
                  </a14:m>
                  <a:endParaRPr lang="zh-CN" altLang="en-US" dirty="0">
                    <a:latin typeface="+mn-ea"/>
                    <a:ea typeface="+mn-ea"/>
                  </a:endParaRPr>
                </a:p>
              </p:txBody>
            </p:sp>
          </mc:Choice>
          <mc:Fallback xmlns="">
            <p:sp>
              <p:nvSpPr>
                <p:cNvPr id="7" name="矩形 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1120" y="2187305"/>
                  <a:ext cx="5638150" cy="359073"/>
                </a:xfrm>
                <a:prstGeom prst="rect">
                  <a:avLst/>
                </a:prstGeom>
                <a:blipFill>
                  <a:blip r:embed="rId3"/>
                  <a:stretch>
                    <a:fillRect l="-2597" t="-13559" r="-974" b="-2372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矩形 7"/>
                <p:cNvSpPr/>
                <p:nvPr/>
              </p:nvSpPr>
              <p:spPr>
                <a:xfrm>
                  <a:off x="1340876" y="2616560"/>
                  <a:ext cx="6768752" cy="359073"/>
                </a:xfrm>
                <a:prstGeom prst="rect">
                  <a:avLst/>
                </a:prstGeom>
              </p:spPr>
              <p:txBody>
                <a:bodyPr wrap="square" lIns="0" tIns="0" rIns="0" bIns="0">
                  <a:spAutoFit/>
                </a:bodyPr>
                <a:lstStyle/>
                <a:p>
                  <a:pPr>
                    <a:lnSpc>
                      <a:spcPts val="2800"/>
                    </a:lnSpc>
                    <a:buClr>
                      <a:srgbClr val="FF0000"/>
                    </a:buClr>
                    <a:buSzPct val="80000"/>
                  </a:pPr>
                  <a:r>
                    <a:rPr lang="zh-CN" altLang="en-US" dirty="0" smtClean="0">
                      <a:solidFill>
                        <a:schemeClr val="tx1"/>
                      </a:solidFill>
                      <a:latin typeface="PingFang SC"/>
                    </a:rPr>
                    <a:t>因，定义中要求势函数</a:t>
                  </a:r>
                  <a14:m>
                    <m:oMath xmlns:m="http://schemas.openxmlformats.org/officeDocument/2006/math">
                      <m:r>
                        <a:rPr lang="zh-CN" alt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∅</m:t>
                      </m:r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𝑪</m:t>
                          </m:r>
                        </m:sub>
                      </m:sSub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zh-CN" altLang="en-US" dirty="0" smtClean="0">
                      <a:solidFill>
                        <a:schemeClr val="tx1"/>
                      </a:solidFill>
                      <a:latin typeface="+mn-ea"/>
                      <a:ea typeface="+mn-ea"/>
                    </a:rPr>
                    <a:t>“</a:t>
                  </a:r>
                  <a:r>
                    <a:rPr lang="zh-CN" altLang="en-US" dirty="0" smtClean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非负</a:t>
                  </a:r>
                  <a:r>
                    <a:rPr lang="zh-CN" altLang="en-US" dirty="0" smtClean="0">
                      <a:solidFill>
                        <a:schemeClr val="tx1"/>
                      </a:solidFill>
                      <a:latin typeface="+mn-ea"/>
                      <a:ea typeface="+mn-ea"/>
                    </a:rPr>
                    <a:t>”，因此一般将</a:t>
                  </a:r>
                  <a14:m>
                    <m:oMath xmlns:m="http://schemas.openxmlformats.org/officeDocument/2006/math">
                      <m:r>
                        <a:rPr lang="zh-CN" alt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∅</m:t>
                      </m:r>
                      <m:r>
                        <a:rPr lang="en-US" altLang="zh-CN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𝑪</m:t>
                          </m:r>
                        </m:sub>
                      </m:sSub>
                      <m:r>
                        <a:rPr lang="en-US" altLang="zh-CN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zh-CN" altLang="en-US" dirty="0" smtClean="0">
                      <a:solidFill>
                        <a:schemeClr val="tx1"/>
                      </a:solidFill>
                      <a:latin typeface="+mn-ea"/>
                      <a:ea typeface="+mn-ea"/>
                    </a:rPr>
                    <a:t>定义为：</a:t>
                  </a:r>
                  <a:endParaRPr lang="zh-CN" altLang="en-US" dirty="0">
                    <a:solidFill>
                      <a:schemeClr val="tx1"/>
                    </a:solidFill>
                    <a:latin typeface="+mn-ea"/>
                    <a:ea typeface="+mn-ea"/>
                  </a:endParaRPr>
                </a:p>
              </p:txBody>
            </p:sp>
          </mc:Choice>
          <mc:Fallback xmlns="">
            <p:sp>
              <p:nvSpPr>
                <p:cNvPr id="8" name="矩形 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40876" y="2616560"/>
                  <a:ext cx="6768752" cy="359073"/>
                </a:xfrm>
                <a:prstGeom prst="rect">
                  <a:avLst/>
                </a:prstGeom>
                <a:blipFill>
                  <a:blip r:embed="rId4"/>
                  <a:stretch>
                    <a:fillRect l="-2162" t="-13559" r="-1802" b="-2542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4" name="组合 13"/>
            <p:cNvGrpSpPr/>
            <p:nvPr/>
          </p:nvGrpSpPr>
          <p:grpSpPr>
            <a:xfrm>
              <a:off x="1800632" y="3048855"/>
              <a:ext cx="5601518" cy="352541"/>
              <a:chOff x="1706786" y="3470507"/>
              <a:chExt cx="5601518" cy="352541"/>
            </a:xfrm>
          </p:grpSpPr>
          <p:pic>
            <p:nvPicPr>
              <p:cNvPr id="10" name="图片 9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06786" y="3500895"/>
                <a:ext cx="2045418" cy="322153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矩形 10"/>
                  <p:cNvSpPr/>
                  <p:nvPr/>
                </p:nvSpPr>
                <p:spPr>
                  <a:xfrm>
                    <a:off x="3995936" y="3470507"/>
                    <a:ext cx="3312368" cy="318421"/>
                  </a:xfrm>
                  <a:prstGeom prst="rect">
                    <a:avLst/>
                  </a:prstGeom>
                </p:spPr>
                <p:txBody>
                  <a:bodyPr wrap="square" lIns="0" tIns="0" rIns="0" bIns="0">
                    <a:spAutoFit/>
                  </a:bodyPr>
                  <a:lstStyle/>
                  <a:p>
                    <a:pPr>
                      <a:lnSpc>
                        <a:spcPts val="2800"/>
                      </a:lnSpc>
                      <a:buClr>
                        <a:srgbClr val="FF0000"/>
                      </a:buClr>
                      <a:buSzPct val="80000"/>
                    </a:pPr>
                    <a:r>
                      <a:rPr lang="zh-CN" altLang="en-US" dirty="0" smtClean="0">
                        <a:solidFill>
                          <a:schemeClr val="tx1"/>
                        </a:solidFill>
                        <a:latin typeface="PingFang SC"/>
                      </a:rPr>
                      <a:t>式中，</a:t>
                    </a:r>
                    <a14:m>
                      <m:oMath xmlns:m="http://schemas.openxmlformats.org/officeDocument/2006/math">
                        <m:r>
                          <a:rPr lang="en-US" altLang="zh-C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𝑬</m:t>
                        </m:r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𝑪</m:t>
                            </m:r>
                          </m:sub>
                        </m:sSub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a14:m>
                    <a:r>
                      <a:rPr lang="zh-CN" altLang="en-US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rPr>
                      <a:t>称为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𝑪</m:t>
                            </m:r>
                          </m:sub>
                        </m:sSub>
                      </m:oMath>
                    </a14:m>
                    <a:r>
                      <a:rPr lang="zh-CN" altLang="en-US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rPr>
                      <a:t>的</a:t>
                    </a:r>
                    <a:r>
                      <a:rPr lang="zh-CN" altLang="en-US" dirty="0" smtClean="0">
                        <a:solidFill>
                          <a:srgbClr val="FF0000"/>
                        </a:solidFill>
                        <a:latin typeface="+mn-ea"/>
                        <a:ea typeface="+mn-ea"/>
                      </a:rPr>
                      <a:t>能量函数</a:t>
                    </a:r>
                    <a:endParaRPr lang="zh-CN" altLang="en-US" dirty="0">
                      <a:solidFill>
                        <a:srgbClr val="FF0000"/>
                      </a:solidFill>
                      <a:latin typeface="+mn-ea"/>
                      <a:ea typeface="+mn-ea"/>
                    </a:endParaRPr>
                  </a:p>
                </p:txBody>
              </p:sp>
            </mc:Choice>
            <mc:Fallback xmlns="">
              <p:sp>
                <p:nvSpPr>
                  <p:cNvPr id="11" name="矩形 10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95936" y="3470507"/>
                    <a:ext cx="3312368" cy="318421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4420" t="-15385" r="-1289" b="-42308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pic>
        <p:nvPicPr>
          <p:cNvPr id="13" name="图片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1814" y="332656"/>
            <a:ext cx="1223701" cy="1158582"/>
          </a:xfrm>
          <a:prstGeom prst="rect">
            <a:avLst/>
          </a:prstGeom>
        </p:spPr>
      </p:pic>
      <p:grpSp>
        <p:nvGrpSpPr>
          <p:cNvPr id="22" name="组合 21"/>
          <p:cNvGrpSpPr/>
          <p:nvPr/>
        </p:nvGrpSpPr>
        <p:grpSpPr>
          <a:xfrm>
            <a:off x="608458" y="3615699"/>
            <a:ext cx="8067998" cy="1047196"/>
            <a:chOff x="608458" y="3615699"/>
            <a:chExt cx="8067998" cy="1047196"/>
          </a:xfrm>
        </p:grpSpPr>
        <p:sp>
          <p:nvSpPr>
            <p:cNvPr id="17" name="矩形 16"/>
            <p:cNvSpPr/>
            <p:nvPr/>
          </p:nvSpPr>
          <p:spPr>
            <a:xfrm>
              <a:off x="608458" y="3615699"/>
              <a:ext cx="2163342" cy="276999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marL="268288" indent="-268288">
                <a:buClr>
                  <a:srgbClr val="FF0000"/>
                </a:buClr>
                <a:buSzPct val="80000"/>
                <a:buFont typeface="Wingdings" panose="05000000000000000000" pitchFamily="2" charset="2"/>
                <a:buChar char="p"/>
              </a:pPr>
              <a:r>
                <a:rPr lang="zh-CN" altLang="en-US" dirty="0" smtClean="0">
                  <a:solidFill>
                    <a:srgbClr val="FF0000"/>
                  </a:solidFill>
                  <a:latin typeface="PingFang SC"/>
                </a:rPr>
                <a:t>马尔科夫网络公式</a:t>
              </a:r>
              <a:endParaRPr lang="zh-CN" altLang="en-US" dirty="0">
                <a:latin typeface="+mn-ea"/>
                <a:ea typeface="+mn-ea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矩形 17"/>
                <p:cNvSpPr/>
                <p:nvPr/>
              </p:nvSpPr>
              <p:spPr>
                <a:xfrm>
                  <a:off x="928193" y="3970398"/>
                  <a:ext cx="7748263" cy="692497"/>
                </a:xfrm>
                <a:prstGeom prst="rect">
                  <a:avLst/>
                </a:prstGeom>
              </p:spPr>
              <p:txBody>
                <a:bodyPr wrap="square" lIns="0" tIns="0" rIns="0" bIns="0">
                  <a:spAutoFit/>
                </a:bodyPr>
                <a:lstStyle/>
                <a:p>
                  <a:pPr marL="176213" indent="-176213">
                    <a:lnSpc>
                      <a:spcPts val="2700"/>
                    </a:lnSpc>
                    <a:buClr>
                      <a:srgbClr val="FF0000"/>
                    </a:buClr>
                    <a:buSzPct val="80000"/>
                    <a:buFont typeface="Wingdings" panose="05000000000000000000" pitchFamily="2" charset="2"/>
                    <a:buChar char="Ø"/>
                  </a:pPr>
                  <a:r>
                    <a:rPr lang="zh-CN" altLang="en-US" dirty="0" smtClean="0">
                      <a:solidFill>
                        <a:srgbClr val="FF0000"/>
                      </a:solidFill>
                      <a:latin typeface="PingFang SC"/>
                    </a:rPr>
                    <a:t>定义</a:t>
                  </a:r>
                  <a:r>
                    <a:rPr lang="zh-CN" altLang="en-US" dirty="0" smtClean="0">
                      <a:solidFill>
                        <a:schemeClr val="tx1"/>
                      </a:solidFill>
                      <a:latin typeface="PingFang SC"/>
                    </a:rPr>
                    <a:t>：如果</a:t>
                  </a:r>
                  <a:r>
                    <a:rPr lang="zh-CN" altLang="en-US" u="wavyDbl" dirty="0" smtClean="0">
                      <a:solidFill>
                        <a:schemeClr val="tx1"/>
                      </a:solidFill>
                      <a:latin typeface="PingFang SC"/>
                    </a:rPr>
                    <a:t>无向图模型</a:t>
                  </a:r>
                  <a:r>
                    <a:rPr lang="zh-CN" altLang="en-US" dirty="0" smtClean="0">
                      <a:solidFill>
                        <a:schemeClr val="tx1"/>
                      </a:solidFill>
                      <a:latin typeface="PingFang SC"/>
                    </a:rPr>
                    <a:t>能够表示成一系列</a:t>
                  </a:r>
                  <a:r>
                    <a:rPr lang="zh-CN" altLang="en-US" dirty="0" smtClean="0">
                      <a:solidFill>
                        <a:srgbClr val="FF0000"/>
                      </a:solidFill>
                      <a:latin typeface="PingFang SC"/>
                    </a:rPr>
                    <a:t>在</a:t>
                  </a:r>
                  <a:r>
                    <a:rPr lang="en-US" altLang="zh-CN" dirty="0" smtClean="0">
                      <a:solidFill>
                        <a:srgbClr val="FF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G</a:t>
                  </a:r>
                  <a:r>
                    <a:rPr lang="zh-CN" altLang="en-US" dirty="0" smtClean="0">
                      <a:solidFill>
                        <a:srgbClr val="FF0000"/>
                      </a:solidFill>
                      <a:latin typeface="PingFang SC"/>
                    </a:rPr>
                    <a:t>的最大团上</a:t>
                  </a:r>
                  <a:r>
                    <a:rPr lang="zh-CN" altLang="en-US" dirty="0" smtClean="0">
                      <a:solidFill>
                        <a:schemeClr val="tx1"/>
                      </a:solidFill>
                      <a:latin typeface="PingFang SC"/>
                    </a:rPr>
                    <a:t>的</a:t>
                  </a:r>
                  <a:r>
                    <a:rPr lang="zh-CN" altLang="en-US" dirty="0" smtClean="0">
                      <a:solidFill>
                        <a:srgbClr val="FF0000"/>
                      </a:solidFill>
                      <a:latin typeface="PingFang SC"/>
                    </a:rPr>
                    <a:t>非负函数</a:t>
                  </a:r>
                  <a:r>
                    <a:rPr lang="zh-CN" altLang="en-US" dirty="0" smtClean="0">
                      <a:latin typeface="PingFang SC"/>
                    </a:rPr>
                    <a:t>的</a:t>
                  </a:r>
                  <a:r>
                    <a:rPr lang="zh-CN" altLang="en-US" dirty="0" smtClean="0">
                      <a:solidFill>
                        <a:srgbClr val="FF0000"/>
                      </a:solidFill>
                      <a:latin typeface="PingFang SC"/>
                    </a:rPr>
                    <a:t>乘积</a:t>
                  </a:r>
                  <a:endParaRPr lang="en-US" altLang="zh-CN" dirty="0" smtClean="0">
                    <a:solidFill>
                      <a:srgbClr val="FF0000"/>
                    </a:solidFill>
                    <a:latin typeface="PingFang SC"/>
                  </a:endParaRPr>
                </a:p>
                <a:p>
                  <a:pPr>
                    <a:lnSpc>
                      <a:spcPts val="2700"/>
                    </a:lnSpc>
                    <a:buClr>
                      <a:srgbClr val="FF0000"/>
                    </a:buClr>
                    <a:buSzPct val="80000"/>
                  </a:pPr>
                  <a:r>
                    <a:rPr lang="en-US" altLang="zh-CN" dirty="0">
                      <a:latin typeface="PingFang SC"/>
                    </a:rPr>
                    <a:t> </a:t>
                  </a:r>
                  <a:r>
                    <a:rPr lang="en-US" altLang="zh-CN" dirty="0" smtClean="0">
                      <a:latin typeface="PingFang SC"/>
                    </a:rPr>
                    <a:t>   </a:t>
                  </a:r>
                  <a:r>
                    <a:rPr lang="en-US" altLang="zh-CN" sz="1600" dirty="0" smtClean="0">
                      <a:latin typeface="PingFang SC"/>
                    </a:rPr>
                    <a:t>    </a:t>
                  </a:r>
                  <a:r>
                    <a:rPr lang="zh-CN" altLang="en-US" dirty="0" smtClean="0">
                      <a:solidFill>
                        <a:schemeClr val="tx1"/>
                      </a:solidFill>
                      <a:latin typeface="PingFang SC"/>
                    </a:rPr>
                    <a:t>形式，这个</a:t>
                  </a:r>
                  <a:r>
                    <a:rPr lang="zh-CN" altLang="en-US" dirty="0" smtClean="0">
                      <a:solidFill>
                        <a:srgbClr val="0000FF"/>
                      </a:solidFill>
                      <a:latin typeface="PingFang SC"/>
                    </a:rPr>
                    <a:t>无向图模型</a:t>
                  </a:r>
                  <a:r>
                    <a:rPr lang="zh-CN" altLang="en-US" dirty="0" smtClean="0">
                      <a:solidFill>
                        <a:schemeClr val="tx1"/>
                      </a:solidFill>
                      <a:latin typeface="PingFang SC"/>
                    </a:rPr>
                    <a:t>的</a:t>
                  </a:r>
                  <a:r>
                    <a:rPr lang="zh-CN" altLang="en-US" dirty="0" smtClean="0">
                      <a:solidFill>
                        <a:srgbClr val="FF0000"/>
                      </a:solidFill>
                      <a:latin typeface="PingFang SC"/>
                    </a:rPr>
                    <a:t>概率分布</a:t>
                  </a:r>
                  <a14:m>
                    <m:oMath xmlns:m="http://schemas.openxmlformats.org/officeDocument/2006/math">
                      <m:r>
                        <a:rPr lang="en-US" altLang="zh-CN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lang="en-US" altLang="zh-CN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en-US" altLang="zh-CN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zh-CN" altLang="en-US" dirty="0" smtClean="0">
                      <a:solidFill>
                        <a:schemeClr val="tx1"/>
                      </a:solidFill>
                      <a:latin typeface="+mn-ea"/>
                      <a:ea typeface="+mn-ea"/>
                    </a:rPr>
                    <a:t>就称为</a:t>
                  </a:r>
                  <a14:m>
                    <m:oMath xmlns:m="http://schemas.openxmlformats.org/officeDocument/2006/math">
                      <m:r>
                        <a:rPr lang="en-US" altLang="zh-CN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ea"/>
                        </a:rPr>
                        <m:t>𝑮𝒊𝒃𝒃𝒔</m:t>
                      </m:r>
                    </m:oMath>
                  </a14:m>
                  <a:r>
                    <a:rPr lang="zh-CN" altLang="en-US" dirty="0" smtClean="0">
                      <a:solidFill>
                        <a:schemeClr val="tx1"/>
                      </a:solidFill>
                      <a:latin typeface="+mn-ea"/>
                      <a:ea typeface="+mn-ea"/>
                    </a:rPr>
                    <a:t>分布。</a:t>
                  </a:r>
                  <a:r>
                    <a:rPr lang="en-US" altLang="zh-CN" sz="1600" dirty="0" smtClean="0">
                      <a:solidFill>
                        <a:schemeClr val="tx1"/>
                      </a:solidFill>
                      <a:latin typeface="+mn-ea"/>
                      <a:ea typeface="+mn-ea"/>
                    </a:rPr>
                    <a:t>(</a:t>
                  </a:r>
                  <a:r>
                    <a:rPr lang="zh-CN" altLang="en-US" sz="1600" dirty="0" smtClean="0">
                      <a:solidFill>
                        <a:schemeClr val="tx1"/>
                      </a:solidFill>
                      <a:latin typeface="+mn-ea"/>
                      <a:ea typeface="+mn-ea"/>
                    </a:rPr>
                    <a:t>波兹曼</a:t>
                  </a:r>
                  <a:r>
                    <a:rPr lang="en-US" altLang="zh-CN" sz="1600" dirty="0" smtClean="0">
                      <a:solidFill>
                        <a:schemeClr val="tx1"/>
                      </a:solidFill>
                      <a:latin typeface="+mn-ea"/>
                      <a:ea typeface="+mn-ea"/>
                    </a:rPr>
                    <a:t>)</a:t>
                  </a:r>
                  <a:endParaRPr lang="zh-CN" altLang="en-US" sz="1600" dirty="0">
                    <a:solidFill>
                      <a:schemeClr val="tx1"/>
                    </a:solidFill>
                    <a:latin typeface="+mn-ea"/>
                    <a:ea typeface="+mn-ea"/>
                  </a:endParaRPr>
                </a:p>
              </p:txBody>
            </p:sp>
          </mc:Choice>
          <mc:Fallback xmlns="">
            <p:sp>
              <p:nvSpPr>
                <p:cNvPr id="18" name="矩形 1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8193" y="3970398"/>
                  <a:ext cx="7748263" cy="692497"/>
                </a:xfrm>
                <a:prstGeom prst="rect">
                  <a:avLst/>
                </a:prstGeom>
                <a:blipFill>
                  <a:blip r:embed="rId8"/>
                  <a:stretch>
                    <a:fillRect l="-1338" t="-8772" r="-1810" b="-1228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" name="圆角矩形标注 1"/>
          <p:cNvSpPr/>
          <p:nvPr/>
        </p:nvSpPr>
        <p:spPr bwMode="auto">
          <a:xfrm>
            <a:off x="3419872" y="1206350"/>
            <a:ext cx="1647527" cy="284888"/>
          </a:xfrm>
          <a:prstGeom prst="wedgeRoundRectCallout">
            <a:avLst>
              <a:gd name="adj1" fmla="val 20092"/>
              <a:gd name="adj2" fmla="val 159763"/>
              <a:gd name="adj3" fmla="val 16667"/>
            </a:avLst>
          </a:prstGeom>
          <a:noFill/>
          <a:ln w="952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600" b="1" i="0" u="none" strike="noStrike" cap="none" normalizeH="0" baseline="0" dirty="0" smtClean="0">
                <a:ln>
                  <a:noFill/>
                </a:ln>
                <a:effectLst/>
                <a:latin typeface="+mn-ea"/>
                <a:ea typeface="+mn-ea"/>
              </a:rPr>
              <a:t>团</a:t>
            </a:r>
            <a:r>
              <a:rPr kumimoji="0" lang="en-US" altLang="zh-CN" sz="1600" b="1" i="0" u="none" strike="noStrike" cap="none" normalizeH="0" baseline="0" dirty="0" smtClean="0">
                <a:ln>
                  <a:noFill/>
                </a:ln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</a:t>
            </a:r>
            <a:r>
              <a:rPr kumimoji="0" lang="zh-CN" altLang="en-US" sz="1600" b="1" i="0" u="none" strike="noStrike" cap="none" normalizeH="0" baseline="0" dirty="0" smtClean="0">
                <a:ln>
                  <a:noFill/>
                </a:ln>
                <a:effectLst/>
                <a:latin typeface="+mn-ea"/>
                <a:ea typeface="+mn-ea"/>
              </a:rPr>
              <a:t>中的所有节点</a:t>
            </a:r>
          </a:p>
        </p:txBody>
      </p:sp>
      <p:sp>
        <p:nvSpPr>
          <p:cNvPr id="16" name="圆角矩形标注 15"/>
          <p:cNvSpPr/>
          <p:nvPr/>
        </p:nvSpPr>
        <p:spPr bwMode="auto">
          <a:xfrm>
            <a:off x="5670592" y="3597227"/>
            <a:ext cx="2114976" cy="284888"/>
          </a:xfrm>
          <a:prstGeom prst="wedgeRoundRectCallout">
            <a:avLst>
              <a:gd name="adj1" fmla="val -21396"/>
              <a:gd name="adj2" fmla="val 75469"/>
              <a:gd name="adj3" fmla="val 16667"/>
            </a:avLst>
          </a:prstGeom>
          <a:noFill/>
          <a:ln w="952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600" b="1" i="0" u="none" strike="noStrike" cap="none" normalizeH="0" baseline="0" dirty="0" smtClean="0">
                <a:ln>
                  <a:noFill/>
                </a:ln>
                <a:effectLst/>
                <a:latin typeface="+mn-ea"/>
                <a:ea typeface="+mn-ea"/>
              </a:rPr>
              <a:t>节点数最多的完全子图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圆角矩形标注 19"/>
              <p:cNvSpPr/>
              <p:nvPr/>
            </p:nvSpPr>
            <p:spPr bwMode="auto">
              <a:xfrm>
                <a:off x="7383678" y="4752852"/>
                <a:ext cx="1220345" cy="284888"/>
              </a:xfrm>
              <a:prstGeom prst="wedgeRoundRectCallout">
                <a:avLst>
                  <a:gd name="adj1" fmla="val -22590"/>
                  <a:gd name="adj2" fmla="val -196868"/>
                  <a:gd name="adj3" fmla="val 16667"/>
                </a:avLst>
              </a:prstGeom>
              <a:noFill/>
              <a:ln w="9525" cap="flat" cmpd="sng" algn="ctr">
                <a:solidFill>
                  <a:srgbClr val="0000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eaLnBrk="1" hangingPunct="1"/>
                <a:r>
                  <a:rPr kumimoji="0" lang="zh-CN" altLang="en-US" sz="1600" b="1" i="0" u="none" strike="noStrike" cap="none" normalizeH="0" baseline="0" dirty="0" smtClean="0">
                    <a:ln>
                      <a:noFill/>
                    </a:ln>
                    <a:effectLst/>
                    <a:latin typeface="+mn-ea"/>
                    <a:ea typeface="+mn-ea"/>
                  </a:rPr>
                  <a:t>势函数</a:t>
                </a:r>
                <a14:m>
                  <m:oMath xmlns:m="http://schemas.openxmlformats.org/officeDocument/2006/math">
                    <m:r>
                      <a:rPr lang="zh-CN" altLang="en-US" sz="1600" i="1">
                        <a:latin typeface="Cambria Math" panose="02040503050406030204" pitchFamily="18" charset="0"/>
                      </a:rPr>
                      <m:t>∅</m:t>
                    </m:r>
                    <m:r>
                      <a:rPr lang="en-US" altLang="zh-CN" sz="16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𝑪</m:t>
                        </m:r>
                      </m:sub>
                    </m:sSub>
                    <m:r>
                      <a:rPr lang="en-US" altLang="zh-CN" sz="16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0" lang="zh-CN" altLang="en-US" sz="1600" b="1" i="0" u="none" strike="noStrike" cap="none" normalizeH="0" baseline="0" dirty="0" smtClean="0">
                  <a:ln>
                    <a:noFill/>
                  </a:ln>
                  <a:effectLst/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20" name="圆角矩形标注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383678" y="4752852"/>
                <a:ext cx="1220345" cy="284888"/>
              </a:xfrm>
              <a:prstGeom prst="wedgeRoundRectCallout">
                <a:avLst>
                  <a:gd name="adj1" fmla="val -22590"/>
                  <a:gd name="adj2" fmla="val -196868"/>
                  <a:gd name="adj3" fmla="val 16667"/>
                </a:avLst>
              </a:prstGeom>
              <a:blipFill>
                <a:blip r:embed="rId9"/>
                <a:stretch>
                  <a:fillRect l="-8416" r="-3465" b="-12069"/>
                </a:stretch>
              </a:blipFill>
              <a:ln w="9525" cap="flat" cmpd="sng" algn="ctr">
                <a:solidFill>
                  <a:srgbClr val="0000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组合 8"/>
          <p:cNvGrpSpPr/>
          <p:nvPr/>
        </p:nvGrpSpPr>
        <p:grpSpPr>
          <a:xfrm>
            <a:off x="928193" y="4763360"/>
            <a:ext cx="4686396" cy="548760"/>
            <a:chOff x="928193" y="4941608"/>
            <a:chExt cx="4686396" cy="548760"/>
          </a:xfrm>
        </p:grpSpPr>
        <p:sp>
          <p:nvSpPr>
            <p:cNvPr id="23" name="文本框 22"/>
            <p:cNvSpPr txBox="1"/>
            <p:nvPr/>
          </p:nvSpPr>
          <p:spPr>
            <a:xfrm>
              <a:off x="928193" y="5113634"/>
              <a:ext cx="2131640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176213" indent="-176213">
                <a:buClr>
                  <a:srgbClr val="FF0000"/>
                </a:buClr>
                <a:buSzPct val="80000"/>
                <a:buFont typeface="Wingdings" panose="05000000000000000000" pitchFamily="2" charset="2"/>
                <a:buChar char="Ø"/>
              </a:pPr>
              <a:r>
                <a:rPr lang="en-US" altLang="zh-CN" dirty="0" smtClean="0">
                  <a:solidFill>
                    <a:srgbClr val="FF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MLN</a:t>
              </a:r>
              <a:r>
                <a:rPr lang="zh-CN" altLang="en-US" dirty="0" smtClean="0">
                  <a:solidFill>
                    <a:srgbClr val="FF0000"/>
                  </a:solidFill>
                  <a:latin typeface="+mn-ea"/>
                  <a:ea typeface="+mn-ea"/>
                </a:rPr>
                <a:t>的联合分布：</a:t>
              </a:r>
              <a:endParaRPr lang="zh-CN" altLang="en-US" dirty="0">
                <a:solidFill>
                  <a:srgbClr val="FF0000"/>
                </a:solidFill>
                <a:latin typeface="+mn-ea"/>
                <a:ea typeface="+mn-ea"/>
              </a:endParaRPr>
            </a:p>
          </p:txBody>
        </p: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084469" y="4941608"/>
              <a:ext cx="2530120" cy="548760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706859" y="5412585"/>
                <a:ext cx="8113613" cy="589905"/>
              </a:xfrm>
              <a:prstGeom prst="rect">
                <a:avLst/>
              </a:prstGeom>
              <a:ln>
                <a:solidFill>
                  <a:srgbClr val="FF0000"/>
                </a:solidFill>
                <a:prstDash val="sysDash"/>
              </a:ln>
            </p:spPr>
            <p:txBody>
              <a:bodyPr wrap="square" lIns="0" tIns="0" rIns="0" bIns="0">
                <a:spAutoFit/>
              </a:bodyPr>
              <a:lstStyle/>
              <a:p>
                <a:pPr marL="92075" indent="-92075">
                  <a:lnSpc>
                    <a:spcPts val="2300"/>
                  </a:lnSpc>
                  <a:buClr>
                    <a:srgbClr val="FF0000"/>
                  </a:buClr>
                  <a:buFont typeface="Arial" panose="020B0604020202020204" pitchFamily="34" charset="0"/>
                  <a:buChar char="•"/>
                </a:pPr>
                <a:r>
                  <a:rPr lang="zh-CN" altLang="en-US" sz="1600" dirty="0" smtClean="0">
                    <a:latin typeface="+mn-ea"/>
                    <a:ea typeface="+mn-ea"/>
                  </a:rPr>
                  <a:t>式中，</a:t>
                </a:r>
                <a14:m>
                  <m:oMath xmlns:m="http://schemas.openxmlformats.org/officeDocument/2006/math">
                    <m:r>
                      <a:rPr lang="en-US" altLang="zh-CN" sz="1600" b="1" i="1" smtClean="0">
                        <a:latin typeface="Cambria Math" panose="02040503050406030204" pitchFamily="18" charset="0"/>
                        <a:ea typeface="+mn-ea"/>
                      </a:rPr>
                      <m:t>𝒙</m:t>
                    </m:r>
                    <m:r>
                      <a:rPr lang="en-US" altLang="zh-CN" sz="1600" b="1" i="1" smtClean="0">
                        <a:latin typeface="Cambria Math" panose="02040503050406030204" pitchFamily="18" charset="0"/>
                        <a:ea typeface="+mn-ea"/>
                      </a:rPr>
                      <m:t>(</m:t>
                    </m:r>
                    <m:r>
                      <a:rPr lang="en-US" altLang="zh-CN" sz="1600" b="1" i="1" smtClean="0">
                        <a:latin typeface="Cambria Math" panose="02040503050406030204" pitchFamily="18" charset="0"/>
                        <a:ea typeface="+mn-ea"/>
                      </a:rPr>
                      <m:t>𝒌</m:t>
                    </m:r>
                    <m:r>
                      <a:rPr lang="en-US" altLang="zh-CN" sz="1600" b="1" i="1" smtClean="0">
                        <a:latin typeface="Cambria Math" panose="02040503050406030204" pitchFamily="18" charset="0"/>
                        <a:ea typeface="+mn-ea"/>
                      </a:rPr>
                      <m:t>)</m:t>
                    </m:r>
                  </m:oMath>
                </a14:m>
                <a:r>
                  <a:rPr lang="zh-CN" altLang="en-US" sz="1600" dirty="0" smtClean="0">
                    <a:latin typeface="+mn-ea"/>
                    <a:ea typeface="+mn-ea"/>
                  </a:rPr>
                  <a:t>是</a:t>
                </a:r>
                <a:r>
                  <a:rPr lang="zh-CN" altLang="en-US" sz="1600" dirty="0">
                    <a:latin typeface="+mn-ea"/>
                    <a:ea typeface="+mn-ea"/>
                  </a:rPr>
                  <a:t>团中随机变量的</a:t>
                </a:r>
                <a:r>
                  <a:rPr lang="zh-CN" altLang="en-US" sz="1600" dirty="0" smtClean="0">
                    <a:latin typeface="+mn-ea"/>
                    <a:ea typeface="+mn-ea"/>
                  </a:rPr>
                  <a:t>状态</a:t>
                </a:r>
                <a:r>
                  <a:rPr lang="zh-CN" altLang="en-US" sz="1600" dirty="0">
                    <a:latin typeface="+mn-ea"/>
                    <a:ea typeface="+mn-ea"/>
                  </a:rPr>
                  <a:t>；</a:t>
                </a:r>
                <a:r>
                  <a:rPr lang="en-US" altLang="zh-CN" sz="16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Z</a:t>
                </a:r>
                <a:r>
                  <a:rPr lang="zh-CN" altLang="en-US" sz="1600" dirty="0" smtClean="0">
                    <a:latin typeface="+mn-ea"/>
                    <a:ea typeface="+mn-ea"/>
                  </a:rPr>
                  <a:t>是配分函数。</a:t>
                </a:r>
                <a:endParaRPr lang="en-US" altLang="zh-CN" sz="1600" dirty="0">
                  <a:latin typeface="+mn-ea"/>
                  <a:ea typeface="+mn-ea"/>
                </a:endParaRPr>
              </a:p>
              <a:p>
                <a:pPr marL="92075" indent="-92075">
                  <a:lnSpc>
                    <a:spcPts val="2300"/>
                  </a:lnSpc>
                  <a:buClr>
                    <a:srgbClr val="FF0000"/>
                  </a:buClr>
                  <a:buFont typeface="Arial" panose="020B0604020202020204" pitchFamily="34" charset="0"/>
                  <a:buChar char="•"/>
                </a:pPr>
                <a:r>
                  <a:rPr lang="zh-CN" altLang="en-US" sz="1600" dirty="0" smtClean="0">
                    <a:latin typeface="+mn-ea"/>
                    <a:ea typeface="+mn-ea"/>
                  </a:rPr>
                  <a:t>将</a:t>
                </a:r>
                <a:r>
                  <a:rPr lang="en-US" altLang="zh-CN" sz="16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MLN</a:t>
                </a:r>
                <a:r>
                  <a:rPr lang="zh-CN" altLang="en-US" sz="1600" dirty="0" smtClean="0">
                    <a:latin typeface="+mn-ea"/>
                    <a:ea typeface="+mn-ea"/>
                  </a:rPr>
                  <a:t>中</a:t>
                </a:r>
                <a:r>
                  <a:rPr lang="zh-CN" altLang="en-US" sz="1600" dirty="0">
                    <a:latin typeface="+mn-ea"/>
                    <a:ea typeface="+mn-ea"/>
                  </a:rPr>
                  <a:t>每个</a:t>
                </a:r>
                <a:r>
                  <a:rPr lang="zh-CN" altLang="en-US" sz="1600" dirty="0" smtClean="0">
                    <a:latin typeface="+mn-ea"/>
                    <a:ea typeface="+mn-ea"/>
                  </a:rPr>
                  <a:t>团</a:t>
                </a:r>
                <a:r>
                  <a:rPr lang="en-US" altLang="zh-CN" sz="1600" dirty="0" smtClean="0">
                    <a:latin typeface="+mn-ea"/>
                    <a:ea typeface="+mn-ea"/>
                  </a:rPr>
                  <a:t>(</a:t>
                </a:r>
                <a:r>
                  <a:rPr lang="en-US" altLang="zh-CN" sz="1600" i="1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k</a:t>
                </a:r>
                <a:r>
                  <a:rPr lang="zh-CN" altLang="en-US" sz="1600" dirty="0" smtClean="0">
                    <a:latin typeface="+mn-ea"/>
                    <a:ea typeface="+mn-ea"/>
                  </a:rPr>
                  <a:t>个</a:t>
                </a:r>
                <a:r>
                  <a:rPr lang="en-US" altLang="zh-CN" sz="1600" dirty="0" smtClean="0">
                    <a:latin typeface="+mn-ea"/>
                    <a:ea typeface="+mn-ea"/>
                  </a:rPr>
                  <a:t>)</a:t>
                </a:r>
                <a:r>
                  <a:rPr lang="zh-CN" altLang="en-US" sz="1600" dirty="0" smtClean="0">
                    <a:latin typeface="+mn-ea"/>
                    <a:ea typeface="+mn-ea"/>
                  </a:rPr>
                  <a:t>的势函数，用</a:t>
                </a:r>
                <a:r>
                  <a:rPr lang="zh-CN" altLang="en-US" sz="1600" dirty="0">
                    <a:solidFill>
                      <a:srgbClr val="FF0000"/>
                    </a:solidFill>
                    <a:latin typeface="+mn-ea"/>
                    <a:ea typeface="+mn-ea"/>
                  </a:rPr>
                  <a:t>状态</a:t>
                </a:r>
                <a:r>
                  <a:rPr lang="zh-CN" altLang="en-US" sz="16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的特征值求加权和</a:t>
                </a:r>
                <a:r>
                  <a:rPr lang="zh-CN" altLang="en-US" sz="1600" dirty="0" smtClean="0">
                    <a:latin typeface="+mn-ea"/>
                    <a:ea typeface="+mn-ea"/>
                  </a:rPr>
                  <a:t>后再</a:t>
                </a:r>
                <a:r>
                  <a:rPr lang="zh-CN" altLang="en-US" sz="1600" dirty="0">
                    <a:solidFill>
                      <a:srgbClr val="FF0000"/>
                    </a:solidFill>
                    <a:latin typeface="+mn-ea"/>
                    <a:ea typeface="+mn-ea"/>
                  </a:rPr>
                  <a:t>取幂</a:t>
                </a:r>
                <a:r>
                  <a:rPr lang="zh-CN" altLang="en-US" sz="1600" dirty="0" smtClean="0">
                    <a:latin typeface="+mn-ea"/>
                    <a:ea typeface="+mn-ea"/>
                  </a:rPr>
                  <a:t>，成为对数线性表示</a:t>
                </a:r>
                <a:endParaRPr lang="zh-CN" altLang="en-US" sz="1600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859" y="5412585"/>
                <a:ext cx="8113613" cy="589905"/>
              </a:xfrm>
              <a:prstGeom prst="rect">
                <a:avLst/>
              </a:prstGeom>
              <a:blipFill>
                <a:blip r:embed="rId11"/>
                <a:stretch>
                  <a:fillRect l="-1350" t="-8081" r="-750" b="-14141"/>
                </a:stretch>
              </a:blipFill>
              <a:ln>
                <a:solidFill>
                  <a:srgbClr val="FF0000"/>
                </a:solidFill>
                <a:prstDash val="sysDash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4" name="组合 33"/>
          <p:cNvGrpSpPr/>
          <p:nvPr/>
        </p:nvGrpSpPr>
        <p:grpSpPr>
          <a:xfrm>
            <a:off x="4631753" y="416692"/>
            <a:ext cx="4124067" cy="5298092"/>
            <a:chOff x="4631753" y="416692"/>
            <a:chExt cx="4124067" cy="5298092"/>
          </a:xfrm>
        </p:grpSpPr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631753" y="416692"/>
              <a:ext cx="4044703" cy="596231"/>
            </a:xfrm>
            <a:prstGeom prst="rect">
              <a:avLst/>
            </a:prstGeom>
          </p:spPr>
        </p:pic>
        <p:cxnSp>
          <p:nvCxnSpPr>
            <p:cNvPr id="32" name="直接箭头连接符 31"/>
            <p:cNvCxnSpPr/>
            <p:nvPr/>
          </p:nvCxnSpPr>
          <p:spPr bwMode="auto">
            <a:xfrm flipV="1">
              <a:off x="8755820" y="917956"/>
              <a:ext cx="0" cy="4796828"/>
            </a:xfrm>
            <a:prstGeom prst="straightConnector1">
              <a:avLst/>
            </a:prstGeom>
            <a:ln>
              <a:headEnd type="none" w="med" len="med"/>
              <a:tailEnd type="triangle"/>
            </a:ln>
            <a:extLst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84053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6" grpId="0" animBg="1"/>
      <p:bldP spid="20" grpId="0" animBg="1"/>
      <p:bldP spid="12" grpId="0" animBg="1"/>
    </p:bldLst>
  </p:timing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/>
          <p:cNvGrpSpPr/>
          <p:nvPr/>
        </p:nvGrpSpPr>
        <p:grpSpPr>
          <a:xfrm>
            <a:off x="629871" y="4790651"/>
            <a:ext cx="6640430" cy="846386"/>
            <a:chOff x="629871" y="4790651"/>
            <a:chExt cx="6640430" cy="84638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矩形 8">
                  <a:extLst>
                    <a:ext uri="{FF2B5EF4-FFF2-40B4-BE49-F238E27FC236}">
                      <a16:creationId xmlns:a16="http://schemas.microsoft.com/office/drawing/2014/main" id="{4D0EEAB9-B551-4906-9F60-D0EBED8452FC}"/>
                    </a:ext>
                  </a:extLst>
                </p:cNvPr>
                <p:cNvSpPr/>
                <p:nvPr/>
              </p:nvSpPr>
              <p:spPr>
                <a:xfrm>
                  <a:off x="629871" y="4790651"/>
                  <a:ext cx="4237571" cy="846386"/>
                </a:xfrm>
                <a:prstGeom prst="rect">
                  <a:avLst/>
                </a:prstGeom>
                <a:ln>
                  <a:solidFill>
                    <a:srgbClr val="0000FF"/>
                  </a:solidFill>
                  <a:prstDash val="sysDash"/>
                </a:ln>
              </p:spPr>
              <p:txBody>
                <a:bodyPr wrap="square" lIns="0" tIns="0" rIns="0" bIns="0">
                  <a:spAutoFit/>
                </a:bodyPr>
                <a:lstStyle/>
                <a:p>
                  <a:pPr marL="182563" indent="-182563" algn="just">
                    <a:lnSpc>
                      <a:spcPts val="2200"/>
                    </a:lnSpc>
                    <a:spcAft>
                      <a:spcPts val="0"/>
                    </a:spcAft>
                    <a:buClr>
                      <a:srgbClr val="FF0000"/>
                    </a:buClr>
                    <a:buSzPct val="80000"/>
                    <a:buFont typeface="Wingdings" panose="05000000000000000000" pitchFamily="2" charset="2"/>
                    <a:buChar char="Ø"/>
                  </a:pPr>
                  <a:r>
                    <a:rPr lang="zh-CN" altLang="en-US" sz="1600" b="1" dirty="0" smtClean="0">
                      <a:solidFill>
                        <a:srgbClr val="000000"/>
                      </a:solidFill>
                      <a:latin typeface="+mn-ea"/>
                      <a:cs typeface="Times New Roman" panose="02020603050405020304" pitchFamily="18" charset="0"/>
                    </a:rPr>
                    <a:t>式</a:t>
                  </a:r>
                  <a:r>
                    <a:rPr lang="zh-CN" altLang="zh-CN" sz="1600" b="1" dirty="0" smtClean="0">
                      <a:solidFill>
                        <a:srgbClr val="000000"/>
                      </a:solidFill>
                      <a:latin typeface="+mn-ea"/>
                      <a:cs typeface="Times New Roman" panose="02020603050405020304" pitchFamily="18" charset="0"/>
                    </a:rPr>
                    <a:t>中</a:t>
                  </a:r>
                  <a:r>
                    <a:rPr lang="zh-CN" altLang="en-US" sz="1600" b="1" dirty="0" smtClean="0">
                      <a:solidFill>
                        <a:srgbClr val="000000"/>
                      </a:solidFill>
                      <a:latin typeface="+mn-ea"/>
                      <a:cs typeface="Times New Roman" panose="02020603050405020304" pitchFamily="18" charset="0"/>
                    </a:rPr>
                    <a:t>，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zh-CN" altLang="zh-CN" sz="1600" b="1" i="1" smtClean="0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1" i="1" smtClean="0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∅</m:t>
                          </m:r>
                        </m:e>
                        <m:sub>
                          <m:r>
                            <a:rPr lang="en-US" altLang="zh-CN" sz="1600" b="1" i="1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altLang="zh-CN" sz="1600" b="1"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altLang="zh-CN" sz="1600" b="1" i="1"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𝒙</m:t>
                      </m:r>
                      <m:r>
                        <a:rPr lang="en-US" altLang="zh-CN" sz="1600" b="1"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a14:m>
                  <a:r>
                    <a:rPr lang="zh-CN" altLang="zh-CN" sz="1600" b="1" dirty="0">
                      <a:solidFill>
                        <a:srgbClr val="000000"/>
                      </a:solidFill>
                      <a:latin typeface="+mn-ea"/>
                      <a:cs typeface="Times New Roman" panose="02020603050405020304" pitchFamily="18" charset="0"/>
                    </a:rPr>
                    <a:t>是在推导</a:t>
                  </a:r>
                  <a14:m>
                    <m:oMath xmlns:m="http://schemas.openxmlformats.org/officeDocument/2006/math">
                      <m:r>
                        <a:rPr lang="en-US" altLang="zh-CN" sz="1600" b="1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𝒙</m:t>
                      </m:r>
                    </m:oMath>
                  </a14:m>
                  <a:r>
                    <a:rPr lang="zh-CN" altLang="zh-CN" sz="1600" b="1" dirty="0">
                      <a:solidFill>
                        <a:srgbClr val="000000"/>
                      </a:solidFill>
                      <a:latin typeface="+mn-ea"/>
                      <a:cs typeface="Times New Roman" panose="02020603050405020304" pitchFamily="18" charset="0"/>
                    </a:rPr>
                    <a:t>中所涉及</a:t>
                  </a:r>
                  <a:r>
                    <a:rPr lang="zh-CN" altLang="zh-CN" sz="1600" b="1" dirty="0" smtClean="0">
                      <a:solidFill>
                        <a:srgbClr val="0000FF"/>
                      </a:solidFill>
                      <a:latin typeface="+mn-ea"/>
                      <a:cs typeface="Times New Roman" panose="02020603050405020304" pitchFamily="18" charset="0"/>
                    </a:rPr>
                    <a:t>第</a:t>
                  </a:r>
                  <a14:m>
                    <m:oMath xmlns:m="http://schemas.openxmlformats.org/officeDocument/2006/math">
                      <m:r>
                        <a:rPr lang="en-US" altLang="zh-CN" sz="1600" b="1" i="1">
                          <a:solidFill>
                            <a:srgbClr val="0000FF"/>
                          </a:solidFill>
                          <a:effectLst/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𝒊</m:t>
                      </m:r>
                    </m:oMath>
                  </a14:m>
                  <a:r>
                    <a:rPr lang="zh-CN" altLang="zh-CN" sz="1600" b="1" dirty="0">
                      <a:solidFill>
                        <a:srgbClr val="0000FF"/>
                      </a:solidFill>
                      <a:latin typeface="+mn-ea"/>
                      <a:cs typeface="Times New Roman" panose="02020603050405020304" pitchFamily="18" charset="0"/>
                    </a:rPr>
                    <a:t>条规则</a:t>
                  </a:r>
                  <a:r>
                    <a:rPr lang="zh-CN" altLang="zh-CN" sz="1600" b="1" dirty="0">
                      <a:solidFill>
                        <a:srgbClr val="000000"/>
                      </a:solidFill>
                      <a:latin typeface="+mn-ea"/>
                      <a:cs typeface="Times New Roman" panose="02020603050405020304" pitchFamily="18" charset="0"/>
                    </a:rPr>
                    <a:t>的</a:t>
                  </a:r>
                  <a:r>
                    <a:rPr lang="zh-CN" altLang="zh-CN" sz="1600" b="1" dirty="0">
                      <a:solidFill>
                        <a:srgbClr val="FF0000"/>
                      </a:solidFill>
                      <a:latin typeface="+mn-ea"/>
                      <a:cs typeface="Times New Roman" panose="02020603050405020304" pitchFamily="18" charset="0"/>
                    </a:rPr>
                    <a:t>逻辑</a:t>
                  </a:r>
                  <a:r>
                    <a:rPr lang="zh-CN" altLang="zh-CN" sz="1600" b="1" dirty="0" smtClean="0">
                      <a:solidFill>
                        <a:srgbClr val="FF0000"/>
                      </a:solidFill>
                      <a:latin typeface="+mn-ea"/>
                      <a:cs typeface="Times New Roman" panose="02020603050405020304" pitchFamily="18" charset="0"/>
                    </a:rPr>
                    <a:t>取值</a:t>
                  </a:r>
                  <a:r>
                    <a:rPr lang="en-US" altLang="zh-CN" sz="1600" b="1" dirty="0" smtClean="0">
                      <a:solidFill>
                        <a:srgbClr val="000000"/>
                      </a:solidFill>
                      <a:latin typeface="+mn-ea"/>
                      <a:cs typeface="Times New Roman" panose="02020603050405020304" pitchFamily="18" charset="0"/>
                    </a:rPr>
                    <a:t>(</a:t>
                  </a:r>
                  <a:r>
                    <a:rPr lang="zh-CN" altLang="zh-CN" sz="1600" b="1" dirty="0" smtClean="0">
                      <a:solidFill>
                        <a:srgbClr val="000000"/>
                      </a:solidFill>
                      <a:latin typeface="+mn-ea"/>
                      <a:cs typeface="Times New Roman" panose="02020603050405020304" pitchFamily="18" charset="0"/>
                    </a:rPr>
                    <a:t>为</a:t>
                  </a:r>
                  <a:r>
                    <a:rPr lang="en-US" altLang="zh-CN" sz="1600" b="1" dirty="0">
                      <a:solidFill>
                        <a:srgbClr val="000000"/>
                      </a:solidFill>
                      <a:latin typeface="+mn-ea"/>
                      <a:cs typeface="Times New Roman" panose="02020603050405020304" pitchFamily="18" charset="0"/>
                    </a:rPr>
                    <a:t>1</a:t>
                  </a:r>
                  <a:r>
                    <a:rPr lang="zh-CN" altLang="zh-CN" sz="1600" b="1" dirty="0">
                      <a:solidFill>
                        <a:srgbClr val="000000"/>
                      </a:solidFill>
                      <a:latin typeface="+mn-ea"/>
                      <a:cs typeface="Times New Roman" panose="02020603050405020304" pitchFamily="18" charset="0"/>
                    </a:rPr>
                    <a:t>或</a:t>
                  </a:r>
                  <a:r>
                    <a:rPr lang="en-US" altLang="zh-CN" sz="1600" b="1" dirty="0" smtClean="0">
                      <a:solidFill>
                        <a:srgbClr val="000000"/>
                      </a:solidFill>
                      <a:latin typeface="+mn-ea"/>
                      <a:cs typeface="Times New Roman" panose="02020603050405020304" pitchFamily="18" charset="0"/>
                    </a:rPr>
                    <a:t>0)</a:t>
                  </a:r>
                  <a:r>
                    <a:rPr lang="zh-CN" altLang="en-US" sz="1600" b="1" dirty="0" smtClean="0">
                      <a:solidFill>
                        <a:srgbClr val="000000"/>
                      </a:solidFill>
                      <a:latin typeface="+mn-ea"/>
                      <a:cs typeface="Times New Roman" panose="02020603050405020304" pitchFamily="18" charset="0"/>
                    </a:rPr>
                    <a:t>。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zh-CN" altLang="zh-CN" sz="1600" b="1" i="1" smtClean="0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1" i="1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zh-CN" sz="1600" b="1" i="1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𝒊</m:t>
                          </m:r>
                        </m:sub>
                      </m:sSub>
                    </m:oMath>
                  </a14:m>
                  <a:r>
                    <a:rPr lang="zh-CN" altLang="zh-CN" sz="1600" b="1" dirty="0" smtClean="0">
                      <a:solidFill>
                        <a:srgbClr val="000000"/>
                      </a:solidFill>
                      <a:latin typeface="+mn-ea"/>
                      <a:cs typeface="Times New Roman" panose="02020603050405020304" pitchFamily="18" charset="0"/>
                    </a:rPr>
                    <a:t>是</a:t>
                  </a:r>
                  <a:r>
                    <a:rPr lang="zh-CN" altLang="en-US" sz="1600" b="1" dirty="0" smtClean="0">
                      <a:solidFill>
                        <a:srgbClr val="000000"/>
                      </a:solidFill>
                      <a:latin typeface="+mn-ea"/>
                      <a:cs typeface="Times New Roman" panose="02020603050405020304" pitchFamily="18" charset="0"/>
                    </a:rPr>
                    <a:t>该</a:t>
                  </a:r>
                  <a:r>
                    <a:rPr lang="zh-CN" altLang="en-US" sz="1600" b="1" dirty="0" smtClean="0">
                      <a:solidFill>
                        <a:srgbClr val="0000FF"/>
                      </a:solidFill>
                      <a:latin typeface="+mn-ea"/>
                      <a:cs typeface="Times New Roman" panose="02020603050405020304" pitchFamily="18" charset="0"/>
                    </a:rPr>
                    <a:t>第</a:t>
                  </a:r>
                  <a14:m>
                    <m:oMath xmlns:m="http://schemas.openxmlformats.org/officeDocument/2006/math">
                      <m:r>
                        <a:rPr lang="en-US" altLang="zh-CN" sz="16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𝒊</m:t>
                      </m:r>
                    </m:oMath>
                  </a14:m>
                  <a:r>
                    <a:rPr lang="zh-CN" altLang="en-US" sz="1600" b="1" dirty="0" smtClean="0">
                      <a:solidFill>
                        <a:srgbClr val="0000FF"/>
                      </a:solidFill>
                      <a:latin typeface="+mn-ea"/>
                      <a:cs typeface="Times New Roman" panose="02020603050405020304" pitchFamily="18" charset="0"/>
                    </a:rPr>
                    <a:t>条</a:t>
                  </a:r>
                  <a:r>
                    <a:rPr lang="zh-CN" altLang="zh-CN" sz="1600" b="1" dirty="0" smtClean="0">
                      <a:solidFill>
                        <a:srgbClr val="0000FF"/>
                      </a:solidFill>
                      <a:latin typeface="+mn-ea"/>
                      <a:cs typeface="Times New Roman" panose="02020603050405020304" pitchFamily="18" charset="0"/>
                    </a:rPr>
                    <a:t>规则</a:t>
                  </a:r>
                  <a:r>
                    <a:rPr lang="zh-CN" altLang="zh-CN" sz="1600" b="1" dirty="0">
                      <a:solidFill>
                        <a:srgbClr val="000000"/>
                      </a:solidFill>
                      <a:latin typeface="+mn-ea"/>
                      <a:cs typeface="Times New Roman" panose="02020603050405020304" pitchFamily="18" charset="0"/>
                    </a:rPr>
                    <a:t>对应的</a:t>
                  </a:r>
                  <a:r>
                    <a:rPr lang="zh-CN" altLang="zh-CN" sz="1600" b="1" dirty="0">
                      <a:solidFill>
                        <a:srgbClr val="FF0000"/>
                      </a:solidFill>
                      <a:latin typeface="+mn-ea"/>
                      <a:cs typeface="Times New Roman" panose="02020603050405020304" pitchFamily="18" charset="0"/>
                    </a:rPr>
                    <a:t>权重</a:t>
                  </a:r>
                  <a:r>
                    <a:rPr lang="zh-CN" altLang="en-US" sz="1600" dirty="0" smtClean="0">
                      <a:solidFill>
                        <a:srgbClr val="000000"/>
                      </a:solidFill>
                      <a:latin typeface="+mn-ea"/>
                      <a:cs typeface="Times New Roman" panose="02020603050405020304" pitchFamily="18" charset="0"/>
                    </a:rPr>
                    <a:t>。</a:t>
                  </a:r>
                  <a14:m>
                    <m:oMath xmlns:m="http://schemas.openxmlformats.org/officeDocument/2006/math">
                      <m:r>
                        <a:rPr lang="en-US" altLang="zh-CN" sz="1600" b="1" i="1" smtClean="0"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𝒁</m:t>
                      </m:r>
                    </m:oMath>
                  </a14:m>
                  <a:r>
                    <a:rPr lang="zh-CN" altLang="zh-CN" sz="1600" b="1" dirty="0" smtClean="0">
                      <a:solidFill>
                        <a:srgbClr val="000000"/>
                      </a:solidFill>
                      <a:latin typeface="+mn-ea"/>
                      <a:cs typeface="Times New Roman" panose="02020603050405020304" pitchFamily="18" charset="0"/>
                    </a:rPr>
                    <a:t>是</a:t>
                  </a:r>
                  <a:r>
                    <a:rPr lang="zh-CN" altLang="en-US" sz="1600" b="1" dirty="0" smtClean="0">
                      <a:solidFill>
                        <a:srgbClr val="000000"/>
                      </a:solidFill>
                      <a:latin typeface="+mn-ea"/>
                      <a:cs typeface="Times New Roman" panose="02020603050405020304" pitchFamily="18" charset="0"/>
                    </a:rPr>
                    <a:t>配分函数</a:t>
                  </a:r>
                  <a:r>
                    <a:rPr lang="en-US" altLang="zh-CN" sz="1600" b="1" dirty="0" smtClean="0">
                      <a:solidFill>
                        <a:srgbClr val="000000"/>
                      </a:solidFill>
                      <a:latin typeface="+mn-ea"/>
                      <a:cs typeface="Times New Roman" panose="02020603050405020304" pitchFamily="18" charset="0"/>
                    </a:rPr>
                    <a:t>(</a:t>
                  </a:r>
                  <a:r>
                    <a:rPr lang="zh-CN" altLang="zh-CN" sz="1600" b="1" dirty="0" smtClean="0">
                      <a:solidFill>
                        <a:srgbClr val="000000"/>
                      </a:solidFill>
                      <a:latin typeface="+mn-ea"/>
                      <a:cs typeface="Times New Roman" panose="02020603050405020304" pitchFamily="18" charset="0"/>
                    </a:rPr>
                    <a:t>固定</a:t>
                  </a:r>
                  <a:r>
                    <a:rPr lang="zh-CN" altLang="zh-CN" sz="1600" b="1" dirty="0">
                      <a:solidFill>
                        <a:srgbClr val="000000"/>
                      </a:solidFill>
                      <a:latin typeface="+mn-ea"/>
                      <a:cs typeface="Times New Roman" panose="02020603050405020304" pitchFamily="18" charset="0"/>
                    </a:rPr>
                    <a:t>的</a:t>
                  </a:r>
                  <a:r>
                    <a:rPr lang="zh-CN" altLang="zh-CN" sz="1600" b="1" dirty="0" smtClean="0">
                      <a:solidFill>
                        <a:srgbClr val="FF0000"/>
                      </a:solidFill>
                      <a:latin typeface="+mn-ea"/>
                      <a:cs typeface="Times New Roman" panose="02020603050405020304" pitchFamily="18" charset="0"/>
                    </a:rPr>
                    <a:t>常量</a:t>
                  </a:r>
                  <a:r>
                    <a:rPr lang="en-US" altLang="zh-CN" sz="1600" b="1" dirty="0" smtClean="0">
                      <a:latin typeface="+mn-ea"/>
                      <a:cs typeface="Times New Roman" panose="02020603050405020304" pitchFamily="18" charset="0"/>
                    </a:rPr>
                    <a:t>)</a:t>
                  </a:r>
                  <a:r>
                    <a:rPr lang="zh-CN" altLang="zh-CN" sz="1600" b="1" dirty="0" smtClean="0">
                      <a:solidFill>
                        <a:srgbClr val="000000"/>
                      </a:solidFill>
                      <a:latin typeface="+mn-ea"/>
                      <a:cs typeface="Times New Roman" panose="02020603050405020304" pitchFamily="18" charset="0"/>
                    </a:rPr>
                    <a:t>，计算：</a:t>
                  </a:r>
                  <a:endParaRPr lang="zh-CN" altLang="zh-CN" sz="1600" b="1" dirty="0">
                    <a:solidFill>
                      <a:srgbClr val="000000"/>
                    </a:solidFill>
                    <a:latin typeface="+mn-ea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9" name="矩形 8">
                  <a:extLst>
                    <a:ext uri="{FF2B5EF4-FFF2-40B4-BE49-F238E27FC236}">
                      <a16:creationId xmlns:a16="http://schemas.microsoft.com/office/drawing/2014/main" id="{4D0EEAB9-B551-4906-9F60-D0EBED8452F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9871" y="4790651"/>
                  <a:ext cx="4237571" cy="846386"/>
                </a:xfrm>
                <a:prstGeom prst="rect">
                  <a:avLst/>
                </a:prstGeom>
                <a:blipFill>
                  <a:blip r:embed="rId2"/>
                  <a:stretch>
                    <a:fillRect l="-2009" t="-7092" r="-2869" b="-8511"/>
                  </a:stretch>
                </a:blipFill>
                <a:ln>
                  <a:solidFill>
                    <a:srgbClr val="0000FF"/>
                  </a:solidFill>
                  <a:prstDash val="sysDash"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46675" y="4934723"/>
              <a:ext cx="2023626" cy="558242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/>
              <p:cNvSpPr/>
              <p:nvPr/>
            </p:nvSpPr>
            <p:spPr>
              <a:xfrm>
                <a:off x="597863" y="1761192"/>
                <a:ext cx="8069357" cy="1384995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marL="268288" indent="-268288">
                  <a:lnSpc>
                    <a:spcPts val="2700"/>
                  </a:lnSpc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en-US" dirty="0" smtClean="0">
                    <a:solidFill>
                      <a:schemeClr val="tx1"/>
                    </a:solidFill>
                    <a:latin typeface="PingFang SC"/>
                  </a:rPr>
                  <a:t>如果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US" altLang="zh-C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∅</m:t>
                        </m:r>
                      </m:sub>
                    </m:sSub>
                    <m:r>
                      <a:rPr lang="en-US" altLang="zh-CN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  <m:r>
                      <a:rPr lang="en-US" altLang="zh-CN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的图模型，可以表示为一个马尔科夫网络</a:t>
                </a:r>
                <a:r>
                  <a:rPr lang="en-US" altLang="zh-CN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H</a:t>
                </a:r>
                <a:r>
                  <a:rPr lang="zh-CN" altLang="en-US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，当</a:t>
                </a:r>
                <a:r>
                  <a:rPr lang="en-US" altLang="zh-CN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C</a:t>
                </a:r>
                <a:r>
                  <a:rPr lang="zh-CN" altLang="en-US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时</a:t>
                </a:r>
                <a:r>
                  <a:rPr lang="en-US" altLang="zh-CN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H</a:t>
                </a:r>
                <a:r>
                  <a:rPr lang="zh-CN" altLang="en-US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上完全子图的集合时，</a:t>
                </a:r>
                <a:r>
                  <a:rPr lang="en-US" altLang="zh-CN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H</a:t>
                </a:r>
                <a:r>
                  <a:rPr lang="zh-CN" altLang="en-US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上的分布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∅</m:t>
                        </m:r>
                      </m:sub>
                    </m:sSub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可以用</a:t>
                </a:r>
                <a:r>
                  <a:rPr lang="en-US" altLang="zh-CN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C</a:t>
                </a:r>
                <a:r>
                  <a:rPr lang="zh-CN" altLang="en-US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的势函数</a:t>
                </a:r>
                <a14:m>
                  <m:oMath xmlns:m="http://schemas.openxmlformats.org/officeDocument/2006/math">
                    <m:r>
                      <a:rPr lang="zh-CN" alt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∅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𝑪</m:t>
                        </m:r>
                      </m:sub>
                    </m:sSub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进行</a:t>
                </a:r>
                <a:r>
                  <a:rPr lang="zh-CN" altLang="en-US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因子化</a:t>
                </a:r>
                <a:r>
                  <a:rPr lang="en-US" altLang="zh-CN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(</a:t>
                </a:r>
                <a:r>
                  <a:rPr lang="zh-CN" altLang="en-US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乘积形式</a:t>
                </a:r>
                <a:r>
                  <a:rPr lang="en-US" altLang="zh-CN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)</a:t>
                </a:r>
                <a:r>
                  <a:rPr lang="zh-CN" altLang="en-US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：</a:t>
                </a:r>
                <a14:m>
                  <m:oMath xmlns:m="http://schemas.openxmlformats.org/officeDocument/2006/math">
                    <m:r>
                      <a:rPr lang="zh-CN" alt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</a:rPr>
                      <m:t>∅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</a:rPr>
                      <m:t>=</m:t>
                    </m:r>
                    <m:r>
                      <a:rPr lang="en-US" altLang="zh-CN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</a:rPr>
                      <m:t>{</m:t>
                    </m:r>
                    <m:sSub>
                      <m:sSubPr>
                        <m:ctrlP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∅</m:t>
                        </m:r>
                      </m:e>
                      <m:sub>
                        <m: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𝟏</m:t>
                        </m:r>
                      </m:sub>
                    </m:sSub>
                    <m:d>
                      <m:dPr>
                        <m:ctrlP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  <m:t>𝑿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</a:rPr>
                                  <m:t>𝑪</m:t>
                                </m:r>
                              </m:e>
                              <m:sub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</a:rPr>
                                  <m:t>𝟏</m:t>
                                </m:r>
                              </m:sub>
                            </m:sSub>
                          </m:sub>
                        </m:sSub>
                      </m:e>
                    </m:d>
                    <m:r>
                      <a:rPr lang="en-US" altLang="zh-CN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</a:rPr>
                      <m:t>,…,</m:t>
                    </m:r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∅</m:t>
                        </m:r>
                      </m:e>
                      <m:sub>
                        <m: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𝑲</m:t>
                        </m:r>
                      </m:sub>
                    </m:sSub>
                    <m:d>
                      <m:d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𝑪</m:t>
                                </m:r>
                              </m:e>
                              <m:sub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𝑲</m:t>
                                </m:r>
                              </m:sub>
                            </m:sSub>
                          </m:sub>
                        </m:sSub>
                      </m:e>
                    </m:d>
                    <m:r>
                      <a:rPr lang="en-US" altLang="zh-CN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zh-CN" altLang="en-US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。则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∅</m:t>
                        </m:r>
                      </m:sub>
                    </m:sSub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可看成</a:t>
                </a:r>
                <a:r>
                  <a:rPr lang="en-US" altLang="zh-CN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H</a:t>
                </a:r>
                <a:r>
                  <a:rPr lang="zh-CN" altLang="en-US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上的一个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</a:rPr>
                      <m:t>𝑮𝒊𝒃𝒃𝒔</m:t>
                    </m:r>
                  </m:oMath>
                </a14:m>
                <a:r>
                  <a:rPr lang="zh-CN" altLang="en-US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分布，其概率分布为：</a:t>
                </a:r>
                <a:endParaRPr lang="zh-CN" altLang="en-US" dirty="0">
                  <a:solidFill>
                    <a:schemeClr val="tx1"/>
                  </a:solidFill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15" name="矩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863" y="1761192"/>
                <a:ext cx="8069357" cy="1384995"/>
              </a:xfrm>
              <a:prstGeom prst="rect">
                <a:avLst/>
              </a:prstGeom>
              <a:blipFill>
                <a:blip r:embed="rId4"/>
                <a:stretch>
                  <a:fillRect l="-1284" t="-4405" r="-1360" b="-572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圆角矩形标注 6"/>
              <p:cNvSpPr/>
              <p:nvPr/>
            </p:nvSpPr>
            <p:spPr bwMode="auto">
              <a:xfrm>
                <a:off x="5868144" y="954140"/>
                <a:ext cx="1811667" cy="576064"/>
              </a:xfrm>
              <a:prstGeom prst="wedgeRoundRectCallout">
                <a:avLst>
                  <a:gd name="adj1" fmla="val 21591"/>
                  <a:gd name="adj2" fmla="val 88883"/>
                  <a:gd name="adj3" fmla="val 16667"/>
                </a:avLst>
              </a:prstGeom>
              <a:noFill/>
              <a:ln w="9525" cap="flat" cmpd="sng" algn="ctr">
                <a:solidFill>
                  <a:srgbClr val="0000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en-US" sz="1600" b="1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+mn-ea"/>
                    <a:ea typeface="+mn-ea"/>
                  </a:rPr>
                  <a:t>由</a:t>
                </a:r>
                <a14:m>
                  <m:oMath xmlns:m="http://schemas.openxmlformats.org/officeDocument/2006/math">
                    <m:r>
                      <a:rPr kumimoji="0" lang="en-US" altLang="zh-CN" sz="1600" b="1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+mn-ea"/>
                      </a:rPr>
                      <m:t>𝒏</m:t>
                    </m:r>
                  </m:oMath>
                </a14:m>
                <a:r>
                  <a:rPr kumimoji="0" lang="zh-CN" altLang="en-US" sz="1600" b="1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+mn-ea"/>
                    <a:ea typeface="+mn-ea"/>
                  </a:rPr>
                  <a:t>个全连接节点构成的无向图</a:t>
                </a:r>
                <a:r>
                  <a:rPr kumimoji="0" lang="en-US" altLang="zh-CN" sz="1600" b="1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+mn-ea"/>
                    <a:ea typeface="+mn-ea"/>
                  </a:rPr>
                  <a:t>(</a:t>
                </a:r>
                <a:r>
                  <a:rPr kumimoji="0" lang="zh-CN" altLang="en-US" sz="1600" b="1" i="0" u="none" strike="noStrike" cap="none" normalizeH="0" baseline="0" dirty="0" smtClean="0">
                    <a:ln>
                      <a:noFill/>
                    </a:ln>
                    <a:solidFill>
                      <a:srgbClr val="FF0000"/>
                    </a:solidFill>
                    <a:effectLst/>
                    <a:latin typeface="+mn-ea"/>
                    <a:ea typeface="+mn-ea"/>
                  </a:rPr>
                  <a:t>团</a:t>
                </a:r>
                <a:r>
                  <a:rPr kumimoji="0" lang="en-US" altLang="zh-CN" sz="1600" b="1" i="0" u="none" strike="noStrike" cap="none" normalizeH="0" baseline="0" dirty="0" smtClean="0">
                    <a:ln>
                      <a:noFill/>
                    </a:ln>
                    <a:solidFill>
                      <a:srgbClr val="FF0000"/>
                    </a:solidFill>
                    <a:effectLst/>
                    <a:latin typeface="+mn-ea"/>
                    <a:ea typeface="+mn-ea"/>
                  </a:rPr>
                  <a:t>C</a:t>
                </a:r>
                <a:r>
                  <a:rPr kumimoji="0" lang="en-US" altLang="zh-CN" sz="1600" b="1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+mn-ea"/>
                    <a:ea typeface="+mn-ea"/>
                  </a:rPr>
                  <a:t>)</a:t>
                </a:r>
                <a:endParaRPr kumimoji="0" lang="zh-CN" altLang="en-US" sz="16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7" name="圆角矩形标注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868144" y="954140"/>
                <a:ext cx="1811667" cy="576064"/>
              </a:xfrm>
              <a:prstGeom prst="wedgeRoundRectCallout">
                <a:avLst>
                  <a:gd name="adj1" fmla="val 21591"/>
                  <a:gd name="adj2" fmla="val 88883"/>
                  <a:gd name="adj3" fmla="val 16667"/>
                </a:avLst>
              </a:prstGeom>
              <a:blipFill>
                <a:blip r:embed="rId5"/>
                <a:stretch>
                  <a:fillRect l="-5017" t="-4511" r="-5017"/>
                </a:stretch>
              </a:blipFill>
              <a:ln w="9525" cap="flat" cmpd="sng" algn="ctr">
                <a:solidFill>
                  <a:srgbClr val="0000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图片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3815" y="971573"/>
            <a:ext cx="3456384" cy="509507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607100" y="3146187"/>
            <a:ext cx="8060120" cy="1409023"/>
            <a:chOff x="607100" y="3146187"/>
            <a:chExt cx="8060120" cy="1409023"/>
          </a:xfrm>
        </p:grpSpPr>
        <p:cxnSp>
          <p:nvCxnSpPr>
            <p:cNvPr id="17" name="直接连接符 16"/>
            <p:cNvCxnSpPr/>
            <p:nvPr/>
          </p:nvCxnSpPr>
          <p:spPr bwMode="auto">
            <a:xfrm>
              <a:off x="629872" y="3146187"/>
              <a:ext cx="8037348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2" name="组合 1"/>
            <p:cNvGrpSpPr/>
            <p:nvPr/>
          </p:nvGrpSpPr>
          <p:grpSpPr>
            <a:xfrm>
              <a:off x="607100" y="3257131"/>
              <a:ext cx="3964900" cy="1298079"/>
              <a:chOff x="607100" y="3257131"/>
              <a:chExt cx="3964900" cy="1298079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矩形 5">
                    <a:extLst>
                      <a:ext uri="{FF2B5EF4-FFF2-40B4-BE49-F238E27FC236}">
                        <a16:creationId xmlns:a16="http://schemas.microsoft.com/office/drawing/2014/main" id="{6484B3FF-E783-4ADF-A3B8-3F410546F6B8}"/>
                      </a:ext>
                    </a:extLst>
                  </p:cNvPr>
                  <p:cNvSpPr/>
                  <p:nvPr/>
                </p:nvSpPr>
                <p:spPr>
                  <a:xfrm>
                    <a:off x="632174" y="3708824"/>
                    <a:ext cx="3939826" cy="846386"/>
                  </a:xfrm>
                  <a:prstGeom prst="rect">
                    <a:avLst/>
                  </a:prstGeom>
                  <a:ln>
                    <a:solidFill>
                      <a:srgbClr val="0000FF"/>
                    </a:solidFill>
                    <a:prstDash val="sysDash"/>
                  </a:ln>
                </p:spPr>
                <p:txBody>
                  <a:bodyPr wrap="square" lIns="0" tIns="0" rIns="0" bIns="0">
                    <a:spAutoFit/>
                  </a:bodyPr>
                  <a:lstStyle/>
                  <a:p>
                    <a:pPr marL="176213" indent="-176213">
                      <a:lnSpc>
                        <a:spcPts val="2200"/>
                      </a:lnSpc>
                      <a:buClr>
                        <a:srgbClr val="FF0000"/>
                      </a:buClr>
                      <a:buSzPct val="80000"/>
                      <a:buFont typeface="Wingdings" panose="05000000000000000000" pitchFamily="2" charset="2"/>
                      <a:buChar char="Ø"/>
                    </a:pPr>
                    <a:r>
                      <a:rPr lang="zh-CN" altLang="zh-CN" sz="1600" b="1" dirty="0" smtClean="0">
                        <a:solidFill>
                          <a:schemeClr val="tx1"/>
                        </a:solidFill>
                        <a:effectLst/>
                        <a:latin typeface="+mn-ea"/>
                        <a:cs typeface="Times New Roman" panose="02020603050405020304" pitchFamily="18" charset="0"/>
                      </a:rPr>
                      <a:t>给定一个由</a:t>
                    </a:r>
                    <a:r>
                      <a:rPr lang="zh-CN" altLang="zh-CN" sz="1600" b="1" dirty="0" smtClean="0">
                        <a:solidFill>
                          <a:srgbClr val="FF0000"/>
                        </a:solidFill>
                        <a:effectLst/>
                        <a:latin typeface="+mn-ea"/>
                        <a:cs typeface="Times New Roman" panose="02020603050405020304" pitchFamily="18" charset="0"/>
                      </a:rPr>
                      <a:t>若干规则</a:t>
                    </a:r>
                    <a:r>
                      <a:rPr lang="zh-CN" altLang="zh-CN" sz="1600" b="1" dirty="0" smtClean="0">
                        <a:solidFill>
                          <a:schemeClr val="tx1"/>
                        </a:solidFill>
                        <a:effectLst/>
                        <a:latin typeface="+mn-ea"/>
                        <a:cs typeface="Times New Roman" panose="02020603050405020304" pitchFamily="18" charset="0"/>
                      </a:rPr>
                      <a:t>构成的</a:t>
                    </a:r>
                    <a:r>
                      <a:rPr lang="zh-CN" altLang="zh-CN" sz="1600" b="1" dirty="0" smtClean="0">
                        <a:solidFill>
                          <a:srgbClr val="FF0000"/>
                        </a:solidFill>
                        <a:effectLst/>
                        <a:latin typeface="+mn-ea"/>
                        <a:cs typeface="Times New Roman" panose="02020603050405020304" pitchFamily="18" charset="0"/>
                      </a:rPr>
                      <a:t>集合</a:t>
                    </a:r>
                    <a:r>
                      <a:rPr lang="en-US" altLang="zh-CN" sz="1600" b="1" dirty="0" smtClean="0">
                        <a:solidFill>
                          <a:srgbClr val="FF0000"/>
                        </a:solidFill>
                        <a:effectLst/>
                        <a:latin typeface="+mn-ea"/>
                        <a:cs typeface="Times New Roman" panose="02020603050405020304" pitchFamily="18" charset="0"/>
                      </a:rPr>
                      <a:t>(</a:t>
                    </a:r>
                    <a:r>
                      <a:rPr lang="zh-CN" altLang="en-US" sz="1600" b="1" dirty="0" smtClean="0">
                        <a:solidFill>
                          <a:srgbClr val="FF0000"/>
                        </a:solidFill>
                        <a:effectLst/>
                        <a:latin typeface="+mn-ea"/>
                        <a:cs typeface="Times New Roman" panose="02020603050405020304" pitchFamily="18" charset="0"/>
                      </a:rPr>
                      <a:t>规则集</a:t>
                    </a:r>
                    <a:r>
                      <a:rPr lang="en-US" altLang="zh-CN" sz="1600" b="1" dirty="0" smtClean="0">
                        <a:solidFill>
                          <a:srgbClr val="FF0000"/>
                        </a:solidFill>
                        <a:effectLst/>
                        <a:latin typeface="+mn-ea"/>
                        <a:cs typeface="Times New Roman" panose="02020603050405020304" pitchFamily="18" charset="0"/>
                      </a:rPr>
                      <a:t>)</a:t>
                    </a:r>
                    <a:r>
                      <a:rPr lang="zh-CN" altLang="zh-CN" sz="1600" b="1" dirty="0" smtClean="0">
                        <a:solidFill>
                          <a:schemeClr val="tx1"/>
                        </a:solidFill>
                        <a:effectLst/>
                        <a:latin typeface="+mn-ea"/>
                        <a:cs typeface="Times New Roman" panose="02020603050405020304" pitchFamily="18" charset="0"/>
                      </a:rPr>
                      <a:t>，</a:t>
                    </a:r>
                    <a:r>
                      <a:rPr lang="zh-CN" altLang="en-US" sz="1600" b="1" dirty="0" smtClean="0">
                        <a:solidFill>
                          <a:schemeClr val="tx1"/>
                        </a:solidFill>
                        <a:effectLst/>
                        <a:latin typeface="+mn-ea"/>
                        <a:cs typeface="Times New Roman" panose="02020603050405020304" pitchFamily="18" charset="0"/>
                      </a:rPr>
                      <a:t>对</a:t>
                    </a:r>
                    <a:r>
                      <a:rPr lang="zh-CN" altLang="zh-CN" sz="1600" b="1" dirty="0" smtClean="0">
                        <a:solidFill>
                          <a:schemeClr val="tx1"/>
                        </a:solidFill>
                        <a:effectLst/>
                        <a:latin typeface="+mn-ea"/>
                        <a:cs typeface="Times New Roman" panose="02020603050405020304" pitchFamily="18" charset="0"/>
                      </a:rPr>
                      <a:t>集合中</a:t>
                    </a:r>
                    <a:r>
                      <a:rPr lang="zh-CN" altLang="zh-CN" sz="1600" b="1" dirty="0" smtClean="0">
                        <a:solidFill>
                          <a:srgbClr val="FF0000"/>
                        </a:solidFill>
                        <a:effectLst/>
                        <a:latin typeface="+mn-ea"/>
                        <a:cs typeface="Times New Roman" panose="02020603050405020304" pitchFamily="18" charset="0"/>
                      </a:rPr>
                      <a:t>每条推理规则</a:t>
                    </a:r>
                    <a:r>
                      <a:rPr lang="zh-CN" altLang="zh-CN" sz="1600" b="1" dirty="0" smtClean="0">
                        <a:solidFill>
                          <a:schemeClr val="tx1"/>
                        </a:solidFill>
                        <a:effectLst/>
                        <a:latin typeface="+mn-ea"/>
                        <a:cs typeface="Times New Roman" panose="02020603050405020304" pitchFamily="18" charset="0"/>
                      </a:rPr>
                      <a:t>赋予一定</a:t>
                    </a:r>
                    <a:r>
                      <a:rPr lang="zh-CN" altLang="en-US" sz="1600" b="1" dirty="0" smtClean="0">
                        <a:solidFill>
                          <a:schemeClr val="tx1"/>
                        </a:solidFill>
                        <a:effectLst/>
                        <a:latin typeface="+mn-ea"/>
                        <a:cs typeface="Times New Roman" panose="02020603050405020304" pitchFamily="18" charset="0"/>
                      </a:rPr>
                      <a:t>的</a:t>
                    </a:r>
                    <a:r>
                      <a:rPr lang="zh-CN" altLang="zh-CN" sz="1600" b="1" dirty="0" smtClean="0">
                        <a:solidFill>
                          <a:srgbClr val="FF0000"/>
                        </a:solidFill>
                        <a:effectLst/>
                        <a:latin typeface="+mn-ea"/>
                        <a:cs typeface="Times New Roman" panose="02020603050405020304" pitchFamily="18" charset="0"/>
                      </a:rPr>
                      <a:t>权重</a:t>
                    </a:r>
                    <a:r>
                      <a:rPr lang="zh-CN" altLang="zh-CN" sz="1600" b="1" dirty="0" smtClean="0">
                        <a:solidFill>
                          <a:schemeClr val="tx1"/>
                        </a:solidFill>
                        <a:effectLst/>
                        <a:latin typeface="+mn-ea"/>
                        <a:cs typeface="Times New Roman" panose="02020603050405020304" pitchFamily="18" charset="0"/>
                      </a:rPr>
                      <a:t>，则</a:t>
                    </a:r>
                    <a:r>
                      <a:rPr lang="zh-CN" altLang="zh-CN" sz="1600" b="1" dirty="0" smtClean="0">
                        <a:solidFill>
                          <a:srgbClr val="FF0000"/>
                        </a:solidFill>
                        <a:effectLst/>
                        <a:latin typeface="+mn-ea"/>
                        <a:cs typeface="Times New Roman" panose="02020603050405020304" pitchFamily="18" charset="0"/>
                      </a:rPr>
                      <a:t>某个断言</a:t>
                    </a:r>
                    <a14:m>
                      <m:oMath xmlns:m="http://schemas.openxmlformats.org/officeDocument/2006/math">
                        <m:r>
                          <a:rPr lang="en-US" altLang="zh-CN" sz="1600" b="1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𝒙</m:t>
                        </m:r>
                      </m:oMath>
                    </a14:m>
                    <a:r>
                      <a:rPr lang="zh-CN" altLang="zh-CN" sz="1600" b="1" dirty="0">
                        <a:solidFill>
                          <a:schemeClr val="tx1"/>
                        </a:solidFill>
                        <a:effectLst/>
                        <a:latin typeface="+mn-ea"/>
                        <a:cs typeface="Times New Roman" panose="02020603050405020304" pitchFamily="18" charset="0"/>
                      </a:rPr>
                      <a:t>成立的</a:t>
                    </a:r>
                    <a:r>
                      <a:rPr lang="zh-CN" altLang="zh-CN" sz="1600" b="1" dirty="0" smtClean="0">
                        <a:solidFill>
                          <a:srgbClr val="FF0000"/>
                        </a:solidFill>
                        <a:effectLst/>
                        <a:latin typeface="+mn-ea"/>
                        <a:cs typeface="Times New Roman" panose="02020603050405020304" pitchFamily="18" charset="0"/>
                      </a:rPr>
                      <a:t>概率</a:t>
                    </a:r>
                    <a:r>
                      <a:rPr lang="zh-CN" altLang="en-US" sz="1600" b="1" dirty="0" smtClean="0">
                        <a:solidFill>
                          <a:schemeClr val="tx1"/>
                        </a:solidFill>
                        <a:effectLst/>
                        <a:latin typeface="+mn-ea"/>
                        <a:cs typeface="Times New Roman" panose="02020603050405020304" pitchFamily="18" charset="0"/>
                      </a:rPr>
                      <a:t>可如下计算：</a:t>
                    </a:r>
                    <a:endParaRPr lang="en-US" altLang="zh-CN" sz="1600" b="1" dirty="0">
                      <a:solidFill>
                        <a:schemeClr val="tx1"/>
                      </a:solidFill>
                      <a:effectLst/>
                      <a:latin typeface="+mn-ea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6" name="矩形 5">
                    <a:extLst>
                      <a:ext uri="{FF2B5EF4-FFF2-40B4-BE49-F238E27FC236}">
                        <a16:creationId xmlns:a16="http://schemas.microsoft.com/office/drawing/2014/main" id="{6484B3FF-E783-4ADF-A3B8-3F410546F6B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2174" y="3708824"/>
                    <a:ext cx="3939826" cy="846386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2315" t="-6383" r="-1543" b="-9220"/>
                    </a:stretch>
                  </a:blipFill>
                  <a:ln>
                    <a:solidFill>
                      <a:srgbClr val="0000FF"/>
                    </a:solidFill>
                    <a:prstDash val="sysDash"/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8" name="Rectangle 2"/>
              <p:cNvSpPr txBox="1">
                <a:spLocks noChangeArrowheads="1"/>
              </p:cNvSpPr>
              <p:nvPr/>
            </p:nvSpPr>
            <p:spPr bwMode="auto">
              <a:xfrm>
                <a:off x="607100" y="3257131"/>
                <a:ext cx="3100804" cy="35922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0" tIns="0" rIns="0" bIns="0" numCol="1" anchor="b" anchorCtr="0" compatLnSpc="1">
                <a:prstTxWarp prst="textNoShape">
                  <a:avLst/>
                </a:prstTxWarp>
              </a:bodyPr>
              <a:lstStyle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800" kern="120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defRPr>
                </a:lvl1pPr>
                <a:lvl2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342900" indent="-342900" eaLnBrk="1" hangingPunct="1"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结合“</a:t>
                </a:r>
                <a:r>
                  <a:rPr lang="zh-CN" altLang="en-US" sz="2000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一阶逻辑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”理解：</a:t>
                </a:r>
                <a:endParaRPr lang="zh-CN" altLang="en-US" sz="2000" b="1" dirty="0" smtClean="0">
                  <a:solidFill>
                    <a:srgbClr val="FF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" name="组合 2"/>
            <p:cNvGrpSpPr/>
            <p:nvPr/>
          </p:nvGrpSpPr>
          <p:grpSpPr>
            <a:xfrm>
              <a:off x="4867442" y="3575634"/>
              <a:ext cx="3664998" cy="924906"/>
              <a:chOff x="4867442" y="3575634"/>
              <a:chExt cx="3664998" cy="924906"/>
            </a:xfrm>
          </p:grpSpPr>
          <p:grpSp>
            <p:nvGrpSpPr>
              <p:cNvPr id="23" name="组合 22"/>
              <p:cNvGrpSpPr/>
              <p:nvPr/>
            </p:nvGrpSpPr>
            <p:grpSpPr>
              <a:xfrm>
                <a:off x="4867443" y="4212508"/>
                <a:ext cx="3664997" cy="288032"/>
                <a:chOff x="4867443" y="4212508"/>
                <a:chExt cx="3664997" cy="288032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0" name="圆角矩形标注 19"/>
                    <p:cNvSpPr/>
                    <p:nvPr/>
                  </p:nvSpPr>
                  <p:spPr bwMode="auto">
                    <a:xfrm>
                      <a:off x="4867443" y="4212508"/>
                      <a:ext cx="1391045" cy="288032"/>
                    </a:xfrm>
                    <a:prstGeom prst="wedgeRoundRectCallout">
                      <a:avLst>
                        <a:gd name="adj1" fmla="val -22092"/>
                        <a:gd name="adj2" fmla="val -147539"/>
                        <a:gd name="adj3" fmla="val 16667"/>
                      </a:avLst>
                    </a:prstGeom>
                    <a:noFill/>
                    <a:ln w="9525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  <a:extLst/>
                  </p:spPr>
                  <p:txBody>
                    <a:bodyPr vert="horz" wrap="square" lIns="0" tIns="0" rIns="0" bIns="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kumimoji="0" lang="en-US" altLang="zh-CN" sz="1600" b="1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𝑷</m:t>
                            </m:r>
                            <m:r>
                              <a:rPr kumimoji="0" lang="en-US" altLang="zh-CN" sz="1600" b="1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kumimoji="0" lang="en-US" altLang="zh-CN" sz="1600" b="1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</a:rPr>
                                </m:ctrlPr>
                              </m:sSubPr>
                              <m:e>
                                <m:r>
                                  <a:rPr kumimoji="0" lang="en-US" altLang="zh-CN" sz="1600" b="1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kumimoji="0" lang="en-US" altLang="zh-CN" sz="1600" b="1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</a:rPr>
                                  <m:t>𝟏</m:t>
                                </m:r>
                              </m:sub>
                            </m:sSub>
                            <m:r>
                              <a:rPr kumimoji="0" lang="en-US" altLang="zh-CN" sz="1600" b="1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kumimoji="0" lang="en-US" altLang="zh-CN" sz="1600" b="1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</a:rPr>
                                </m:ctrlPr>
                              </m:sSubPr>
                              <m:e>
                                <m:r>
                                  <a:rPr kumimoji="0" lang="en-US" altLang="zh-CN" sz="1600" b="1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kumimoji="0" lang="en-US" altLang="zh-CN" sz="1600" b="1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</a:rPr>
                                  <m:t>𝟐</m:t>
                                </m:r>
                              </m:sub>
                            </m:sSub>
                            <m:r>
                              <a:rPr kumimoji="0" lang="en-US" altLang="zh-CN" sz="1600" b="1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,…,</m:t>
                            </m:r>
                            <m:sSub>
                              <m:sSubPr>
                                <m:ctrlPr>
                                  <a:rPr kumimoji="0" lang="en-US" altLang="zh-CN" sz="1600" b="1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</a:rPr>
                                </m:ctrlPr>
                              </m:sSubPr>
                              <m:e>
                                <m:r>
                                  <a:rPr kumimoji="0" lang="en-US" altLang="zh-CN" sz="1600" b="1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kumimoji="0" lang="en-US" altLang="zh-CN" sz="1600" b="1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</a:rPr>
                                  <m:t>𝒏</m:t>
                                </m:r>
                              </m:sub>
                            </m:sSub>
                            <m:r>
                              <a:rPr kumimoji="0" lang="en-US" altLang="zh-CN" sz="1600" b="1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)</m:t>
                            </m:r>
                          </m:oMath>
                        </m:oMathPara>
                      </a14:m>
                      <a:endParaRPr kumimoji="0" lang="zh-CN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ea typeface="宋体" panose="02010600030101010101" pitchFamily="2" charset="-122"/>
                      </a:endParaRPr>
                    </a:p>
                  </p:txBody>
                </p:sp>
              </mc:Choice>
              <mc:Fallback xmlns="">
                <p:sp>
                  <p:nvSpPr>
                    <p:cNvPr id="20" name="圆角矩形标注 19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 bwMode="auto">
                    <a:xfrm>
                      <a:off x="4867443" y="4212508"/>
                      <a:ext cx="1391045" cy="288032"/>
                    </a:xfrm>
                    <a:prstGeom prst="wedgeRoundRectCallout">
                      <a:avLst>
                        <a:gd name="adj1" fmla="val -22092"/>
                        <a:gd name="adj2" fmla="val -147539"/>
                        <a:gd name="adj3" fmla="val 16667"/>
                      </a:avLst>
                    </a:prstGeom>
                    <a:blipFill>
                      <a:blip r:embed="rId8"/>
                      <a:stretch>
                        <a:fillRect l="-3463" r="-5628" b="-10526"/>
                      </a:stretch>
                    </a:blipFill>
                    <a:ln w="9525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  <a:extLst/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21" name="矩形 20"/>
                <p:cNvSpPr/>
                <p:nvPr/>
              </p:nvSpPr>
              <p:spPr bwMode="auto">
                <a:xfrm>
                  <a:off x="6300192" y="4264572"/>
                  <a:ext cx="2232248" cy="235967"/>
                </a:xfrm>
                <a:prstGeom prst="rect">
                  <a:avLst/>
                </a:prstGeom>
                <a:noFill/>
                <a:ln w="9525" cap="flat" cmpd="sng" algn="ctr">
                  <a:solidFill>
                    <a:srgbClr val="0000FF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zh-CN" altLang="en-US" sz="1400" b="1" i="0" u="none" strike="noStrike" cap="none" normalizeH="0" baseline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Verdana" panose="020B0604030504040204" pitchFamily="34" charset="0"/>
                      <a:ea typeface="宋体" panose="02010600030101010101" pitchFamily="2" charset="-122"/>
                    </a:rPr>
                    <a:t>因子化的</a:t>
                  </a:r>
                  <a:r>
                    <a:rPr kumimoji="0" lang="zh-CN" altLang="en-US" sz="1400" b="1" i="0" u="none" strike="noStrike" cap="none" normalizeH="0" baseline="0" dirty="0" smtClean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latin typeface="Verdana" panose="020B0604030504040204" pitchFamily="34" charset="0"/>
                      <a:ea typeface="宋体" panose="02010600030101010101" pitchFamily="2" charset="-122"/>
                    </a:rPr>
                    <a:t>乘积</a:t>
                  </a:r>
                  <a:r>
                    <a:rPr kumimoji="0" lang="zh-CN" altLang="en-US" sz="1400" b="1" i="0" u="none" strike="noStrike" cap="none" normalizeH="0" baseline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Verdana" panose="020B0604030504040204" pitchFamily="34" charset="0"/>
                      <a:ea typeface="宋体" panose="02010600030101010101" pitchFamily="2" charset="-122"/>
                    </a:rPr>
                    <a:t>变为</a:t>
                  </a:r>
                  <a:r>
                    <a:rPr kumimoji="0" lang="zh-CN" altLang="en-US" sz="1400" b="1" i="0" u="none" strike="noStrike" cap="none" normalizeH="0" baseline="0" dirty="0" smtClean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latin typeface="Verdana" panose="020B0604030504040204" pitchFamily="34" charset="0"/>
                      <a:ea typeface="宋体" panose="02010600030101010101" pitchFamily="2" charset="-122"/>
                    </a:rPr>
                    <a:t>加法</a:t>
                  </a:r>
                  <a:r>
                    <a:rPr kumimoji="0" lang="zh-CN" altLang="en-US" sz="1400" b="1" i="0" u="none" strike="noStrike" cap="none" normalizeH="0" baseline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Verdana" panose="020B0604030504040204" pitchFamily="34" charset="0"/>
                      <a:ea typeface="宋体" panose="02010600030101010101" pitchFamily="2" charset="-122"/>
                    </a:rPr>
                    <a:t>运算</a:t>
                  </a:r>
                </a:p>
              </p:txBody>
            </p:sp>
          </p:grpSp>
          <p:pic>
            <p:nvPicPr>
              <p:cNvPr id="26" name="图片 25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867442" y="3575634"/>
                <a:ext cx="3456384" cy="509507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380194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28152" y="1178280"/>
            <a:ext cx="216024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dirty="0" smtClean="0"/>
              <a:t>一阶逻辑</a:t>
            </a:r>
            <a:r>
              <a:rPr lang="en-US" altLang="zh-CN" sz="2000" dirty="0" smtClean="0">
                <a:latin typeface="+mn-ea"/>
                <a:ea typeface="+mn-ea"/>
              </a:rPr>
              <a:t>(</a:t>
            </a:r>
            <a:r>
              <a:rPr lang="zh-CN" altLang="en-US" sz="2000" dirty="0" smtClean="0">
                <a:latin typeface="+mn-ea"/>
                <a:ea typeface="+mn-ea"/>
              </a:rPr>
              <a:t>谓词</a:t>
            </a:r>
            <a:r>
              <a:rPr lang="en-US" altLang="zh-CN" sz="2000" dirty="0" smtClean="0">
                <a:latin typeface="+mn-ea"/>
                <a:ea typeface="+mn-ea"/>
              </a:rPr>
              <a:t>)</a:t>
            </a:r>
            <a:endParaRPr lang="zh-CN" altLang="en-US" sz="2000" dirty="0">
              <a:latin typeface="+mn-ea"/>
              <a:ea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603039" y="1763580"/>
                <a:ext cx="7425345" cy="4308872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marL="268288" indent="-268288">
                  <a:lnSpc>
                    <a:spcPts val="2800"/>
                  </a:lnSpc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</a:pPr>
                <a:r>
                  <a:rPr lang="zh-CN" altLang="en-US" dirty="0">
                    <a:latin typeface="+mn-ea"/>
                    <a:ea typeface="+mn-ea"/>
                  </a:rPr>
                  <a:t>是马尔科夫逻辑</a:t>
                </a:r>
                <a:r>
                  <a:rPr lang="zh-CN" altLang="en-US" dirty="0" smtClean="0">
                    <a:latin typeface="+mn-ea"/>
                    <a:ea typeface="+mn-ea"/>
                  </a:rPr>
                  <a:t>网络</a:t>
                </a:r>
                <a:r>
                  <a:rPr lang="en-US" altLang="zh-CN" dirty="0" smtClean="0">
                    <a:latin typeface="+mn-ea"/>
                    <a:ea typeface="+mn-ea"/>
                  </a:rPr>
                  <a:t>(</a:t>
                </a:r>
                <a:r>
                  <a:rPr lang="en-US" altLang="zh-CN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MLN</a:t>
                </a:r>
                <a:r>
                  <a:rPr lang="en-US" altLang="zh-CN" dirty="0" smtClean="0">
                    <a:latin typeface="+mn-ea"/>
                    <a:ea typeface="+mn-ea"/>
                  </a:rPr>
                  <a:t>)</a:t>
                </a:r>
                <a:r>
                  <a:rPr lang="zh-CN" altLang="en-US" dirty="0" smtClean="0">
                    <a:latin typeface="+mn-ea"/>
                    <a:ea typeface="+mn-ea"/>
                  </a:rPr>
                  <a:t>的</a:t>
                </a:r>
                <a:r>
                  <a:rPr lang="zh-CN" altLang="en-US" dirty="0">
                    <a:latin typeface="+mn-ea"/>
                    <a:ea typeface="+mn-ea"/>
                  </a:rPr>
                  <a:t>基础组成部分</a:t>
                </a:r>
                <a:endParaRPr lang="en-US" altLang="zh-CN" dirty="0" smtClean="0">
                  <a:latin typeface="+mn-ea"/>
                  <a:ea typeface="+mn-ea"/>
                </a:endParaRPr>
              </a:p>
              <a:p>
                <a:pPr marL="268288" indent="-268288">
                  <a:lnSpc>
                    <a:spcPts val="2800"/>
                  </a:lnSpc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</a:pPr>
                <a:r>
                  <a:rPr lang="zh-CN" altLang="en-US" dirty="0" smtClean="0">
                    <a:latin typeface="+mn-ea"/>
                    <a:ea typeface="+mn-ea"/>
                  </a:rPr>
                  <a:t>一个</a:t>
                </a:r>
                <a:r>
                  <a:rPr lang="zh-CN" altLang="en-US" dirty="0">
                    <a:solidFill>
                      <a:srgbClr val="FF0000"/>
                    </a:solidFill>
                    <a:latin typeface="+mn-ea"/>
                    <a:ea typeface="+mn-ea"/>
                  </a:rPr>
                  <a:t>一阶知识库</a:t>
                </a:r>
                <a:r>
                  <a:rPr lang="zh-CN" altLang="en-US" dirty="0" smtClean="0">
                    <a:latin typeface="+mn-ea"/>
                    <a:ea typeface="+mn-ea"/>
                  </a:rPr>
                  <a:t>是由</a:t>
                </a:r>
                <a:r>
                  <a:rPr lang="zh-CN" altLang="en-US" dirty="0">
                    <a:solidFill>
                      <a:srgbClr val="FF0000"/>
                    </a:solidFill>
                    <a:latin typeface="+mn-ea"/>
                    <a:ea typeface="+mn-ea"/>
                  </a:rPr>
                  <a:t>一阶逻辑</a:t>
                </a:r>
                <a:r>
                  <a:rPr lang="zh-CN" altLang="en-US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句子</a:t>
                </a:r>
                <a:r>
                  <a:rPr lang="en-US" altLang="zh-CN" dirty="0" smtClean="0">
                    <a:latin typeface="+mn-ea"/>
                    <a:ea typeface="+mn-ea"/>
                  </a:rPr>
                  <a:t>(</a:t>
                </a:r>
                <a:r>
                  <a:rPr lang="zh-CN" altLang="en-US" dirty="0" smtClean="0">
                    <a:latin typeface="+mn-ea"/>
                    <a:ea typeface="+mn-ea"/>
                  </a:rPr>
                  <a:t>或规则</a:t>
                </a:r>
                <a:r>
                  <a:rPr lang="en-US" altLang="zh-CN" dirty="0" smtClean="0">
                    <a:latin typeface="+mn-ea"/>
                    <a:ea typeface="+mn-ea"/>
                  </a:rPr>
                  <a:t>)</a:t>
                </a:r>
                <a:r>
                  <a:rPr lang="zh-CN" altLang="en-US" dirty="0" smtClean="0">
                    <a:latin typeface="+mn-ea"/>
                    <a:ea typeface="+mn-ea"/>
                  </a:rPr>
                  <a:t>组成</a:t>
                </a:r>
                <a:r>
                  <a:rPr lang="zh-CN" altLang="en-US" dirty="0">
                    <a:latin typeface="+mn-ea"/>
                    <a:ea typeface="+mn-ea"/>
                  </a:rPr>
                  <a:t>的</a:t>
                </a:r>
                <a:r>
                  <a:rPr lang="zh-CN" altLang="en-US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集合</a:t>
                </a:r>
                <a:r>
                  <a:rPr lang="en-US" altLang="zh-CN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(</a:t>
                </a:r>
                <a:r>
                  <a:rPr lang="zh-CN" altLang="en-US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规则集</a:t>
                </a:r>
                <a:r>
                  <a:rPr lang="en-US" altLang="zh-CN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)</a:t>
                </a:r>
                <a:r>
                  <a:rPr lang="zh-CN" altLang="en-US" dirty="0" smtClean="0">
                    <a:latin typeface="+mn-ea"/>
                    <a:ea typeface="+mn-ea"/>
                  </a:rPr>
                  <a:t>。</a:t>
                </a:r>
                <a:endParaRPr lang="en-US" altLang="zh-CN" dirty="0" smtClean="0">
                  <a:latin typeface="+mn-ea"/>
                  <a:ea typeface="+mn-ea"/>
                </a:endParaRPr>
              </a:p>
              <a:p>
                <a:pPr marL="268288" indent="-268288">
                  <a:lnSpc>
                    <a:spcPts val="2800"/>
                  </a:lnSpc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</a:pPr>
                <a:r>
                  <a:rPr lang="zh-CN" altLang="en-US" dirty="0" smtClean="0">
                    <a:latin typeface="+mn-ea"/>
                    <a:ea typeface="+mn-ea"/>
                  </a:rPr>
                  <a:t>组成</a:t>
                </a:r>
                <a:r>
                  <a:rPr lang="zh-CN" altLang="en-US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规则</a:t>
                </a:r>
                <a:r>
                  <a:rPr lang="zh-CN" altLang="en-US" dirty="0" smtClean="0">
                    <a:latin typeface="+mn-ea"/>
                    <a:ea typeface="+mn-ea"/>
                  </a:rPr>
                  <a:t>有</a:t>
                </a:r>
                <a:r>
                  <a:rPr lang="zh-CN" altLang="en-US" dirty="0">
                    <a:latin typeface="+mn-ea"/>
                    <a:ea typeface="+mn-ea"/>
                  </a:rPr>
                  <a:t>四种类型的符号：</a:t>
                </a:r>
                <a:r>
                  <a:rPr lang="zh-CN" altLang="en-US" dirty="0" smtClean="0">
                    <a:latin typeface="+mn-ea"/>
                    <a:ea typeface="+mn-ea"/>
                  </a:rPr>
                  <a:t>常量、</a:t>
                </a:r>
                <a:r>
                  <a:rPr lang="zh-CN" altLang="en-US" dirty="0">
                    <a:latin typeface="+mn-ea"/>
                    <a:ea typeface="+mn-ea"/>
                  </a:rPr>
                  <a:t>变量、</a:t>
                </a:r>
                <a:r>
                  <a:rPr lang="zh-CN" altLang="en-US" dirty="0" smtClean="0">
                    <a:latin typeface="+mn-ea"/>
                    <a:ea typeface="+mn-ea"/>
                  </a:rPr>
                  <a:t>函数</a:t>
                </a:r>
                <a:r>
                  <a:rPr lang="zh-CN" altLang="en-US" dirty="0">
                    <a:latin typeface="+mn-ea"/>
                    <a:ea typeface="+mn-ea"/>
                  </a:rPr>
                  <a:t>、</a:t>
                </a:r>
                <a:r>
                  <a:rPr lang="zh-CN" altLang="en-US" dirty="0" smtClean="0">
                    <a:latin typeface="+mn-ea"/>
                    <a:ea typeface="+mn-ea"/>
                  </a:rPr>
                  <a:t>谓词。</a:t>
                </a:r>
                <a:endParaRPr lang="en-US" altLang="zh-CN" dirty="0" smtClean="0">
                  <a:latin typeface="+mn-ea"/>
                  <a:ea typeface="+mn-ea"/>
                </a:endParaRPr>
              </a:p>
              <a:p>
                <a:pPr marL="442913" indent="-82550">
                  <a:lnSpc>
                    <a:spcPts val="2800"/>
                  </a:lnSpc>
                  <a:buClr>
                    <a:srgbClr val="FF0000"/>
                  </a:buClr>
                  <a:buSzPct val="80000"/>
                  <a:buFont typeface="Arial" panose="020B0604020202020204" pitchFamily="34" charset="0"/>
                  <a:buChar char="•"/>
                </a:pPr>
                <a:r>
                  <a:rPr lang="zh-CN" altLang="en-US" dirty="0" smtClean="0">
                    <a:latin typeface="+mn-ea"/>
                    <a:ea typeface="+mn-ea"/>
                  </a:rPr>
                  <a:t>常量：代表对象</a:t>
                </a:r>
                <a:r>
                  <a:rPr lang="en-US" altLang="zh-CN" dirty="0" smtClean="0">
                    <a:latin typeface="+mn-ea"/>
                    <a:ea typeface="+mn-ea"/>
                  </a:rPr>
                  <a:t>【</a:t>
                </a:r>
                <a:r>
                  <a:rPr lang="zh-CN" altLang="en-US" dirty="0" smtClean="0">
                    <a:latin typeface="+mn-ea"/>
                    <a:ea typeface="+mn-ea"/>
                  </a:rPr>
                  <a:t>如，人</a:t>
                </a:r>
                <a:r>
                  <a:rPr lang="en-US" altLang="zh-CN" dirty="0" smtClean="0">
                    <a:latin typeface="+mn-ea"/>
                    <a:ea typeface="+mn-ea"/>
                  </a:rPr>
                  <a:t>(</a:t>
                </a:r>
                <a:r>
                  <a:rPr lang="zh-CN" altLang="en-US" dirty="0" smtClean="0">
                    <a:latin typeface="+mn-ea"/>
                    <a:ea typeface="+mn-ea"/>
                  </a:rPr>
                  <a:t>张三、李四</a:t>
                </a:r>
                <a:r>
                  <a:rPr lang="en-US" altLang="zh-CN" dirty="0" smtClean="0">
                    <a:latin typeface="+mn-ea"/>
                    <a:ea typeface="+mn-ea"/>
                  </a:rPr>
                  <a:t>)</a:t>
                </a:r>
                <a:r>
                  <a:rPr lang="zh-CN" altLang="en-US" dirty="0" smtClean="0">
                    <a:latin typeface="+mn-ea"/>
                    <a:ea typeface="+mn-ea"/>
                  </a:rPr>
                  <a:t>、城市</a:t>
                </a:r>
                <a:r>
                  <a:rPr lang="en-US" altLang="zh-CN" dirty="0" smtClean="0">
                    <a:latin typeface="+mn-ea"/>
                    <a:ea typeface="+mn-ea"/>
                  </a:rPr>
                  <a:t>(</a:t>
                </a:r>
                <a:r>
                  <a:rPr lang="zh-CN" altLang="en-US" dirty="0" smtClean="0">
                    <a:latin typeface="+mn-ea"/>
                    <a:ea typeface="+mn-ea"/>
                  </a:rPr>
                  <a:t>北京、武汉</a:t>
                </a:r>
                <a:r>
                  <a:rPr lang="en-US" altLang="zh-CN" dirty="0" smtClean="0">
                    <a:latin typeface="+mn-ea"/>
                    <a:ea typeface="+mn-ea"/>
                  </a:rPr>
                  <a:t>)】</a:t>
                </a:r>
              </a:p>
              <a:p>
                <a:pPr marL="442913" indent="-82550">
                  <a:lnSpc>
                    <a:spcPts val="2800"/>
                  </a:lnSpc>
                  <a:buClr>
                    <a:srgbClr val="FF0000"/>
                  </a:buClr>
                  <a:buSzPct val="80000"/>
                  <a:buFont typeface="Arial" panose="020B0604020202020204" pitchFamily="34" charset="0"/>
                  <a:buChar char="•"/>
                </a:pPr>
                <a:r>
                  <a:rPr lang="zh-CN" altLang="en-US" dirty="0" smtClean="0">
                    <a:latin typeface="+mn-ea"/>
                    <a:ea typeface="+mn-ea"/>
                  </a:rPr>
                  <a:t>变量：对象的变化</a:t>
                </a:r>
                <a:r>
                  <a:rPr lang="en-US" altLang="zh-CN" dirty="0" smtClean="0">
                    <a:latin typeface="+mn-ea"/>
                    <a:ea typeface="+mn-ea"/>
                  </a:rPr>
                  <a:t>【</a:t>
                </a:r>
                <a:r>
                  <a:rPr lang="zh-CN" altLang="en-US" dirty="0" smtClean="0">
                    <a:latin typeface="+mn-ea"/>
                    <a:ea typeface="+mn-ea"/>
                  </a:rPr>
                  <a:t>如，用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  <a:ea typeface="+mn-ea"/>
                      </a:rPr>
                      <m:t>𝒙</m:t>
                    </m:r>
                  </m:oMath>
                </a14:m>
                <a:r>
                  <a:rPr lang="zh-CN" altLang="en-US" dirty="0" smtClean="0">
                    <a:latin typeface="+mn-ea"/>
                    <a:ea typeface="+mn-ea"/>
                  </a:rPr>
                  <a:t>表示一个实体，可用常量替换</a:t>
                </a:r>
                <a:r>
                  <a:rPr lang="en-US" altLang="zh-CN" dirty="0" smtClean="0">
                    <a:latin typeface="+mn-ea"/>
                    <a:ea typeface="+mn-ea"/>
                  </a:rPr>
                  <a:t>】</a:t>
                </a:r>
              </a:p>
              <a:p>
                <a:pPr marL="442913" indent="-82550">
                  <a:lnSpc>
                    <a:spcPts val="2800"/>
                  </a:lnSpc>
                  <a:buClr>
                    <a:srgbClr val="FF0000"/>
                  </a:buClr>
                  <a:buSzPct val="80000"/>
                  <a:buFont typeface="Arial" panose="020B0604020202020204" pitchFamily="34" charset="0"/>
                  <a:buChar char="•"/>
                </a:pPr>
                <a:r>
                  <a:rPr lang="zh-CN" altLang="en-US" dirty="0" smtClean="0">
                    <a:latin typeface="+mn-ea"/>
                    <a:ea typeface="+mn-ea"/>
                  </a:rPr>
                  <a:t>函数：表示对象之间</a:t>
                </a:r>
                <a:r>
                  <a:rPr lang="zh-CN" altLang="en-US" dirty="0">
                    <a:latin typeface="+mn-ea"/>
                    <a:ea typeface="+mn-ea"/>
                  </a:rPr>
                  <a:t>的映射</a:t>
                </a:r>
                <a:r>
                  <a:rPr lang="zh-CN" altLang="en-US" dirty="0" smtClean="0">
                    <a:latin typeface="+mn-ea"/>
                    <a:ea typeface="+mn-ea"/>
                  </a:rPr>
                  <a:t>关系</a:t>
                </a:r>
                <a:r>
                  <a:rPr lang="en-US" altLang="zh-CN" dirty="0" smtClean="0">
                    <a:latin typeface="+mn-ea"/>
                    <a:ea typeface="+mn-ea"/>
                  </a:rPr>
                  <a:t>【</a:t>
                </a:r>
                <a:r>
                  <a:rPr lang="zh-CN" altLang="en-US" dirty="0" smtClean="0">
                    <a:latin typeface="+mn-ea"/>
                    <a:ea typeface="+mn-ea"/>
                  </a:rPr>
                  <a:t>如，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  <a:ea typeface="+mn-ea"/>
                      </a:rPr>
                      <m:t>𝒇𝒂𝒕𝒉𝒆𝒓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+mn-ea"/>
                      </a:rPr>
                      <m:t>(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+mn-ea"/>
                      </a:rPr>
                      <m:t>𝑳𝒊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+mn-ea"/>
                      </a:rPr>
                      <m:t>)</m:t>
                    </m:r>
                  </m:oMath>
                </a14:m>
                <a:r>
                  <a:rPr lang="en-US" altLang="zh-CN" dirty="0" smtClean="0">
                    <a:latin typeface="+mn-ea"/>
                    <a:ea typeface="+mn-ea"/>
                  </a:rPr>
                  <a:t>】</a:t>
                </a:r>
              </a:p>
              <a:p>
                <a:pPr marL="442913" indent="-82550">
                  <a:lnSpc>
                    <a:spcPts val="2800"/>
                  </a:lnSpc>
                  <a:buClr>
                    <a:srgbClr val="FF0000"/>
                  </a:buClr>
                  <a:buSzPct val="80000"/>
                  <a:buFont typeface="Arial" panose="020B0604020202020204" pitchFamily="34" charset="0"/>
                  <a:buChar char="•"/>
                </a:pPr>
                <a:r>
                  <a:rPr lang="zh-CN" altLang="en-US" dirty="0" smtClean="0">
                    <a:latin typeface="+mn-ea"/>
                    <a:ea typeface="+mn-ea"/>
                  </a:rPr>
                  <a:t>谓词：表示对象之间</a:t>
                </a:r>
                <a:r>
                  <a:rPr lang="zh-CN" altLang="en-US" dirty="0">
                    <a:latin typeface="+mn-ea"/>
                    <a:ea typeface="+mn-ea"/>
                  </a:rPr>
                  <a:t>的</a:t>
                </a:r>
                <a:r>
                  <a:rPr lang="zh-CN" altLang="en-US" dirty="0" smtClean="0">
                    <a:latin typeface="+mn-ea"/>
                    <a:ea typeface="+mn-ea"/>
                  </a:rPr>
                  <a:t>关系</a:t>
                </a:r>
                <a:r>
                  <a:rPr lang="en-US" altLang="zh-CN" dirty="0" smtClean="0">
                    <a:latin typeface="+mn-ea"/>
                    <a:ea typeface="+mn-ea"/>
                  </a:rPr>
                  <a:t>(</a:t>
                </a:r>
                <a:r>
                  <a:rPr lang="zh-CN" altLang="en-US" dirty="0" smtClean="0">
                    <a:latin typeface="+mn-ea"/>
                    <a:ea typeface="+mn-ea"/>
                  </a:rPr>
                  <a:t>或属性</a:t>
                </a:r>
                <a:r>
                  <a:rPr lang="en-US" altLang="zh-CN" dirty="0" smtClean="0">
                    <a:latin typeface="+mn-ea"/>
                    <a:ea typeface="+mn-ea"/>
                  </a:rPr>
                  <a:t>)【</a:t>
                </a:r>
                <a:r>
                  <a:rPr lang="zh-CN" altLang="en-US" dirty="0" smtClean="0">
                    <a:latin typeface="+mn-ea"/>
                    <a:ea typeface="+mn-ea"/>
                  </a:rPr>
                  <a:t>如，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  <a:ea typeface="+mn-ea"/>
                      </a:rPr>
                      <m:t>𝒑𝒍𝒂𝒚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+mn-ea"/>
                      </a:rPr>
                      <m:t>(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+mn-ea"/>
                      </a:rPr>
                      <m:t>𝑳𝒊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+mn-ea"/>
                      </a:rPr>
                      <m:t>,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+mn-ea"/>
                      </a:rPr>
                      <m:t>𝒇𝒐𝒐𝒕𝒃𝒂𝒍𝒍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+mn-ea"/>
                      </a:rPr>
                      <m:t>)</m:t>
                    </m:r>
                    <m:r>
                      <a:rPr lang="en-US" altLang="zh-CN" i="1" smtClean="0">
                        <a:latin typeface="Cambria Math" panose="02040503050406030204" pitchFamily="18" charset="0"/>
                        <a:ea typeface="+mn-ea"/>
                      </a:rPr>
                      <m:t>】</m:t>
                    </m:r>
                  </m:oMath>
                </a14:m>
                <a:endParaRPr lang="en-US" altLang="zh-CN" dirty="0" smtClean="0">
                  <a:latin typeface="+mn-ea"/>
                  <a:ea typeface="+mn-ea"/>
                </a:endParaRPr>
              </a:p>
              <a:p>
                <a:pPr marL="268288" indent="-268288">
                  <a:lnSpc>
                    <a:spcPts val="2800"/>
                  </a:lnSpc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</a:pPr>
                <a:r>
                  <a:rPr lang="zh-CN" altLang="en-US" dirty="0">
                    <a:latin typeface="+mn-ea"/>
                    <a:ea typeface="+mn-ea"/>
                  </a:rPr>
                  <a:t>一</a:t>
                </a:r>
                <a:r>
                  <a:rPr lang="zh-CN" altLang="en-US" dirty="0" smtClean="0">
                    <a:latin typeface="+mn-ea"/>
                    <a:ea typeface="+mn-ea"/>
                  </a:rPr>
                  <a:t>阶谓词表示</a:t>
                </a:r>
                <a:r>
                  <a:rPr lang="en-US" altLang="zh-CN" dirty="0" smtClean="0">
                    <a:latin typeface="+mn-ea"/>
                    <a:ea typeface="+mn-ea"/>
                  </a:rPr>
                  <a:t>(</a:t>
                </a:r>
                <a:r>
                  <a:rPr lang="zh-CN" altLang="en-US" dirty="0" smtClean="0">
                    <a:latin typeface="+mn-ea"/>
                    <a:ea typeface="+mn-ea"/>
                  </a:rPr>
                  <a:t>字句</a:t>
                </a:r>
                <a:r>
                  <a:rPr lang="en-US" altLang="zh-CN" dirty="0" smtClean="0">
                    <a:latin typeface="+mn-ea"/>
                    <a:ea typeface="+mn-ea"/>
                  </a:rPr>
                  <a:t>\</a:t>
                </a:r>
                <a:r>
                  <a:rPr lang="zh-CN" altLang="en-US" dirty="0" smtClean="0">
                    <a:latin typeface="+mn-ea"/>
                    <a:ea typeface="+mn-ea"/>
                  </a:rPr>
                  <a:t>原子公式</a:t>
                </a:r>
                <a:r>
                  <a:rPr lang="en-US" altLang="zh-CN" dirty="0" smtClean="0">
                    <a:latin typeface="+mn-ea"/>
                    <a:ea typeface="+mn-ea"/>
                  </a:rPr>
                  <a:t>)</a:t>
                </a:r>
                <a:r>
                  <a:rPr lang="zh-CN" altLang="en-US" dirty="0" smtClean="0">
                    <a:latin typeface="+mn-ea"/>
                    <a:ea typeface="+mn-ea"/>
                  </a:rPr>
                  <a:t>：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  <a:ea typeface="+mn-ea"/>
                      </a:rPr>
                      <m:t>𝒇𝒓𝒊𝒆𝒏𝒅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+mn-ea"/>
                      </a:rPr>
                      <m:t>(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+mn-ea"/>
                      </a:rPr>
                      <m:t>𝒙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+mn-ea"/>
                      </a:rPr>
                      <m:t>,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+mn-ea"/>
                      </a:rPr>
                      <m:t>𝒇𝒂𝒕𝒉𝒆𝒓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+mn-ea"/>
                      </a:rPr>
                      <m:t>(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+mn-ea"/>
                      </a:rPr>
                      <m:t>𝑳𝒊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+mn-ea"/>
                      </a:rPr>
                      <m:t>))</m:t>
                    </m:r>
                  </m:oMath>
                </a14:m>
                <a:endParaRPr lang="en-US" altLang="zh-CN" dirty="0" smtClean="0">
                  <a:latin typeface="+mn-ea"/>
                  <a:ea typeface="+mn-ea"/>
                </a:endParaRPr>
              </a:p>
              <a:p>
                <a:pPr marL="268288" indent="-268288">
                  <a:lnSpc>
                    <a:spcPts val="2800"/>
                  </a:lnSpc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</a:pPr>
                <a:r>
                  <a:rPr lang="zh-CN" altLang="en-US" dirty="0" smtClean="0">
                    <a:latin typeface="+mn-ea"/>
                    <a:ea typeface="+mn-ea"/>
                  </a:rPr>
                  <a:t>复合表示</a:t>
                </a:r>
                <a:r>
                  <a:rPr lang="en-US" altLang="zh-CN" dirty="0" smtClean="0">
                    <a:latin typeface="+mn-ea"/>
                    <a:ea typeface="+mn-ea"/>
                  </a:rPr>
                  <a:t>(</a:t>
                </a:r>
                <a:r>
                  <a:rPr lang="zh-CN" altLang="en-US" dirty="0" smtClean="0">
                    <a:latin typeface="+mn-ea"/>
                    <a:ea typeface="+mn-ea"/>
                  </a:rPr>
                  <a:t>分子公式</a:t>
                </a:r>
                <a:r>
                  <a:rPr lang="en-US" altLang="zh-CN" dirty="0" smtClean="0">
                    <a:latin typeface="+mn-ea"/>
                    <a:ea typeface="+mn-ea"/>
                  </a:rPr>
                  <a:t>)</a:t>
                </a:r>
                <a:r>
                  <a:rPr lang="zh-CN" altLang="en-US" dirty="0" smtClean="0">
                    <a:latin typeface="+mn-ea"/>
                    <a:ea typeface="+mn-ea"/>
                  </a:rPr>
                  <a:t>：连接词“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∨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¬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⇔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∃</m:t>
                    </m:r>
                  </m:oMath>
                </a14:m>
                <a:r>
                  <a:rPr lang="zh-CN" altLang="en-US" dirty="0" smtClean="0">
                    <a:latin typeface="+mn-ea"/>
                    <a:ea typeface="+mn-ea"/>
                  </a:rPr>
                  <a:t>”</a:t>
                </a:r>
                <a:endParaRPr lang="en-US" altLang="zh-CN" dirty="0" smtClean="0">
                  <a:latin typeface="+mn-ea"/>
                  <a:ea typeface="+mn-ea"/>
                </a:endParaRPr>
              </a:p>
              <a:p>
                <a:pPr marL="268288" indent="-268288">
                  <a:lnSpc>
                    <a:spcPts val="2800"/>
                  </a:lnSpc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</a:pPr>
                <a:r>
                  <a:rPr lang="zh-CN" altLang="en-US" dirty="0">
                    <a:latin typeface="+mn-ea"/>
                    <a:ea typeface="+mn-ea"/>
                  </a:rPr>
                  <a:t>一</a:t>
                </a:r>
                <a:r>
                  <a:rPr lang="zh-CN" altLang="en-US" dirty="0" smtClean="0">
                    <a:latin typeface="+mn-ea"/>
                    <a:ea typeface="+mn-ea"/>
                  </a:rPr>
                  <a:t>阶知识库：由一阶谓词表示</a:t>
                </a:r>
                <a:r>
                  <a:rPr lang="en-US" altLang="zh-CN" dirty="0" smtClean="0">
                    <a:latin typeface="+mn-ea"/>
                    <a:ea typeface="+mn-ea"/>
                  </a:rPr>
                  <a:t>(</a:t>
                </a:r>
                <a:r>
                  <a:rPr lang="zh-CN" altLang="en-US" dirty="0" smtClean="0">
                    <a:latin typeface="+mn-ea"/>
                    <a:ea typeface="+mn-ea"/>
                  </a:rPr>
                  <a:t>字句</a:t>
                </a:r>
                <a:r>
                  <a:rPr lang="en-US" altLang="zh-CN" dirty="0" smtClean="0">
                    <a:latin typeface="+mn-ea"/>
                    <a:ea typeface="+mn-ea"/>
                  </a:rPr>
                  <a:t>)</a:t>
                </a:r>
                <a:r>
                  <a:rPr lang="zh-CN" altLang="en-US" dirty="0" smtClean="0">
                    <a:latin typeface="+mn-ea"/>
                    <a:ea typeface="+mn-ea"/>
                  </a:rPr>
                  <a:t>构成规则集</a:t>
                </a:r>
                <a:endParaRPr lang="en-US" altLang="zh-CN" dirty="0" smtClean="0">
                  <a:latin typeface="+mn-ea"/>
                  <a:ea typeface="+mn-ea"/>
                </a:endParaRPr>
              </a:p>
              <a:p>
                <a:pPr>
                  <a:lnSpc>
                    <a:spcPts val="2800"/>
                  </a:lnSpc>
                  <a:buClr>
                    <a:srgbClr val="FF0000"/>
                  </a:buClr>
                  <a:buSzPct val="80000"/>
                </a:pPr>
                <a:r>
                  <a:rPr lang="en-US" altLang="zh-CN" dirty="0">
                    <a:latin typeface="+mn-ea"/>
                    <a:ea typeface="+mn-ea"/>
                  </a:rPr>
                  <a:t> </a:t>
                </a:r>
                <a:r>
                  <a:rPr lang="en-US" altLang="zh-CN" dirty="0" smtClean="0">
                    <a:latin typeface="+mn-ea"/>
                    <a:ea typeface="+mn-ea"/>
                  </a:rPr>
                  <a:t>             </a:t>
                </a:r>
                <a:r>
                  <a:rPr lang="zh-CN" altLang="en-US" dirty="0" smtClean="0">
                    <a:latin typeface="+mn-ea"/>
                    <a:ea typeface="+mn-ea"/>
                  </a:rPr>
                  <a:t>（推理依据、约束、匹配、规则间的相关性、冲突消解）</a:t>
                </a:r>
                <a:endParaRPr lang="en-US" altLang="zh-CN" dirty="0" smtClean="0">
                  <a:latin typeface="+mn-ea"/>
                  <a:ea typeface="+mn-ea"/>
                </a:endParaRPr>
              </a:p>
              <a:p>
                <a:pPr marL="285750" indent="-285750">
                  <a:lnSpc>
                    <a:spcPts val="2800"/>
                  </a:lnSpc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</a:pPr>
                <a:r>
                  <a:rPr lang="en-US" altLang="zh-CN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MLN</a:t>
                </a:r>
                <a:r>
                  <a:rPr lang="zh-CN" altLang="en-US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目的</a:t>
                </a:r>
                <a:r>
                  <a:rPr lang="zh-CN" altLang="en-US" dirty="0" smtClean="0">
                    <a:latin typeface="+mn-ea"/>
                    <a:ea typeface="+mn-ea"/>
                  </a:rPr>
                  <a:t>：</a:t>
                </a:r>
                <a:r>
                  <a:rPr lang="en-US" altLang="zh-CN" dirty="0" smtClean="0">
                    <a:latin typeface="+mn-ea"/>
                    <a:ea typeface="+mn-ea"/>
                  </a:rPr>
                  <a:t>(</a:t>
                </a:r>
                <a:r>
                  <a:rPr lang="zh-CN" altLang="en-US" dirty="0" smtClean="0">
                    <a:latin typeface="+mn-ea"/>
                    <a:ea typeface="+mn-ea"/>
                  </a:rPr>
                  <a:t>因其具有的性质</a:t>
                </a:r>
                <a:r>
                  <a:rPr lang="en-US" altLang="zh-CN" dirty="0" smtClean="0">
                    <a:latin typeface="+mn-ea"/>
                    <a:ea typeface="+mn-ea"/>
                  </a:rPr>
                  <a:t>)</a:t>
                </a:r>
                <a:r>
                  <a:rPr lang="zh-CN" altLang="en-US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弱化约束</a:t>
                </a:r>
                <a:r>
                  <a:rPr lang="en-US" altLang="zh-CN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(</a:t>
                </a:r>
                <a:r>
                  <a:rPr lang="zh-CN" altLang="en-US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冲突</a:t>
                </a:r>
                <a:r>
                  <a:rPr lang="en-US" altLang="zh-CN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)</a:t>
                </a:r>
                <a:endParaRPr lang="zh-CN" altLang="en-US" dirty="0">
                  <a:solidFill>
                    <a:srgbClr val="FF0000"/>
                  </a:solidFill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039" y="1763580"/>
                <a:ext cx="7425345" cy="4308872"/>
              </a:xfrm>
              <a:prstGeom prst="rect">
                <a:avLst/>
              </a:prstGeom>
              <a:blipFill>
                <a:blip r:embed="rId2"/>
                <a:stretch>
                  <a:fillRect l="-1396" t="-1132" r="-1478" b="-15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组合 12"/>
          <p:cNvGrpSpPr/>
          <p:nvPr/>
        </p:nvGrpSpPr>
        <p:grpSpPr>
          <a:xfrm>
            <a:off x="3148432" y="216732"/>
            <a:ext cx="5744048" cy="5623594"/>
            <a:chOff x="3148432" y="216732"/>
            <a:chExt cx="5744048" cy="5623594"/>
          </a:xfrm>
        </p:grpSpPr>
        <p:sp>
          <p:nvSpPr>
            <p:cNvPr id="7" name="矩形 6"/>
            <p:cNvSpPr/>
            <p:nvPr/>
          </p:nvSpPr>
          <p:spPr>
            <a:xfrm>
              <a:off x="3148432" y="216732"/>
              <a:ext cx="5744048" cy="1231106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  <p:txBody>
            <a:bodyPr wrap="square" lIns="0" tIns="0" rIns="0" bIns="0">
              <a:spAutoFit/>
            </a:bodyPr>
            <a:lstStyle/>
            <a:p>
              <a:pPr marL="176213" indent="-176213">
                <a:buClr>
                  <a:srgbClr val="FF0000"/>
                </a:buClr>
                <a:buFont typeface="Arial" panose="020B0604020202020204" pitchFamily="34" charset="0"/>
                <a:buChar char="•"/>
              </a:pPr>
              <a:r>
                <a:rPr lang="zh-CN" altLang="en-US" sz="1600" dirty="0" smtClean="0"/>
                <a:t>若</a:t>
              </a:r>
              <a:r>
                <a:rPr lang="zh-CN" altLang="en-US" sz="1600" dirty="0" smtClean="0">
                  <a:solidFill>
                    <a:srgbClr val="FF0000"/>
                  </a:solidFill>
                </a:rPr>
                <a:t>某个观察事件</a:t>
              </a:r>
              <a:r>
                <a:rPr lang="zh-CN" altLang="en-US" sz="1600" dirty="0" smtClean="0"/>
                <a:t>与</a:t>
              </a:r>
              <a:r>
                <a:rPr lang="zh-CN" altLang="en-US" sz="1600" dirty="0"/>
                <a:t>知识库规则</a:t>
              </a:r>
              <a:r>
                <a:rPr lang="zh-CN" altLang="en-US" sz="1600" dirty="0" smtClean="0">
                  <a:solidFill>
                    <a:srgbClr val="FF0000"/>
                  </a:solidFill>
                </a:rPr>
                <a:t>冲突</a:t>
              </a:r>
              <a:r>
                <a:rPr lang="zh-CN" altLang="en-US" sz="1600" dirty="0"/>
                <a:t>：</a:t>
              </a:r>
              <a:r>
                <a:rPr lang="zh-CN" altLang="en-US" sz="1600" dirty="0" smtClean="0"/>
                <a:t>该事件不会不存在</a:t>
              </a:r>
              <a:r>
                <a:rPr lang="zh-CN" altLang="en-US" sz="1600" dirty="0"/>
                <a:t>，</a:t>
              </a:r>
              <a:r>
                <a:rPr lang="zh-CN" altLang="en-US" sz="1600" dirty="0" smtClean="0"/>
                <a:t>而是存在的可能性</a:t>
              </a:r>
              <a:r>
                <a:rPr lang="zh-CN" altLang="en-US" sz="1600" dirty="0"/>
                <a:t>下降，冲突的规则数越少，可能性越大</a:t>
              </a:r>
              <a:r>
                <a:rPr lang="zh-CN" altLang="en-US" sz="1600" dirty="0" smtClean="0"/>
                <a:t>。</a:t>
              </a:r>
              <a:r>
                <a:rPr lang="en-US" altLang="zh-CN" sz="1600" dirty="0" smtClean="0">
                  <a:latin typeface="+mn-ea"/>
                  <a:ea typeface="+mn-ea"/>
                </a:rPr>
                <a:t>(</a:t>
              </a:r>
              <a:r>
                <a:rPr lang="zh-CN" altLang="en-US" sz="1600" dirty="0" smtClean="0">
                  <a:latin typeface="+mn-ea"/>
                  <a:ea typeface="+mn-ea"/>
                </a:rPr>
                <a:t>反之</a:t>
              </a:r>
              <a:r>
                <a:rPr lang="en-US" altLang="zh-CN" sz="1600" dirty="0" smtClean="0">
                  <a:latin typeface="+mn-ea"/>
                  <a:ea typeface="+mn-ea"/>
                </a:rPr>
                <a:t>)</a:t>
              </a:r>
            </a:p>
            <a:p>
              <a:pPr marL="176213" indent="-176213">
                <a:buClr>
                  <a:srgbClr val="FF0000"/>
                </a:buClr>
                <a:buFont typeface="Arial" panose="020B0604020202020204" pitchFamily="34" charset="0"/>
                <a:buChar char="•"/>
              </a:pPr>
              <a:r>
                <a:rPr lang="zh-CN" altLang="en-US" sz="1600" dirty="0"/>
                <a:t>给</a:t>
              </a:r>
              <a:r>
                <a:rPr lang="zh-CN" altLang="en-US" sz="1600" dirty="0" smtClean="0"/>
                <a:t>每条规</a:t>
              </a:r>
              <a:r>
                <a:rPr lang="zh-CN" altLang="en-US" sz="1600" dirty="0"/>
                <a:t>则</a:t>
              </a:r>
              <a:r>
                <a:rPr lang="zh-CN" altLang="en-US" sz="1600" dirty="0" smtClean="0"/>
                <a:t>都</a:t>
              </a:r>
              <a:r>
                <a:rPr lang="zh-CN" altLang="en-US" sz="1600" dirty="0" smtClean="0">
                  <a:solidFill>
                    <a:srgbClr val="FF0000"/>
                  </a:solidFill>
                </a:rPr>
                <a:t>赋予</a:t>
              </a:r>
              <a:r>
                <a:rPr lang="zh-CN" altLang="en-US" sz="1600" dirty="0" smtClean="0"/>
                <a:t>一</a:t>
              </a:r>
              <a:r>
                <a:rPr lang="zh-CN" altLang="en-US" sz="1600" dirty="0"/>
                <a:t>个反映其约束强度的</a:t>
              </a:r>
              <a:r>
                <a:rPr lang="zh-CN" altLang="en-US" sz="1600" dirty="0" smtClean="0">
                  <a:solidFill>
                    <a:srgbClr val="FF0000"/>
                  </a:solidFill>
                </a:rPr>
                <a:t>权重</a:t>
              </a:r>
              <a:r>
                <a:rPr lang="zh-CN" altLang="en-US" sz="1600" dirty="0" smtClean="0"/>
                <a:t>：其他条件相同前提</a:t>
              </a:r>
              <a:r>
                <a:rPr lang="zh-CN" altLang="en-US" sz="1600" dirty="0"/>
                <a:t>下，权重越高</a:t>
              </a:r>
              <a:r>
                <a:rPr lang="zh-CN" altLang="en-US" sz="1600" dirty="0" smtClean="0"/>
                <a:t>的规则，观察事件</a:t>
              </a:r>
              <a:r>
                <a:rPr lang="zh-CN" altLang="en-US" sz="1600" dirty="0" smtClean="0">
                  <a:solidFill>
                    <a:srgbClr val="FF0000"/>
                  </a:solidFill>
                </a:rPr>
                <a:t>满足</a:t>
              </a:r>
              <a:r>
                <a:rPr lang="zh-CN" altLang="en-US" sz="1600" dirty="0"/>
                <a:t>和</a:t>
              </a:r>
              <a:r>
                <a:rPr lang="zh-CN" altLang="en-US" sz="1600" dirty="0">
                  <a:solidFill>
                    <a:srgbClr val="FF0000"/>
                  </a:solidFill>
                </a:rPr>
                <a:t>不满足</a:t>
              </a:r>
              <a:r>
                <a:rPr lang="zh-CN" altLang="en-US" sz="1600" dirty="0"/>
                <a:t>此</a:t>
              </a:r>
              <a:r>
                <a:rPr lang="zh-CN" altLang="en-US" sz="1600" dirty="0" smtClean="0">
                  <a:solidFill>
                    <a:srgbClr val="0000FF"/>
                  </a:solidFill>
                </a:rPr>
                <a:t>规则</a:t>
              </a:r>
              <a:r>
                <a:rPr lang="zh-CN" altLang="en-US" sz="1600" dirty="0" smtClean="0"/>
                <a:t>的</a:t>
              </a:r>
              <a:r>
                <a:rPr lang="zh-CN" altLang="en-US" sz="1600" dirty="0">
                  <a:solidFill>
                    <a:srgbClr val="FF0000"/>
                  </a:solidFill>
                </a:rPr>
                <a:t>对数概率差</a:t>
              </a:r>
              <a:r>
                <a:rPr lang="zh-CN" altLang="en-US" sz="1600" dirty="0"/>
                <a:t>就越大</a:t>
              </a:r>
              <a:r>
                <a:rPr lang="zh-CN" altLang="en-US" sz="1600" dirty="0" smtClean="0"/>
                <a:t>。</a:t>
              </a:r>
              <a:r>
                <a:rPr lang="en-US" altLang="zh-CN" sz="1600" dirty="0" smtClean="0">
                  <a:latin typeface="+mn-ea"/>
                  <a:ea typeface="+mn-ea"/>
                </a:rPr>
                <a:t>(</a:t>
              </a:r>
              <a:r>
                <a:rPr lang="zh-CN" altLang="en-US" sz="1600" dirty="0">
                  <a:solidFill>
                    <a:srgbClr val="FF0000"/>
                  </a:solidFill>
                  <a:latin typeface="+mn-ea"/>
                  <a:ea typeface="+mn-ea"/>
                </a:rPr>
                <a:t>权重</a:t>
              </a:r>
              <a:r>
                <a:rPr lang="zh-CN" altLang="en-US" sz="1600" dirty="0" smtClean="0">
                  <a:latin typeface="+mn-ea"/>
                  <a:ea typeface="+mn-ea"/>
                </a:rPr>
                <a:t>：决策中</a:t>
              </a:r>
              <a:r>
                <a:rPr lang="zh-CN" altLang="en-US" sz="1600" dirty="0" smtClean="0">
                  <a:solidFill>
                    <a:srgbClr val="FF0000"/>
                  </a:solidFill>
                  <a:latin typeface="+mn-ea"/>
                  <a:ea typeface="+mn-ea"/>
                </a:rPr>
                <a:t>某条规则</a:t>
              </a:r>
              <a:r>
                <a:rPr lang="zh-CN" altLang="en-US" sz="1600" dirty="0" smtClean="0">
                  <a:latin typeface="+mn-ea"/>
                  <a:ea typeface="+mn-ea"/>
                </a:rPr>
                <a:t>的</a:t>
              </a:r>
              <a:r>
                <a:rPr lang="zh-CN" altLang="en-US" sz="1600" dirty="0" smtClean="0">
                  <a:solidFill>
                    <a:srgbClr val="FF0000"/>
                  </a:solidFill>
                  <a:latin typeface="+mn-ea"/>
                  <a:ea typeface="+mn-ea"/>
                </a:rPr>
                <a:t>相对重要程度</a:t>
              </a:r>
              <a:r>
                <a:rPr lang="en-US" altLang="zh-CN" sz="1600" dirty="0" smtClean="0">
                  <a:latin typeface="+mn-ea"/>
                  <a:ea typeface="+mn-ea"/>
                </a:rPr>
                <a:t>)</a:t>
              </a:r>
              <a:endParaRPr lang="zh-CN" altLang="en-US" sz="1600" dirty="0">
                <a:latin typeface="+mn-ea"/>
                <a:ea typeface="+mn-ea"/>
              </a:endParaRPr>
            </a:p>
          </p:txBody>
        </p:sp>
        <p:grpSp>
          <p:nvGrpSpPr>
            <p:cNvPr id="12" name="组合 11"/>
            <p:cNvGrpSpPr/>
            <p:nvPr/>
          </p:nvGrpSpPr>
          <p:grpSpPr>
            <a:xfrm>
              <a:off x="5626292" y="1447838"/>
              <a:ext cx="3050164" cy="4392488"/>
              <a:chOff x="5626292" y="1484784"/>
              <a:chExt cx="3050164" cy="4392488"/>
            </a:xfrm>
          </p:grpSpPr>
          <p:cxnSp>
            <p:nvCxnSpPr>
              <p:cNvPr id="9" name="直接连接符 8"/>
              <p:cNvCxnSpPr/>
              <p:nvPr/>
            </p:nvCxnSpPr>
            <p:spPr bwMode="auto">
              <a:xfrm>
                <a:off x="5626292" y="5877272"/>
                <a:ext cx="3049539" cy="0"/>
              </a:xfrm>
              <a:prstGeom prst="line">
                <a:avLst/>
              </a:prstGeom>
              <a:ln>
                <a:headEnd type="none" w="med" len="med"/>
                <a:tailEnd type="none" w="med" len="med"/>
              </a:ln>
              <a:extLst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1" name="直接箭头连接符 10"/>
              <p:cNvCxnSpPr/>
              <p:nvPr/>
            </p:nvCxnSpPr>
            <p:spPr bwMode="auto">
              <a:xfrm flipV="1">
                <a:off x="8676456" y="1484784"/>
                <a:ext cx="0" cy="4392488"/>
              </a:xfrm>
              <a:prstGeom prst="straightConnector1">
                <a:avLst/>
              </a:prstGeom>
              <a:ln>
                <a:headEnd type="none" w="med" len="med"/>
                <a:tailEnd type="triangle"/>
              </a:ln>
              <a:extLst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432640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28152" y="1178280"/>
            <a:ext cx="3655816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buClr>
                <a:srgbClr val="FF0000"/>
              </a:buClr>
              <a:buSzPct val="80000"/>
            </a:pPr>
            <a:r>
              <a:rPr lang="zh-CN" altLang="en-US" sz="2000" dirty="0" smtClean="0">
                <a:latin typeface="+mn-ea"/>
                <a:ea typeface="+mn-ea"/>
              </a:rPr>
              <a:t>权重</a:t>
            </a:r>
            <a:r>
              <a:rPr lang="en-US" altLang="zh-CN" sz="2000" dirty="0" smtClean="0">
                <a:latin typeface="+mn-ea"/>
                <a:ea typeface="+mn-ea"/>
              </a:rPr>
              <a:t>(</a:t>
            </a:r>
            <a:r>
              <a:rPr lang="zh-CN" altLang="en-US" sz="2000" dirty="0" smtClean="0">
                <a:latin typeface="+mn-ea"/>
                <a:ea typeface="+mn-ea"/>
              </a:rPr>
              <a:t>规则的重要程度</a:t>
            </a:r>
            <a:r>
              <a:rPr lang="en-US" altLang="zh-CN" sz="2000" dirty="0" smtClean="0">
                <a:latin typeface="+mn-ea"/>
                <a:ea typeface="+mn-ea"/>
              </a:rPr>
              <a:t>)</a:t>
            </a:r>
            <a:r>
              <a:rPr lang="zh-CN" altLang="en-US" sz="2000" dirty="0" smtClean="0">
                <a:latin typeface="+mn-ea"/>
                <a:ea typeface="+mn-ea"/>
              </a:rPr>
              <a:t>如何表示</a:t>
            </a:r>
            <a:endParaRPr lang="zh-CN" altLang="en-US" sz="2000" dirty="0">
              <a:latin typeface="+mn-ea"/>
              <a:ea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600444" y="1770936"/>
                <a:ext cx="7400232" cy="65505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268288" indent="-268288">
                  <a:lnSpc>
                    <a:spcPts val="2700"/>
                  </a:lnSpc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en-US" altLang="zh-CN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MLN</a:t>
                </a:r>
                <a:r>
                  <a:rPr lang="zh-CN" altLang="en-US" dirty="0" smtClean="0">
                    <a:latin typeface="+mn-ea"/>
                    <a:ea typeface="+mn-ea"/>
                  </a:rPr>
                  <a:t>中将规则</a:t>
                </a:r>
                <a:r>
                  <a:rPr lang="en-US" altLang="zh-CN" dirty="0" smtClean="0">
                    <a:latin typeface="+mn-ea"/>
                    <a:ea typeface="+mn-ea"/>
                  </a:rPr>
                  <a:t>(</a:t>
                </a:r>
                <a:r>
                  <a:rPr lang="zh-CN" altLang="en-US" dirty="0" smtClean="0">
                    <a:latin typeface="+mn-ea"/>
                    <a:ea typeface="+mn-ea"/>
                  </a:rPr>
                  <a:t>知识</a:t>
                </a:r>
                <a:r>
                  <a:rPr lang="en-US" altLang="zh-CN" dirty="0" smtClean="0">
                    <a:latin typeface="+mn-ea"/>
                    <a:ea typeface="+mn-ea"/>
                  </a:rPr>
                  <a:t>)</a:t>
                </a:r>
                <a:r>
                  <a:rPr lang="zh-CN" altLang="en-US" dirty="0" smtClean="0">
                    <a:latin typeface="+mn-ea"/>
                    <a:ea typeface="+mn-ea"/>
                  </a:rPr>
                  <a:t>及其权重表示为一个</a:t>
                </a:r>
                <a:r>
                  <a:rPr lang="zh-CN" altLang="en-US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成对</a:t>
                </a:r>
                <a:r>
                  <a:rPr lang="zh-CN" altLang="en-US" dirty="0" smtClean="0">
                    <a:latin typeface="+mn-ea"/>
                    <a:ea typeface="+mn-ea"/>
                  </a:rPr>
                  <a:t>的集合：</a:t>
                </a:r>
                <a:r>
                  <a:rPr lang="en-US" altLang="zh-CN" dirty="0" smtClean="0">
                    <a:solidFill>
                      <a:srgbClr val="FF0000"/>
                    </a:solidFill>
                    <a:latin typeface="+mn-ea"/>
                    <a:ea typeface="+mn-ea"/>
                    <a:sym typeface="Wingdings" panose="05000000000000000000" pitchFamily="2" charset="2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sym typeface="Wingdings" panose="05000000000000000000" pitchFamily="2" charset="2"/>
                          </a:rPr>
                          <m:t>𝑭</m:t>
                        </m:r>
                      </m:e>
                      <m:sub>
                        <m:r>
                          <a:rPr lang="en-US" altLang="zh-C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sym typeface="Wingdings" panose="05000000000000000000" pitchFamily="2" charset="2"/>
                          </a:rPr>
                          <m:t>𝒊</m:t>
                        </m:r>
                      </m:sub>
                    </m:sSub>
                    <m:r>
                      <a:rPr lang="en-US" altLang="zh-CN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  <a:sym typeface="Wingdings" panose="05000000000000000000" pitchFamily="2" charset="2"/>
                      </a:rPr>
                      <m:t>,</m:t>
                    </m:r>
                    <m:sSub>
                      <m:sSubPr>
                        <m:ctrlPr>
                          <a:rPr lang="en-US" altLang="zh-CN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sym typeface="Wingdings" panose="05000000000000000000" pitchFamily="2" charset="2"/>
                          </a:rPr>
                          <m:t>𝒘</m:t>
                        </m:r>
                      </m:e>
                      <m:sub>
                        <m:r>
                          <a:rPr lang="en-US" altLang="zh-C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sym typeface="Wingdings" panose="05000000000000000000" pitchFamily="2" charset="2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altLang="zh-CN" dirty="0" smtClean="0">
                    <a:solidFill>
                      <a:srgbClr val="FF0000"/>
                    </a:solidFill>
                    <a:latin typeface="+mn-ea"/>
                    <a:ea typeface="+mn-ea"/>
                    <a:sym typeface="Wingdings" panose="05000000000000000000" pitchFamily="2" charset="2"/>
                  </a:rPr>
                  <a:t>)</a:t>
                </a:r>
                <a:endParaRPr lang="en-US" altLang="zh-CN" dirty="0" smtClean="0">
                  <a:latin typeface="+mn-ea"/>
                  <a:ea typeface="+mn-ea"/>
                  <a:sym typeface="Wingdings" panose="05000000000000000000" pitchFamily="2" charset="2"/>
                </a:endParaRPr>
              </a:p>
              <a:p>
                <a:pPr marL="534988" indent="-266700">
                  <a:lnSpc>
                    <a:spcPts val="2700"/>
                  </a:lnSpc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𝑭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zh-CN" altLang="en-US" dirty="0" smtClean="0">
                    <a:latin typeface="+mn-ea"/>
                    <a:ea typeface="+mn-ea"/>
                  </a:rPr>
                  <a:t>：一阶逻辑规则</a:t>
                </a:r>
                <a:r>
                  <a:rPr lang="en-US" altLang="zh-CN" dirty="0" smtClean="0">
                    <a:latin typeface="+mn-ea"/>
                    <a:ea typeface="+mn-ea"/>
                  </a:rPr>
                  <a:t>(</a:t>
                </a:r>
                <a:r>
                  <a:rPr lang="zh-CN" altLang="en-US" dirty="0" smtClean="0">
                    <a:latin typeface="+mn-ea"/>
                    <a:ea typeface="+mn-ea"/>
                  </a:rPr>
                  <a:t>逻辑表达式</a:t>
                </a:r>
                <a:r>
                  <a:rPr lang="en-US" altLang="zh-CN" dirty="0" smtClean="0">
                    <a:latin typeface="+mn-ea"/>
                    <a:ea typeface="+mn-ea"/>
                  </a:rPr>
                  <a:t>\</a:t>
                </a:r>
                <a:r>
                  <a:rPr lang="zh-CN" altLang="en-US" dirty="0" smtClean="0">
                    <a:latin typeface="+mn-ea"/>
                    <a:ea typeface="+mn-ea"/>
                  </a:rPr>
                  <a:t>字句</a:t>
                </a:r>
                <a:r>
                  <a:rPr lang="en-US" altLang="zh-CN" dirty="0" smtClean="0">
                    <a:latin typeface="+mn-ea"/>
                    <a:ea typeface="+mn-ea"/>
                  </a:rPr>
                  <a:t>)</a:t>
                </a:r>
                <a:r>
                  <a:rPr lang="zh-CN" altLang="en-US" dirty="0" smtClean="0">
                    <a:latin typeface="+mn-ea"/>
                    <a:ea typeface="+mn-ea"/>
                  </a:rPr>
                  <a:t>；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𝒘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zh-CN" altLang="en-US" dirty="0" smtClean="0">
                    <a:latin typeface="+mn-ea"/>
                    <a:ea typeface="+mn-ea"/>
                  </a:rPr>
                  <a:t>：某条规则的权重</a:t>
                </a:r>
                <a:r>
                  <a:rPr lang="en-US" altLang="zh-CN" dirty="0" smtClean="0">
                    <a:latin typeface="+mn-ea"/>
                    <a:ea typeface="+mn-ea"/>
                  </a:rPr>
                  <a:t>(</a:t>
                </a:r>
                <a:r>
                  <a:rPr lang="zh-CN" altLang="en-US" dirty="0" smtClean="0">
                    <a:latin typeface="+mn-ea"/>
                    <a:ea typeface="+mn-ea"/>
                  </a:rPr>
                  <a:t>实数</a:t>
                </a:r>
                <a:r>
                  <a:rPr lang="en-US" altLang="zh-CN" dirty="0" smtClean="0">
                    <a:latin typeface="+mn-ea"/>
                    <a:ea typeface="+mn-ea"/>
                  </a:rPr>
                  <a:t>)</a:t>
                </a:r>
                <a:endParaRPr lang="zh-CN" altLang="en-US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444" y="1770936"/>
                <a:ext cx="7400232" cy="655051"/>
              </a:xfrm>
              <a:prstGeom prst="rect">
                <a:avLst/>
              </a:prstGeom>
              <a:blipFill>
                <a:blip r:embed="rId2"/>
                <a:stretch>
                  <a:fillRect l="-1400" t="-9346" r="-1400" b="-186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600444" y="2564904"/>
                <a:ext cx="8076012" cy="257762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268288" indent="-268288">
                  <a:lnSpc>
                    <a:spcPts val="2700"/>
                  </a:lnSpc>
                  <a:spcAft>
                    <a:spcPts val="60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en-US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定义</a:t>
                </a:r>
                <a:r>
                  <a:rPr lang="zh-CN" altLang="en-US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：</a:t>
                </a:r>
                <a:r>
                  <a:rPr lang="en-US" altLang="zh-CN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MLN</a:t>
                </a:r>
                <a:r>
                  <a:rPr lang="zh-CN" altLang="en-US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是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  <a:sym typeface="Wingdings" panose="05000000000000000000" pitchFamily="2" charset="2"/>
                      </a:rPr>
                      <m:t>𝑳</m:t>
                    </m:r>
                    <m:r>
                      <a:rPr lang="en-US" altLang="zh-CN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  <a:sym typeface="Wingdings" panose="05000000000000000000" pitchFamily="2" charset="2"/>
                      </a:rPr>
                      <m:t>(</m:t>
                    </m:r>
                    <m:sSub>
                      <m:sSubPr>
                        <m:ctrlPr>
                          <a:rPr lang="en-US" altLang="zh-CN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sym typeface="Wingdings" panose="05000000000000000000" pitchFamily="2" charset="2"/>
                          </a:rPr>
                          <m:t>𝑭</m:t>
                        </m:r>
                      </m:e>
                      <m:sub>
                        <m:r>
                          <a:rPr lang="en-US" altLang="zh-C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sym typeface="Wingdings" panose="05000000000000000000" pitchFamily="2" charset="2"/>
                          </a:rPr>
                          <m:t>𝒊</m:t>
                        </m:r>
                      </m:sub>
                    </m:sSub>
                    <m:r>
                      <a:rPr lang="en-US" altLang="zh-CN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  <a:sym typeface="Wingdings" panose="05000000000000000000" pitchFamily="2" charset="2"/>
                      </a:rPr>
                      <m:t>,</m:t>
                    </m:r>
                    <m:sSub>
                      <m:sSubPr>
                        <m:ctrlPr>
                          <a:rPr lang="en-US" altLang="zh-CN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sym typeface="Wingdings" panose="05000000000000000000" pitchFamily="2" charset="2"/>
                          </a:rPr>
                          <m:t>𝒘</m:t>
                        </m:r>
                      </m:e>
                      <m:sub>
                        <m:r>
                          <a:rPr lang="en-US" altLang="zh-C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sym typeface="Wingdings" panose="05000000000000000000" pitchFamily="2" charset="2"/>
                          </a:rPr>
                          <m:t>𝒊</m:t>
                        </m:r>
                      </m:sub>
                    </m:sSub>
                    <m:r>
                      <a:rPr lang="en-US" altLang="zh-CN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  <a:sym typeface="Wingdings" panose="05000000000000000000" pitchFamily="2" charset="2"/>
                      </a:rPr>
                      <m:t>)</m:t>
                    </m:r>
                  </m:oMath>
                </a14:m>
                <a:r>
                  <a:rPr lang="zh-CN" altLang="en-US" dirty="0" smtClean="0">
                    <a:latin typeface="+mn-ea"/>
                    <a:ea typeface="+mn-ea"/>
                    <a:sym typeface="Wingdings" panose="05000000000000000000" pitchFamily="2" charset="2"/>
                  </a:rPr>
                  <a:t>的集合，在</a:t>
                </a:r>
                <a:r>
                  <a:rPr lang="zh-CN" altLang="en-US" dirty="0" smtClean="0">
                    <a:solidFill>
                      <a:srgbClr val="FF0000"/>
                    </a:solidFill>
                    <a:latin typeface="+mn-ea"/>
                    <a:ea typeface="+mn-ea"/>
                    <a:sym typeface="Wingdings" panose="05000000000000000000" pitchFamily="2" charset="2"/>
                  </a:rPr>
                  <a:t>有限的常数集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  <a:ea typeface="+mn-ea"/>
                        <a:sym typeface="Wingdings" panose="05000000000000000000" pitchFamily="2" charset="2"/>
                      </a:rPr>
                      <m:t>𝑪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+mn-ea"/>
                        <a:sym typeface="Wingdings" panose="05000000000000000000" pitchFamily="2" charset="2"/>
                      </a:rPr>
                      <m:t>=</m:t>
                    </m:r>
                    <m:d>
                      <m:dPr>
                        <m:ctrlPr>
                          <a:rPr lang="en-US" altLang="zh-CN" b="1" i="1" smtClean="0">
                            <a:latin typeface="Cambria Math" panose="02040503050406030204" pitchFamily="18" charset="0"/>
                            <a:ea typeface="+mn-ea"/>
                            <a:sym typeface="Wingdings" panose="05000000000000000000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  <a:ea typeface="+mn-ea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  <a:ea typeface="+mn-ea"/>
                                <a:sym typeface="Wingdings" panose="05000000000000000000" pitchFamily="2" charset="2"/>
                              </a:rPr>
                              <m:t>𝒄</m:t>
                            </m:r>
                          </m:e>
                          <m:sub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  <a:ea typeface="+mn-ea"/>
                                <a:sym typeface="Wingdings" panose="05000000000000000000" pitchFamily="2" charset="2"/>
                              </a:rPr>
                              <m:t>𝟏</m:t>
                            </m:r>
                          </m:sub>
                        </m:sSub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+mn-ea"/>
                            <a:sym typeface="Wingdings" panose="05000000000000000000" pitchFamily="2" charset="2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  <a:ea typeface="+mn-ea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  <a:ea typeface="+mn-ea"/>
                                <a:sym typeface="Wingdings" panose="05000000000000000000" pitchFamily="2" charset="2"/>
                              </a:rPr>
                              <m:t>𝒄</m:t>
                            </m:r>
                          </m:e>
                          <m:sub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  <a:ea typeface="+mn-ea"/>
                                <a:sym typeface="Wingdings" panose="05000000000000000000" pitchFamily="2" charset="2"/>
                              </a:rPr>
                              <m:t>𝟐</m:t>
                            </m:r>
                          </m:sub>
                        </m:sSub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+mn-ea"/>
                            <a:sym typeface="Wingdings" panose="05000000000000000000" pitchFamily="2" charset="2"/>
                          </a:rPr>
                          <m:t>,…,</m:t>
                        </m:r>
                        <m:sSub>
                          <m:sSub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  <a:ea typeface="+mn-ea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  <a:ea typeface="+mn-ea"/>
                                <a:sym typeface="Wingdings" panose="05000000000000000000" pitchFamily="2" charset="2"/>
                              </a:rPr>
                              <m:t>𝒄</m:t>
                            </m:r>
                          </m:e>
                          <m:sub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  <a:ea typeface="+mn-ea"/>
                                <a:sym typeface="Wingdings" panose="05000000000000000000" pitchFamily="2" charset="2"/>
                              </a:rPr>
                              <m:t>𝒏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dirty="0" smtClean="0">
                    <a:latin typeface="+mn-ea"/>
                    <a:ea typeface="+mn-ea"/>
                    <a:sym typeface="Wingdings" panose="05000000000000000000" pitchFamily="2" charset="2"/>
                  </a:rPr>
                  <a:t>情况下：</a:t>
                </a:r>
                <a:endParaRPr lang="en-US" altLang="zh-CN" dirty="0" smtClean="0">
                  <a:latin typeface="+mn-ea"/>
                  <a:ea typeface="+mn-ea"/>
                  <a:sym typeface="Wingdings" panose="05000000000000000000" pitchFamily="2" charset="2"/>
                </a:endParaRPr>
              </a:p>
              <a:p>
                <a:pPr marL="534988" indent="-266700">
                  <a:lnSpc>
                    <a:spcPts val="2700"/>
                  </a:lnSpc>
                  <a:spcAft>
                    <a:spcPts val="60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</a:pPr>
                <a:r>
                  <a:rPr lang="en-US" altLang="zh-CN" i="1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  <a:sym typeface="Wingdings" panose="05000000000000000000" pitchFamily="2" charset="2"/>
                  </a:rPr>
                  <a:t>L</a:t>
                </a:r>
                <a:r>
                  <a:rPr lang="zh-CN" altLang="en-US" dirty="0" smtClean="0">
                    <a:latin typeface="+mn-ea"/>
                    <a:ea typeface="+mn-ea"/>
                    <a:sym typeface="Wingdings" panose="05000000000000000000" pitchFamily="2" charset="2"/>
                  </a:rPr>
                  <a:t>中</a:t>
                </a:r>
                <a:r>
                  <a:rPr lang="zh-CN" altLang="en-US" dirty="0">
                    <a:latin typeface="+mn-ea"/>
                    <a:ea typeface="+mn-ea"/>
                    <a:sym typeface="Wingdings" panose="05000000000000000000" pitchFamily="2" charset="2"/>
                  </a:rPr>
                  <a:t>，</a:t>
                </a:r>
                <a:r>
                  <a:rPr lang="zh-CN" altLang="en-US" dirty="0" smtClean="0">
                    <a:latin typeface="+mn-ea"/>
                    <a:ea typeface="+mn-ea"/>
                    <a:sym typeface="Wingdings" panose="05000000000000000000" pitchFamily="2" charset="2"/>
                  </a:rPr>
                  <a:t>每一个</a:t>
                </a:r>
                <a:r>
                  <a:rPr lang="zh-CN" altLang="en-US" dirty="0">
                    <a:solidFill>
                      <a:srgbClr val="FF0000"/>
                    </a:solidFill>
                    <a:latin typeface="+mn-ea"/>
                    <a:ea typeface="+mn-ea"/>
                    <a:sym typeface="Wingdings" panose="05000000000000000000" pitchFamily="2" charset="2"/>
                  </a:rPr>
                  <a:t>闭</a:t>
                </a:r>
                <a:r>
                  <a:rPr lang="zh-CN" altLang="en-US" dirty="0" smtClean="0">
                    <a:solidFill>
                      <a:srgbClr val="FF0000"/>
                    </a:solidFill>
                    <a:latin typeface="+mn-ea"/>
                    <a:ea typeface="+mn-ea"/>
                    <a:sym typeface="Wingdings" panose="05000000000000000000" pitchFamily="2" charset="2"/>
                  </a:rPr>
                  <a:t>原子</a:t>
                </a:r>
                <a:r>
                  <a:rPr lang="en-US" altLang="zh-CN" dirty="0" smtClean="0">
                    <a:latin typeface="+mn-ea"/>
                    <a:ea typeface="+mn-ea"/>
                    <a:sym typeface="Wingdings" panose="05000000000000000000" pitchFamily="2" charset="2"/>
                  </a:rPr>
                  <a:t>(</a:t>
                </a:r>
                <a:r>
                  <a:rPr lang="zh-CN" altLang="en-US" dirty="0" smtClean="0">
                    <a:latin typeface="+mn-ea"/>
                    <a:ea typeface="+mn-ea"/>
                    <a:sym typeface="Wingdings" panose="05000000000000000000" pitchFamily="2" charset="2"/>
                  </a:rPr>
                  <a:t>包含</a:t>
                </a:r>
                <a:r>
                  <a:rPr lang="zh-CN" altLang="en-US" dirty="0">
                    <a:latin typeface="+mn-ea"/>
                    <a:ea typeface="+mn-ea"/>
                    <a:sym typeface="Wingdings" panose="05000000000000000000" pitchFamily="2" charset="2"/>
                  </a:rPr>
                  <a:t>具体常量的</a:t>
                </a:r>
                <a:r>
                  <a:rPr lang="zh-CN" altLang="en-US" dirty="0" smtClean="0">
                    <a:latin typeface="+mn-ea"/>
                    <a:ea typeface="+mn-ea"/>
                    <a:sym typeface="Wingdings" panose="05000000000000000000" pitchFamily="2" charset="2"/>
                  </a:rPr>
                  <a:t>逻辑表达式</a:t>
                </a:r>
                <a:r>
                  <a:rPr lang="en-US" altLang="zh-CN" dirty="0" smtClean="0">
                    <a:latin typeface="+mn-ea"/>
                    <a:ea typeface="+mn-ea"/>
                    <a:sym typeface="Wingdings" panose="05000000000000000000" pitchFamily="2" charset="2"/>
                  </a:rPr>
                  <a:t>\</a:t>
                </a:r>
                <a:r>
                  <a:rPr lang="zh-CN" altLang="en-US" dirty="0" smtClean="0">
                    <a:latin typeface="+mn-ea"/>
                    <a:ea typeface="+mn-ea"/>
                    <a:sym typeface="Wingdings" panose="05000000000000000000" pitchFamily="2" charset="2"/>
                  </a:rPr>
                  <a:t>原子公式</a:t>
                </a:r>
                <a:r>
                  <a:rPr lang="en-US" altLang="zh-CN" dirty="0" smtClean="0">
                    <a:latin typeface="+mn-ea"/>
                    <a:ea typeface="+mn-ea"/>
                    <a:sym typeface="Wingdings" panose="05000000000000000000" pitchFamily="2" charset="2"/>
                  </a:rPr>
                  <a:t>\</a:t>
                </a:r>
                <a:r>
                  <a:rPr lang="zh-CN" altLang="en-US" dirty="0" smtClean="0">
                    <a:latin typeface="+mn-ea"/>
                    <a:ea typeface="+mn-ea"/>
                    <a:sym typeface="Wingdings" panose="05000000000000000000" pitchFamily="2" charset="2"/>
                  </a:rPr>
                  <a:t>基元</a:t>
                </a:r>
                <a:r>
                  <a:rPr lang="en-US" altLang="zh-CN" dirty="0" smtClean="0">
                    <a:latin typeface="+mn-ea"/>
                    <a:ea typeface="+mn-ea"/>
                    <a:sym typeface="Wingdings" panose="05000000000000000000" pitchFamily="2" charset="2"/>
                  </a:rPr>
                  <a:t>\</a:t>
                </a:r>
                <a:r>
                  <a:rPr lang="zh-CN" altLang="en-US" dirty="0" smtClean="0">
                    <a:latin typeface="+mn-ea"/>
                    <a:ea typeface="+mn-ea"/>
                    <a:sym typeface="Wingdings" panose="05000000000000000000" pitchFamily="2" charset="2"/>
                  </a:rPr>
                  <a:t>元规则</a:t>
                </a:r>
                <a:r>
                  <a:rPr lang="en-US" altLang="zh-CN" dirty="0" smtClean="0">
                    <a:latin typeface="+mn-ea"/>
                    <a:ea typeface="+mn-ea"/>
                    <a:sym typeface="Wingdings" panose="05000000000000000000" pitchFamily="2" charset="2"/>
                  </a:rPr>
                  <a:t>)</a:t>
                </a:r>
                <a:r>
                  <a:rPr lang="zh-CN" altLang="en-US" dirty="0" smtClean="0">
                    <a:latin typeface="+mn-ea"/>
                    <a:ea typeface="+mn-ea"/>
                    <a:sym typeface="Wingdings" panose="05000000000000000000" pitchFamily="2" charset="2"/>
                  </a:rPr>
                  <a:t>都</a:t>
                </a:r>
                <a:r>
                  <a:rPr lang="zh-CN" altLang="en-US" dirty="0">
                    <a:solidFill>
                      <a:srgbClr val="0000FF"/>
                    </a:solidFill>
                    <a:latin typeface="+mn-ea"/>
                    <a:ea typeface="+mn-ea"/>
                    <a:sym typeface="Wingdings" panose="05000000000000000000" pitchFamily="2" charset="2"/>
                  </a:rPr>
                  <a:t>对应</a:t>
                </a:r>
                <a:r>
                  <a:rPr lang="zh-CN" altLang="en-US" dirty="0">
                    <a:latin typeface="+mn-ea"/>
                    <a:ea typeface="+mn-ea"/>
                    <a:sym typeface="Wingdings" panose="05000000000000000000" pitchFamily="2" charset="2"/>
                  </a:rPr>
                  <a:t>一个</a:t>
                </a:r>
                <a:r>
                  <a:rPr lang="zh-CN" altLang="en-US" dirty="0">
                    <a:solidFill>
                      <a:srgbClr val="FF0000"/>
                    </a:solidFill>
                    <a:latin typeface="+mn-ea"/>
                    <a:ea typeface="+mn-ea"/>
                    <a:sym typeface="Wingdings" panose="05000000000000000000" pitchFamily="2" charset="2"/>
                  </a:rPr>
                  <a:t>二值</a:t>
                </a:r>
                <a:r>
                  <a:rPr lang="zh-CN" altLang="en-US" dirty="0" smtClean="0">
                    <a:solidFill>
                      <a:srgbClr val="FF0000"/>
                    </a:solidFill>
                    <a:latin typeface="+mn-ea"/>
                    <a:ea typeface="+mn-ea"/>
                    <a:sym typeface="Wingdings" panose="05000000000000000000" pitchFamily="2" charset="2"/>
                  </a:rPr>
                  <a:t>节点</a:t>
                </a:r>
                <a:r>
                  <a:rPr lang="en-US" altLang="zh-CN" dirty="0" smtClean="0">
                    <a:latin typeface="+mn-ea"/>
                    <a:ea typeface="+mn-ea"/>
                    <a:sym typeface="Wingdings" panose="05000000000000000000" pitchFamily="2" charset="2"/>
                  </a:rPr>
                  <a:t>(</a:t>
                </a:r>
                <a:r>
                  <a:rPr lang="zh-CN" altLang="en-US" dirty="0" smtClean="0">
                    <a:latin typeface="+mn-ea"/>
                    <a:ea typeface="+mn-ea"/>
                    <a:sym typeface="Wingdings" panose="05000000000000000000" pitchFamily="2" charset="2"/>
                  </a:rPr>
                  <a:t>基元→节点</a:t>
                </a:r>
                <a:r>
                  <a:rPr lang="en-US" altLang="zh-CN" dirty="0" smtClean="0">
                    <a:latin typeface="+mn-ea"/>
                    <a:ea typeface="+mn-ea"/>
                    <a:sym typeface="Wingdings" panose="05000000000000000000" pitchFamily="2" charset="2"/>
                  </a:rPr>
                  <a:t>-</a:t>
                </a:r>
                <a:r>
                  <a:rPr lang="zh-CN" altLang="en-US" dirty="0" smtClean="0">
                    <a:latin typeface="+mn-ea"/>
                    <a:ea typeface="+mn-ea"/>
                    <a:sym typeface="Wingdings" panose="05000000000000000000" pitchFamily="2" charset="2"/>
                  </a:rPr>
                  <a:t>边</a:t>
                </a:r>
                <a:r>
                  <a:rPr lang="en-US" altLang="zh-CN" dirty="0" smtClean="0">
                    <a:latin typeface="+mn-ea"/>
                    <a:ea typeface="+mn-ea"/>
                    <a:sym typeface="Wingdings" panose="05000000000000000000" pitchFamily="2" charset="2"/>
                  </a:rPr>
                  <a:t>-</a:t>
                </a:r>
                <a:r>
                  <a:rPr lang="zh-CN" altLang="en-US" dirty="0" smtClean="0">
                    <a:latin typeface="+mn-ea"/>
                    <a:ea typeface="+mn-ea"/>
                    <a:sym typeface="Wingdings" panose="05000000000000000000" pitchFamily="2" charset="2"/>
                  </a:rPr>
                  <a:t>节点</a:t>
                </a:r>
                <a:r>
                  <a:rPr lang="en-US" altLang="zh-CN" dirty="0" smtClean="0">
                    <a:latin typeface="+mn-ea"/>
                    <a:ea typeface="+mn-ea"/>
                    <a:sym typeface="Wingdings" panose="05000000000000000000" pitchFamily="2" charset="2"/>
                  </a:rPr>
                  <a:t>)</a:t>
                </a:r>
                <a:r>
                  <a:rPr lang="zh-CN" altLang="en-US" dirty="0" smtClean="0">
                    <a:latin typeface="+mn-ea"/>
                    <a:ea typeface="+mn-ea"/>
                    <a:sym typeface="Wingdings" panose="05000000000000000000" pitchFamily="2" charset="2"/>
                  </a:rPr>
                  <a:t>。</a:t>
                </a:r>
                <a:r>
                  <a:rPr lang="zh-CN" altLang="en-US" dirty="0">
                    <a:latin typeface="+mn-ea"/>
                    <a:ea typeface="+mn-ea"/>
                    <a:sym typeface="Wingdings" panose="05000000000000000000" pitchFamily="2" charset="2"/>
                  </a:rPr>
                  <a:t>若此闭原子为真，则对应的二值节点取值为</a:t>
                </a:r>
                <a:r>
                  <a:rPr lang="en-US" altLang="zh-CN" dirty="0" smtClean="0">
                    <a:latin typeface="+mn-ea"/>
                    <a:ea typeface="+mn-ea"/>
                    <a:sym typeface="Wingdings" panose="05000000000000000000" pitchFamily="2" charset="2"/>
                  </a:rPr>
                  <a:t>1</a:t>
                </a:r>
                <a:r>
                  <a:rPr lang="zh-CN" altLang="en-US" dirty="0">
                    <a:latin typeface="+mn-ea"/>
                    <a:ea typeface="+mn-ea"/>
                    <a:sym typeface="Wingdings" panose="05000000000000000000" pitchFamily="2" charset="2"/>
                  </a:rPr>
                  <a:t>。</a:t>
                </a:r>
                <a:r>
                  <a:rPr lang="zh-CN" altLang="en-US" dirty="0" smtClean="0">
                    <a:latin typeface="+mn-ea"/>
                    <a:ea typeface="+mn-ea"/>
                    <a:sym typeface="Wingdings" panose="05000000000000000000" pitchFamily="2" charset="2"/>
                  </a:rPr>
                  <a:t>若</a:t>
                </a:r>
                <a:r>
                  <a:rPr lang="zh-CN" altLang="en-US" dirty="0">
                    <a:latin typeface="+mn-ea"/>
                    <a:ea typeface="+mn-ea"/>
                    <a:sym typeface="Wingdings" panose="05000000000000000000" pitchFamily="2" charset="2"/>
                  </a:rPr>
                  <a:t>为假，则取值为</a:t>
                </a:r>
                <a:r>
                  <a:rPr lang="en-US" altLang="zh-CN" dirty="0">
                    <a:latin typeface="+mn-ea"/>
                    <a:ea typeface="+mn-ea"/>
                    <a:sym typeface="Wingdings" panose="05000000000000000000" pitchFamily="2" charset="2"/>
                  </a:rPr>
                  <a:t>0</a:t>
                </a:r>
                <a:r>
                  <a:rPr lang="zh-CN" altLang="en-US" dirty="0" smtClean="0">
                    <a:latin typeface="+mn-ea"/>
                    <a:ea typeface="+mn-ea"/>
                    <a:sym typeface="Wingdings" panose="05000000000000000000" pitchFamily="2" charset="2"/>
                  </a:rPr>
                  <a:t>。</a:t>
                </a:r>
                <a:r>
                  <a:rPr lang="en-US" altLang="zh-CN" sz="1600" dirty="0" smtClean="0">
                    <a:latin typeface="+mn-ea"/>
                    <a:ea typeface="+mn-ea"/>
                    <a:sym typeface="Wingdings" panose="05000000000000000000" pitchFamily="2" charset="2"/>
                  </a:rPr>
                  <a:t>【</a:t>
                </a:r>
                <a:r>
                  <a:rPr lang="zh-CN" altLang="en-US" sz="1600" dirty="0" smtClean="0">
                    <a:solidFill>
                      <a:srgbClr val="0000FF"/>
                    </a:solidFill>
                    <a:latin typeface="+mn-ea"/>
                    <a:ea typeface="+mn-ea"/>
                    <a:sym typeface="Wingdings" panose="05000000000000000000" pitchFamily="2" charset="2"/>
                  </a:rPr>
                  <a:t>推理中</a:t>
                </a:r>
                <a:r>
                  <a:rPr lang="zh-CN" altLang="en-US" sz="1600" dirty="0" smtClean="0">
                    <a:solidFill>
                      <a:srgbClr val="FF0000"/>
                    </a:solidFill>
                    <a:latin typeface="+mn-ea"/>
                    <a:ea typeface="+mn-ea"/>
                    <a:sym typeface="Wingdings" panose="05000000000000000000" pitchFamily="2" charset="2"/>
                  </a:rPr>
                  <a:t>某条规则</a:t>
                </a:r>
                <a:r>
                  <a:rPr lang="zh-CN" altLang="en-US" sz="1600" dirty="0" smtClean="0">
                    <a:latin typeface="+mn-ea"/>
                    <a:ea typeface="+mn-ea"/>
                    <a:sym typeface="Wingdings" panose="05000000000000000000" pitchFamily="2" charset="2"/>
                  </a:rPr>
                  <a:t>符合</a:t>
                </a:r>
                <a:r>
                  <a:rPr lang="en-US" altLang="zh-CN" sz="1600" dirty="0" smtClean="0">
                    <a:latin typeface="+mn-ea"/>
                    <a:ea typeface="+mn-ea"/>
                    <a:sym typeface="Wingdings" panose="05000000000000000000" pitchFamily="2" charset="2"/>
                  </a:rPr>
                  <a:t>/</a:t>
                </a:r>
                <a:r>
                  <a:rPr lang="zh-CN" altLang="en-US" sz="1600" dirty="0" smtClean="0">
                    <a:latin typeface="+mn-ea"/>
                    <a:ea typeface="+mn-ea"/>
                    <a:sym typeface="Wingdings" panose="05000000000000000000" pitchFamily="2" charset="2"/>
                  </a:rPr>
                  <a:t>不符合逻辑</a:t>
                </a:r>
                <a:r>
                  <a:rPr lang="en-US" altLang="zh-CN" sz="1600" dirty="0" smtClean="0">
                    <a:latin typeface="+mn-ea"/>
                    <a:ea typeface="+mn-ea"/>
                    <a:sym typeface="Wingdings" panose="05000000000000000000" pitchFamily="2" charset="2"/>
                  </a:rPr>
                  <a:t>】</a:t>
                </a:r>
              </a:p>
              <a:p>
                <a:pPr marL="534988" indent="-266700">
                  <a:lnSpc>
                    <a:spcPts val="2700"/>
                  </a:lnSpc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</a:pPr>
                <a:r>
                  <a:rPr lang="zh-CN" altLang="en-US" dirty="0">
                    <a:latin typeface="+mn-ea"/>
                    <a:ea typeface="+mn-ea"/>
                    <a:sym typeface="Wingdings" panose="05000000000000000000" pitchFamily="2" charset="2"/>
                  </a:rPr>
                  <a:t>同时，每个</a:t>
                </a:r>
                <a:r>
                  <a:rPr lang="zh-CN" altLang="en-US" dirty="0">
                    <a:solidFill>
                      <a:srgbClr val="FF0000"/>
                    </a:solidFill>
                    <a:latin typeface="+mn-ea"/>
                    <a:ea typeface="+mn-ea"/>
                    <a:sym typeface="Wingdings" panose="05000000000000000000" pitchFamily="2" charset="2"/>
                  </a:rPr>
                  <a:t>闭</a:t>
                </a:r>
                <a:r>
                  <a:rPr lang="zh-CN" altLang="en-US" dirty="0" smtClean="0">
                    <a:solidFill>
                      <a:srgbClr val="FF0000"/>
                    </a:solidFill>
                    <a:latin typeface="+mn-ea"/>
                    <a:ea typeface="+mn-ea"/>
                    <a:sym typeface="Wingdings" panose="05000000000000000000" pitchFamily="2" charset="2"/>
                  </a:rPr>
                  <a:t>规则</a:t>
                </a:r>
                <a:r>
                  <a:rPr lang="en-US" altLang="zh-CN" dirty="0" smtClean="0">
                    <a:latin typeface="+mn-ea"/>
                    <a:ea typeface="+mn-ea"/>
                    <a:sym typeface="Wingdings" panose="05000000000000000000" pitchFamily="2" charset="2"/>
                  </a:rPr>
                  <a:t>(</a:t>
                </a:r>
                <a:r>
                  <a:rPr lang="zh-CN" altLang="en-US" dirty="0" smtClean="0">
                    <a:latin typeface="+mn-ea"/>
                    <a:ea typeface="+mn-ea"/>
                    <a:sym typeface="Wingdings" panose="05000000000000000000" pitchFamily="2" charset="2"/>
                  </a:rPr>
                  <a:t>包含</a:t>
                </a:r>
                <a:r>
                  <a:rPr lang="zh-CN" altLang="en-US" dirty="0">
                    <a:latin typeface="+mn-ea"/>
                    <a:ea typeface="+mn-ea"/>
                    <a:sym typeface="Wingdings" panose="05000000000000000000" pitchFamily="2" charset="2"/>
                  </a:rPr>
                  <a:t>具体常量的逻辑</a:t>
                </a:r>
                <a:r>
                  <a:rPr lang="zh-CN" altLang="en-US" dirty="0" smtClean="0">
                    <a:latin typeface="+mn-ea"/>
                    <a:ea typeface="+mn-ea"/>
                    <a:sym typeface="Wingdings" panose="05000000000000000000" pitchFamily="2" charset="2"/>
                  </a:rPr>
                  <a:t>规则</a:t>
                </a:r>
                <a:r>
                  <a:rPr lang="en-US" altLang="zh-CN" dirty="0" smtClean="0">
                    <a:latin typeface="+mn-ea"/>
                    <a:ea typeface="+mn-ea"/>
                    <a:sym typeface="Wingdings" panose="05000000000000000000" pitchFamily="2" charset="2"/>
                  </a:rPr>
                  <a:t>\</a:t>
                </a:r>
                <a:r>
                  <a:rPr lang="zh-CN" altLang="en-US" dirty="0" smtClean="0">
                    <a:latin typeface="+mn-ea"/>
                    <a:ea typeface="+mn-ea"/>
                    <a:sym typeface="Wingdings" panose="05000000000000000000" pitchFamily="2" charset="2"/>
                  </a:rPr>
                  <a:t>分子公式</a:t>
                </a:r>
                <a:r>
                  <a:rPr lang="en-US" altLang="zh-CN" dirty="0" smtClean="0">
                    <a:latin typeface="+mn-ea"/>
                    <a:ea typeface="+mn-ea"/>
                    <a:sym typeface="Wingdings" panose="05000000000000000000" pitchFamily="2" charset="2"/>
                  </a:rPr>
                  <a:t>\</a:t>
                </a:r>
                <a:r>
                  <a:rPr lang="zh-CN" altLang="en-US" dirty="0" smtClean="0">
                    <a:latin typeface="+mn-ea"/>
                    <a:ea typeface="+mn-ea"/>
                    <a:sym typeface="Wingdings" panose="05000000000000000000" pitchFamily="2" charset="2"/>
                  </a:rPr>
                  <a:t>用连接词对原子公式的组合</a:t>
                </a:r>
                <a:r>
                  <a:rPr lang="en-US" altLang="zh-CN" dirty="0" smtClean="0">
                    <a:latin typeface="+mn-ea"/>
                    <a:ea typeface="+mn-ea"/>
                    <a:sym typeface="Wingdings" panose="05000000000000000000" pitchFamily="2" charset="2"/>
                  </a:rPr>
                  <a:t>)</a:t>
                </a:r>
                <a:r>
                  <a:rPr lang="zh-CN" altLang="en-US" dirty="0" smtClean="0">
                    <a:latin typeface="+mn-ea"/>
                    <a:ea typeface="+mn-ea"/>
                    <a:sym typeface="Wingdings" panose="05000000000000000000" pitchFamily="2" charset="2"/>
                  </a:rPr>
                  <a:t>都</a:t>
                </a:r>
                <a:r>
                  <a:rPr lang="zh-CN" altLang="en-US" dirty="0">
                    <a:solidFill>
                      <a:srgbClr val="0000FF"/>
                    </a:solidFill>
                    <a:latin typeface="+mn-ea"/>
                    <a:ea typeface="+mn-ea"/>
                    <a:sym typeface="Wingdings" panose="05000000000000000000" pitchFamily="2" charset="2"/>
                  </a:rPr>
                  <a:t>对应</a:t>
                </a:r>
                <a:r>
                  <a:rPr lang="zh-CN" altLang="en-US" dirty="0">
                    <a:latin typeface="+mn-ea"/>
                    <a:ea typeface="+mn-ea"/>
                    <a:sym typeface="Wingdings" panose="05000000000000000000" pitchFamily="2" charset="2"/>
                  </a:rPr>
                  <a:t>一个</a:t>
                </a:r>
                <a:r>
                  <a:rPr lang="zh-CN" altLang="en-US" dirty="0" smtClean="0">
                    <a:solidFill>
                      <a:srgbClr val="FF0000"/>
                    </a:solidFill>
                    <a:latin typeface="+mn-ea"/>
                    <a:ea typeface="+mn-ea"/>
                    <a:sym typeface="Wingdings" panose="05000000000000000000" pitchFamily="2" charset="2"/>
                  </a:rPr>
                  <a:t>特征值</a:t>
                </a:r>
                <a:r>
                  <a:rPr lang="zh-CN" altLang="en-US" dirty="0" smtClean="0">
                    <a:latin typeface="+mn-ea"/>
                    <a:ea typeface="+mn-ea"/>
                    <a:sym typeface="Wingdings" panose="05000000000000000000" pitchFamily="2" charset="2"/>
                  </a:rPr>
                  <a:t>。若</a:t>
                </a:r>
                <a:r>
                  <a:rPr lang="zh-CN" altLang="en-US" dirty="0">
                    <a:latin typeface="+mn-ea"/>
                    <a:ea typeface="+mn-ea"/>
                    <a:sym typeface="Wingdings" panose="05000000000000000000" pitchFamily="2" charset="2"/>
                  </a:rPr>
                  <a:t>此闭规则为真，则对应的特征值为</a:t>
                </a:r>
                <a:r>
                  <a:rPr lang="en-US" altLang="zh-CN" dirty="0" smtClean="0">
                    <a:latin typeface="+mn-ea"/>
                    <a:ea typeface="+mn-ea"/>
                    <a:sym typeface="Wingdings" panose="05000000000000000000" pitchFamily="2" charset="2"/>
                  </a:rPr>
                  <a:t>1</a:t>
                </a:r>
                <a:r>
                  <a:rPr lang="zh-CN" altLang="en-US" dirty="0" smtClean="0">
                    <a:latin typeface="+mn-ea"/>
                    <a:ea typeface="+mn-ea"/>
                    <a:sym typeface="Wingdings" panose="05000000000000000000" pitchFamily="2" charset="2"/>
                  </a:rPr>
                  <a:t>。若</a:t>
                </a:r>
                <a:r>
                  <a:rPr lang="zh-CN" altLang="en-US" dirty="0">
                    <a:latin typeface="+mn-ea"/>
                    <a:ea typeface="+mn-ea"/>
                    <a:sym typeface="Wingdings" panose="05000000000000000000" pitchFamily="2" charset="2"/>
                  </a:rPr>
                  <a:t>为假，则特征值为</a:t>
                </a:r>
                <a:r>
                  <a:rPr lang="en-US" altLang="zh-CN" dirty="0">
                    <a:latin typeface="+mn-ea"/>
                    <a:ea typeface="+mn-ea"/>
                    <a:sym typeface="Wingdings" panose="05000000000000000000" pitchFamily="2" charset="2"/>
                  </a:rPr>
                  <a:t>0</a:t>
                </a:r>
                <a:r>
                  <a:rPr lang="zh-CN" altLang="en-US" dirty="0" smtClean="0">
                    <a:latin typeface="+mn-ea"/>
                    <a:ea typeface="+mn-ea"/>
                    <a:sym typeface="Wingdings" panose="05000000000000000000" pitchFamily="2" charset="2"/>
                  </a:rPr>
                  <a:t>。</a:t>
                </a:r>
                <a:r>
                  <a:rPr lang="en-US" altLang="zh-CN" sz="1600" dirty="0" smtClean="0">
                    <a:latin typeface="+mn-ea"/>
                    <a:ea typeface="+mn-ea"/>
                    <a:sym typeface="Wingdings" panose="05000000000000000000" pitchFamily="2" charset="2"/>
                  </a:rPr>
                  <a:t>【</a:t>
                </a:r>
                <a:r>
                  <a:rPr lang="zh-CN" altLang="en-US" sz="1600" dirty="0" smtClean="0">
                    <a:solidFill>
                      <a:srgbClr val="0000FF"/>
                    </a:solidFill>
                    <a:latin typeface="+mn-ea"/>
                    <a:ea typeface="+mn-ea"/>
                    <a:sym typeface="Wingdings" panose="05000000000000000000" pitchFamily="2" charset="2"/>
                  </a:rPr>
                  <a:t>推理中</a:t>
                </a:r>
                <a:r>
                  <a:rPr lang="zh-CN" altLang="en-US" sz="1600" dirty="0" smtClean="0">
                    <a:solidFill>
                      <a:srgbClr val="FF0000"/>
                    </a:solidFill>
                    <a:latin typeface="+mn-ea"/>
                    <a:ea typeface="+mn-ea"/>
                    <a:sym typeface="Wingdings" panose="05000000000000000000" pitchFamily="2" charset="2"/>
                  </a:rPr>
                  <a:t>若干条规则</a:t>
                </a:r>
                <a:r>
                  <a:rPr lang="zh-CN" altLang="en-US" sz="1600" dirty="0" smtClean="0">
                    <a:latin typeface="+mn-ea"/>
                    <a:ea typeface="+mn-ea"/>
                    <a:sym typeface="Wingdings" panose="05000000000000000000" pitchFamily="2" charset="2"/>
                  </a:rPr>
                  <a:t>的</a:t>
                </a:r>
                <a:r>
                  <a:rPr lang="zh-CN" altLang="en-US" sz="1600" dirty="0" smtClean="0">
                    <a:solidFill>
                      <a:srgbClr val="FF0000"/>
                    </a:solidFill>
                    <a:latin typeface="+mn-ea"/>
                    <a:ea typeface="+mn-ea"/>
                    <a:sym typeface="Wingdings" panose="05000000000000000000" pitchFamily="2" charset="2"/>
                  </a:rPr>
                  <a:t>组合</a:t>
                </a:r>
                <a:r>
                  <a:rPr lang="zh-CN" altLang="en-US" sz="1600" dirty="0" smtClean="0">
                    <a:latin typeface="+mn-ea"/>
                    <a:ea typeface="+mn-ea"/>
                    <a:sym typeface="Wingdings" panose="05000000000000000000" pitchFamily="2" charset="2"/>
                  </a:rPr>
                  <a:t>，符合</a:t>
                </a:r>
                <a:r>
                  <a:rPr lang="en-US" altLang="zh-CN" sz="1600" dirty="0" smtClean="0">
                    <a:latin typeface="+mn-ea"/>
                    <a:ea typeface="+mn-ea"/>
                    <a:sym typeface="Wingdings" panose="05000000000000000000" pitchFamily="2" charset="2"/>
                  </a:rPr>
                  <a:t>/</a:t>
                </a:r>
                <a:r>
                  <a:rPr lang="zh-CN" altLang="en-US" sz="1600" dirty="0" smtClean="0">
                    <a:latin typeface="+mn-ea"/>
                    <a:ea typeface="+mn-ea"/>
                    <a:sym typeface="Wingdings" panose="05000000000000000000" pitchFamily="2" charset="2"/>
                  </a:rPr>
                  <a:t>不符合逻辑</a:t>
                </a:r>
                <a:r>
                  <a:rPr lang="en-US" altLang="zh-CN" sz="1600" dirty="0" smtClean="0">
                    <a:latin typeface="+mn-ea"/>
                    <a:ea typeface="+mn-ea"/>
                    <a:sym typeface="Wingdings" panose="05000000000000000000" pitchFamily="2" charset="2"/>
                  </a:rPr>
                  <a:t>】</a:t>
                </a:r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444" y="2564904"/>
                <a:ext cx="8076012" cy="2577629"/>
              </a:xfrm>
              <a:prstGeom prst="rect">
                <a:avLst/>
              </a:prstGeom>
              <a:blipFill>
                <a:blip r:embed="rId3"/>
                <a:stretch>
                  <a:fillRect l="-1283" t="-2364" r="-1585" b="-26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圆角矩形标注 6"/>
          <p:cNvSpPr/>
          <p:nvPr/>
        </p:nvSpPr>
        <p:spPr bwMode="auto">
          <a:xfrm>
            <a:off x="5508104" y="909993"/>
            <a:ext cx="2736304" cy="576064"/>
          </a:xfrm>
          <a:prstGeom prst="wedgeRoundRectCallout">
            <a:avLst>
              <a:gd name="adj1" fmla="val -53345"/>
              <a:gd name="adj2" fmla="val 239599"/>
              <a:gd name="adj3" fmla="val 16667"/>
            </a:avLst>
          </a:prstGeom>
          <a:noFill/>
          <a:ln w="952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给定的</a:t>
            </a:r>
            <a:r>
              <a:rPr kumimoji="0" lang="zh-CN" alt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+mn-ea"/>
                <a:ea typeface="+mn-ea"/>
              </a:rPr>
              <a:t>个体数量</a:t>
            </a:r>
            <a:endParaRPr kumimoji="0" lang="en-US" altLang="zh-CN" sz="16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+mn-ea"/>
              <a:ea typeface="+mn-ea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(</a:t>
            </a:r>
            <a:r>
              <a:rPr kumimoji="0" lang="zh-CN" alt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常量形式，如张三、李四</a:t>
            </a:r>
            <a:r>
              <a:rPr kumimoji="0" lang="en-US" altLang="zh-CN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…)</a:t>
            </a:r>
            <a:endParaRPr kumimoji="0" lang="zh-CN" altLang="en-US" sz="16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043608" y="5187893"/>
            <a:ext cx="7416824" cy="846386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 lIns="0" tIns="0" rIns="0" bIns="0">
            <a:spAutoFit/>
          </a:bodyPr>
          <a:lstStyle/>
          <a:p>
            <a:pPr marL="176213" indent="-176213">
              <a:lnSpc>
                <a:spcPts val="2200"/>
              </a:lnSpc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+mn-ea"/>
                <a:ea typeface="+mn-ea"/>
              </a:rPr>
              <a:t>此定义</a:t>
            </a:r>
            <a:r>
              <a:rPr lang="zh-CN" altLang="en-US" sz="1600" dirty="0" smtClean="0">
                <a:latin typeface="+mn-ea"/>
                <a:ea typeface="+mn-ea"/>
              </a:rPr>
              <a:t>可看成</a:t>
            </a: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</a:rPr>
              <a:t>构建</a:t>
            </a:r>
            <a:r>
              <a:rPr lang="zh-CN" altLang="en-US" sz="1600" dirty="0">
                <a:latin typeface="+mn-ea"/>
                <a:ea typeface="+mn-ea"/>
              </a:rPr>
              <a:t>马尔科夫网络的</a:t>
            </a: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</a:rPr>
              <a:t>模板</a:t>
            </a:r>
            <a:r>
              <a:rPr lang="zh-CN" altLang="en-US" sz="1600" dirty="0" smtClean="0">
                <a:latin typeface="+mn-ea"/>
                <a:ea typeface="+mn-ea"/>
              </a:rPr>
              <a:t>（基本马尔科夫网络）</a:t>
            </a:r>
            <a:endParaRPr lang="en-US" altLang="zh-CN" sz="1600" dirty="0">
              <a:latin typeface="+mn-ea"/>
              <a:ea typeface="+mn-ea"/>
            </a:endParaRPr>
          </a:p>
          <a:p>
            <a:pPr marL="176213" indent="-176213">
              <a:lnSpc>
                <a:spcPts val="2200"/>
              </a:lnSpc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zh-CN" altLang="en-US" sz="1600" dirty="0" smtClean="0">
                <a:latin typeface="+mn-ea"/>
                <a:ea typeface="+mn-ea"/>
              </a:rPr>
              <a:t>常数</a:t>
            </a:r>
            <a:r>
              <a:rPr lang="zh-CN" altLang="en-US" sz="1600" dirty="0">
                <a:latin typeface="+mn-ea"/>
                <a:ea typeface="+mn-ea"/>
              </a:rPr>
              <a:t>集不同</a:t>
            </a:r>
            <a:r>
              <a:rPr lang="zh-CN" altLang="en-US" sz="1600" dirty="0" smtClean="0">
                <a:latin typeface="+mn-ea"/>
                <a:ea typeface="+mn-ea"/>
              </a:rPr>
              <a:t>，会</a:t>
            </a:r>
            <a:r>
              <a:rPr lang="zh-CN" altLang="en-US" sz="1600" dirty="0">
                <a:latin typeface="+mn-ea"/>
                <a:ea typeface="+mn-ea"/>
              </a:rPr>
              <a:t>产生大小不同的网络，</a:t>
            </a:r>
            <a:r>
              <a:rPr lang="zh-CN" altLang="en-US" sz="1600" dirty="0" smtClean="0">
                <a:latin typeface="+mn-ea"/>
                <a:ea typeface="+mn-ea"/>
              </a:rPr>
              <a:t>但所</a:t>
            </a:r>
            <a:r>
              <a:rPr lang="zh-CN" altLang="en-US" sz="1600" dirty="0">
                <a:latin typeface="+mn-ea"/>
                <a:ea typeface="+mn-ea"/>
              </a:rPr>
              <a:t>有关于结构和参数的规则都是确定</a:t>
            </a:r>
            <a:r>
              <a:rPr lang="zh-CN" altLang="en-US" sz="1600" dirty="0" smtClean="0">
                <a:latin typeface="+mn-ea"/>
                <a:ea typeface="+mn-ea"/>
              </a:rPr>
              <a:t>的</a:t>
            </a:r>
            <a:r>
              <a:rPr lang="en-US" altLang="zh-CN" sz="1600" dirty="0" smtClean="0">
                <a:latin typeface="+mn-ea"/>
                <a:ea typeface="+mn-ea"/>
              </a:rPr>
              <a:t>(</a:t>
            </a:r>
            <a:r>
              <a:rPr lang="zh-CN" altLang="en-US" sz="1600" dirty="0" smtClean="0">
                <a:latin typeface="+mn-ea"/>
                <a:ea typeface="+mn-ea"/>
              </a:rPr>
              <a:t>如</a:t>
            </a:r>
            <a:r>
              <a:rPr lang="zh-CN" altLang="en-US" sz="1600" dirty="0">
                <a:latin typeface="+mn-ea"/>
                <a:ea typeface="+mn-ea"/>
              </a:rPr>
              <a:t>一个规则的所有可能都有相同的权重</a:t>
            </a:r>
            <a:r>
              <a:rPr lang="zh-CN" altLang="en-US" sz="1600" dirty="0" smtClean="0">
                <a:latin typeface="+mn-ea"/>
                <a:ea typeface="+mn-ea"/>
              </a:rPr>
              <a:t>）</a:t>
            </a:r>
            <a:endParaRPr lang="zh-CN" altLang="en-US" sz="16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31146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28152" y="1178280"/>
            <a:ext cx="3943848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buClr>
                <a:srgbClr val="FF0000"/>
              </a:buClr>
              <a:buSzPct val="80000"/>
            </a:pPr>
            <a:r>
              <a:rPr lang="zh-CN" altLang="en-US" sz="2000" dirty="0" smtClean="0">
                <a:latin typeface="+mn-ea"/>
                <a:ea typeface="+mn-ea"/>
              </a:rPr>
              <a:t>基本马尔科夫逻辑网络的概率分布</a:t>
            </a:r>
            <a:endParaRPr lang="zh-CN" altLang="en-US" sz="2000" dirty="0">
              <a:latin typeface="+mn-ea"/>
              <a:ea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728" y="2348880"/>
            <a:ext cx="5384481" cy="720080"/>
          </a:xfrm>
          <a:prstGeom prst="rect">
            <a:avLst/>
          </a:prstGeom>
        </p:spPr>
      </p:pic>
      <p:grpSp>
        <p:nvGrpSpPr>
          <p:cNvPr id="11" name="组合 10"/>
          <p:cNvGrpSpPr/>
          <p:nvPr/>
        </p:nvGrpSpPr>
        <p:grpSpPr>
          <a:xfrm>
            <a:off x="628152" y="3645024"/>
            <a:ext cx="7040192" cy="769441"/>
            <a:chOff x="628152" y="2899162"/>
            <a:chExt cx="7040192" cy="76944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文本框 7"/>
                <p:cNvSpPr txBox="1"/>
                <p:nvPr/>
              </p:nvSpPr>
              <p:spPr>
                <a:xfrm>
                  <a:off x="628152" y="2899162"/>
                  <a:ext cx="5888064" cy="76944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>
                    <a:lnSpc>
                      <a:spcPts val="3000"/>
                    </a:lnSpc>
                    <a:buClr>
                      <a:srgbClr val="FF0000"/>
                    </a:buClr>
                    <a:buSzPct val="80000"/>
                  </a:pPr>
                  <a:r>
                    <a:rPr lang="zh-CN" altLang="en-US" dirty="0" smtClean="0">
                      <a:latin typeface="+mn-ea"/>
                      <a:ea typeface="+mn-ea"/>
                    </a:rPr>
                    <a:t>式中，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𝒏</m:t>
                          </m:r>
                        </m:e>
                        <m:sub>
                          <m:r>
                            <a:rPr lang="en-US" altLang="zh-CN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𝒊</m:t>
                          </m:r>
                        </m:sub>
                      </m:sSub>
                      <m:r>
                        <a:rPr lang="en-US" altLang="zh-CN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+mn-ea"/>
                        </a:rPr>
                        <m:t>(</m:t>
                      </m:r>
                      <m:r>
                        <a:rPr lang="en-US" altLang="zh-CN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+mn-ea"/>
                        </a:rPr>
                        <m:t>𝒙</m:t>
                      </m:r>
                      <m:r>
                        <a:rPr lang="en-US" altLang="zh-CN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+mn-ea"/>
                        </a:rPr>
                        <m:t>)</m:t>
                      </m:r>
                    </m:oMath>
                  </a14:m>
                  <a:r>
                    <a:rPr lang="zh-CN" altLang="en-US" dirty="0" smtClean="0">
                      <a:latin typeface="+mn-ea"/>
                      <a:ea typeface="+mn-ea"/>
                    </a:rPr>
                    <a:t>是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i="1" dirty="0" smtClean="0"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lang="en-US" altLang="zh-CN" b="1" i="1" dirty="0" smtClean="0">
                              <a:latin typeface="Cambria Math" panose="02040503050406030204" pitchFamily="18" charset="0"/>
                              <a:ea typeface="+mn-ea"/>
                            </a:rPr>
                            <m:t>𝑭</m:t>
                          </m:r>
                        </m:e>
                        <m:sub>
                          <m:r>
                            <a:rPr lang="en-US" altLang="zh-CN" b="1" i="1" dirty="0" smtClean="0">
                              <a:latin typeface="Cambria Math" panose="02040503050406030204" pitchFamily="18" charset="0"/>
                              <a:ea typeface="+mn-ea"/>
                            </a:rPr>
                            <m:t>𝒊</m:t>
                          </m:r>
                        </m:sub>
                      </m:sSub>
                    </m:oMath>
                  </a14:m>
                  <a:r>
                    <a:rPr lang="zh-CN" altLang="en-US" dirty="0" smtClean="0">
                      <a:latin typeface="+mn-ea"/>
                      <a:ea typeface="+mn-ea"/>
                    </a:rPr>
                    <a:t>在</a:t>
                  </a:r>
                  <a14:m>
                    <m:oMath xmlns:m="http://schemas.openxmlformats.org/officeDocument/2006/math">
                      <m:r>
                        <a:rPr lang="en-US" altLang="zh-CN" b="1" i="1" dirty="0" smtClean="0">
                          <a:latin typeface="Cambria Math" panose="02040503050406030204" pitchFamily="18" charset="0"/>
                          <a:ea typeface="+mn-ea"/>
                        </a:rPr>
                        <m:t>𝑿</m:t>
                      </m:r>
                    </m:oMath>
                  </a14:m>
                  <a:r>
                    <a:rPr lang="zh-CN" altLang="en-US" dirty="0" smtClean="0">
                      <a:latin typeface="+mn-ea"/>
                      <a:ea typeface="+mn-ea"/>
                    </a:rPr>
                    <a:t>中所有取真值的基本规则的数量。</a:t>
                  </a:r>
                  <a:endParaRPr lang="en-US" altLang="zh-CN" dirty="0" smtClean="0">
                    <a:latin typeface="+mn-ea"/>
                    <a:ea typeface="+mn-ea"/>
                  </a:endParaRPr>
                </a:p>
                <a:p>
                  <a:pPr>
                    <a:lnSpc>
                      <a:spcPts val="3000"/>
                    </a:lnSpc>
                    <a:buClr>
                      <a:srgbClr val="FF0000"/>
                    </a:buClr>
                    <a:buSzPct val="80000"/>
                  </a:pPr>
                  <a:r>
                    <a:rPr lang="en-US" altLang="zh-CN" dirty="0">
                      <a:latin typeface="+mn-ea"/>
                      <a:ea typeface="+mn-ea"/>
                    </a:rPr>
                    <a:t> </a:t>
                  </a:r>
                  <a:r>
                    <a:rPr lang="en-US" altLang="zh-CN" dirty="0" smtClean="0">
                      <a:latin typeface="+mn-ea"/>
                      <a:ea typeface="+mn-ea"/>
                    </a:rPr>
                    <a:t>     </a:t>
                  </a:r>
                  <a14:m>
                    <m:oMath xmlns:m="http://schemas.openxmlformats.org/officeDocument/2006/math">
                      <m:r>
                        <a:rPr lang="en-US" altLang="zh-CN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+mn-ea"/>
                        </a:rPr>
                        <m:t>𝒙</m:t>
                      </m:r>
                      <m:r>
                        <a:rPr lang="en-US" altLang="zh-CN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+mn-ea"/>
                        </a:rPr>
                        <m:t>{</m:t>
                      </m:r>
                      <m:r>
                        <a:rPr lang="en-US" altLang="zh-CN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+mn-ea"/>
                        </a:rPr>
                        <m:t>𝒊</m:t>
                      </m:r>
                      <m:r>
                        <a:rPr lang="en-US" altLang="zh-CN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+mn-ea"/>
                        </a:rPr>
                        <m:t>}</m:t>
                      </m:r>
                    </m:oMath>
                  </a14:m>
                  <a:r>
                    <a:rPr lang="zh-CN" altLang="en-US" dirty="0" smtClean="0">
                      <a:latin typeface="+mn-ea"/>
                      <a:ea typeface="+mn-ea"/>
                    </a:rPr>
                    <a:t>是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</m:oMath>
                  </a14:m>
                  <a:r>
                    <a:rPr lang="zh-CN" altLang="en-US" dirty="0" smtClean="0">
                      <a:latin typeface="+mn-ea"/>
                      <a:ea typeface="+mn-ea"/>
                    </a:rPr>
                    <a:t>中为真的原子</a:t>
                  </a:r>
                  <a:r>
                    <a:rPr lang="en-US" altLang="zh-CN" dirty="0" smtClean="0">
                      <a:latin typeface="+mn-ea"/>
                      <a:ea typeface="+mn-ea"/>
                    </a:rPr>
                    <a:t>(</a:t>
                  </a:r>
                  <a:r>
                    <a:rPr lang="zh-CN" altLang="en-US" dirty="0" smtClean="0">
                      <a:latin typeface="+mn-ea"/>
                      <a:ea typeface="+mn-ea"/>
                    </a:rPr>
                    <a:t>原子公式</a:t>
                  </a:r>
                  <a:r>
                    <a:rPr lang="en-US" altLang="zh-CN" dirty="0" smtClean="0">
                      <a:latin typeface="+mn-ea"/>
                      <a:ea typeface="+mn-ea"/>
                    </a:rPr>
                    <a:t>\</a:t>
                  </a:r>
                  <a:r>
                    <a:rPr lang="zh-CN" altLang="en-US" dirty="0" smtClean="0">
                      <a:latin typeface="+mn-ea"/>
                      <a:ea typeface="+mn-ea"/>
                    </a:rPr>
                    <a:t>元规则</a:t>
                  </a:r>
                  <a:r>
                    <a:rPr lang="en-US" altLang="zh-CN" dirty="0" smtClean="0">
                      <a:latin typeface="+mn-ea"/>
                      <a:ea typeface="+mn-ea"/>
                    </a:rPr>
                    <a:t>)</a:t>
                  </a:r>
                  <a:r>
                    <a:rPr lang="zh-CN" altLang="en-US" dirty="0" smtClean="0">
                      <a:latin typeface="+mn-ea"/>
                      <a:ea typeface="+mn-ea"/>
                    </a:rPr>
                    <a:t>，又有：</a:t>
                  </a:r>
                  <a:endParaRPr lang="zh-CN" altLang="en-US" dirty="0">
                    <a:latin typeface="+mn-ea"/>
                    <a:ea typeface="+mn-ea"/>
                  </a:endParaRPr>
                </a:p>
              </p:txBody>
            </p:sp>
          </mc:Choice>
          <mc:Fallback xmlns="">
            <p:sp>
              <p:nvSpPr>
                <p:cNvPr id="8" name="文本框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8152" y="2899162"/>
                  <a:ext cx="5888064" cy="769441"/>
                </a:xfrm>
                <a:prstGeom prst="rect">
                  <a:avLst/>
                </a:prstGeom>
                <a:blipFill>
                  <a:blip r:embed="rId3"/>
                  <a:stretch>
                    <a:fillRect l="-2381" t="-3968" r="-1346" b="-1031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72200" y="3321962"/>
              <a:ext cx="1296144" cy="322945"/>
            </a:xfrm>
            <a:prstGeom prst="rect">
              <a:avLst/>
            </a:prstGeom>
          </p:spPr>
        </p:pic>
      </p:grpSp>
      <p:grpSp>
        <p:nvGrpSpPr>
          <p:cNvPr id="14" name="组合 13"/>
          <p:cNvGrpSpPr/>
          <p:nvPr/>
        </p:nvGrpSpPr>
        <p:grpSpPr>
          <a:xfrm>
            <a:off x="4815968" y="620688"/>
            <a:ext cx="3096346" cy="268287"/>
            <a:chOff x="4571998" y="754800"/>
            <a:chExt cx="3096346" cy="268287"/>
          </a:xfrm>
        </p:grpSpPr>
        <p:sp>
          <p:nvSpPr>
            <p:cNvPr id="12" name="圆角矩形标注 11"/>
            <p:cNvSpPr/>
            <p:nvPr/>
          </p:nvSpPr>
          <p:spPr bwMode="auto">
            <a:xfrm>
              <a:off x="4571998" y="754800"/>
              <a:ext cx="1512168" cy="268287"/>
            </a:xfrm>
            <a:prstGeom prst="wedgeRoundRectCallout">
              <a:avLst>
                <a:gd name="adj1" fmla="val -48459"/>
                <a:gd name="adj2" fmla="val 614854"/>
                <a:gd name="adj3" fmla="val 16667"/>
              </a:avLst>
            </a:prstGeom>
            <a:noFill/>
            <a:ln w="9525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1600" dirty="0" smtClean="0">
                  <a:latin typeface="+mn-ea"/>
                  <a:ea typeface="+mn-ea"/>
                </a:rPr>
                <a:t>对数的线性模式</a:t>
              </a:r>
              <a:endParaRPr kumimoji="0" lang="zh-CN" alt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endParaRPr>
            </a:p>
          </p:txBody>
        </p:sp>
        <p:sp>
          <p:nvSpPr>
            <p:cNvPr id="13" name="圆角矩形标注 12"/>
            <p:cNvSpPr/>
            <p:nvPr/>
          </p:nvSpPr>
          <p:spPr bwMode="auto">
            <a:xfrm>
              <a:off x="6373370" y="754800"/>
              <a:ext cx="1294974" cy="268287"/>
            </a:xfrm>
            <a:prstGeom prst="wedgeRoundRectCallout">
              <a:avLst>
                <a:gd name="adj1" fmla="val -43868"/>
                <a:gd name="adj2" fmla="val 607969"/>
                <a:gd name="adj3" fmla="val 16667"/>
              </a:avLst>
            </a:prstGeom>
            <a:noFill/>
            <a:ln w="9525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1600" dirty="0" smtClean="0">
                  <a:latin typeface="+mn-ea"/>
                  <a:ea typeface="+mn-ea"/>
                </a:rPr>
                <a:t>势函数的乘积</a:t>
              </a:r>
              <a:endParaRPr kumimoji="0" lang="zh-CN" alt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93861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11560" y="1087059"/>
            <a:ext cx="6264696" cy="371897"/>
          </a:xfrm>
          <a:prstGeom prst="rect">
            <a:avLst/>
          </a:prstGeom>
          <a:ln>
            <a:noFill/>
            <a:prstDash val="sysDash"/>
          </a:ln>
        </p:spPr>
        <p:txBody>
          <a:bodyPr wrap="square" lIns="0" tIns="0" rIns="0" bIns="0">
            <a:spAutoFit/>
          </a:bodyPr>
          <a:lstStyle/>
          <a:p>
            <a:pPr>
              <a:lnSpc>
                <a:spcPts val="2900"/>
              </a:lnSpc>
            </a:pP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例</a:t>
            </a:r>
            <a:r>
              <a:rPr lang="zh-CN" altLang="en-US" sz="2000" dirty="0" smtClean="0">
                <a:latin typeface="+mn-ea"/>
                <a:ea typeface="+mn-ea"/>
              </a:rPr>
              <a:t>：计算开学典礼的在室内或室外举行的推理结果概率</a:t>
            </a:r>
            <a:endParaRPr lang="zh-CN" altLang="en-US" sz="2000" dirty="0">
              <a:latin typeface="+mn-ea"/>
              <a:ea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1746988"/>
            <a:ext cx="7082246" cy="1944216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9712" y="3861048"/>
            <a:ext cx="5290864" cy="1728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318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Text Box 4"/>
          <p:cNvSpPr txBox="1">
            <a:spLocks noChangeArrowheads="1"/>
          </p:cNvSpPr>
          <p:nvPr/>
        </p:nvSpPr>
        <p:spPr bwMode="auto">
          <a:xfrm>
            <a:off x="657054" y="1186060"/>
            <a:ext cx="1115687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000" dirty="0" smtClean="0">
                <a:latin typeface="+mn-ea"/>
                <a:ea typeface="+mn-ea"/>
              </a:rPr>
              <a:t>算法步骤</a:t>
            </a:r>
            <a:endParaRPr lang="zh-CN" altLang="en-US" sz="2000" dirty="0">
              <a:latin typeface="+mn-ea"/>
              <a:ea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Box 4"/>
              <p:cNvSpPr txBox="1">
                <a:spLocks noChangeArrowheads="1"/>
              </p:cNvSpPr>
              <p:nvPr/>
            </p:nvSpPr>
            <p:spPr bwMode="auto">
              <a:xfrm>
                <a:off x="611560" y="1826528"/>
                <a:ext cx="7992888" cy="351378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342900" indent="-342900" algn="just" eaLnBrk="1" hangingPunct="1">
                  <a:lnSpc>
                    <a:spcPts val="3200"/>
                  </a:lnSpc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en-US" sz="20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首先</a:t>
                </a:r>
                <a:r>
                  <a:rPr lang="zh-CN" altLang="en-US" sz="2000" dirty="0">
                    <a:latin typeface="+mn-ea"/>
                    <a:ea typeface="+mn-ea"/>
                  </a:rPr>
                  <a:t>，将</a:t>
                </a:r>
                <a:r>
                  <a:rPr lang="zh-CN" altLang="en-US" sz="2000" dirty="0">
                    <a:solidFill>
                      <a:srgbClr val="0000FF"/>
                    </a:solidFill>
                    <a:latin typeface="+mn-ea"/>
                    <a:ea typeface="+mn-ea"/>
                  </a:rPr>
                  <a:t>适当的</a:t>
                </a:r>
                <a:r>
                  <a:rPr lang="zh-CN" altLang="en-US" sz="2000" dirty="0" smtClean="0">
                    <a:latin typeface="+mn-ea"/>
                    <a:ea typeface="+mn-ea"/>
                  </a:rPr>
                  <a:t>“操作符”</a:t>
                </a:r>
                <a:r>
                  <a:rPr lang="zh-CN" altLang="en-US" sz="2000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作用</a:t>
                </a:r>
                <a:r>
                  <a:rPr lang="zh-CN" altLang="en-US" sz="2000" dirty="0">
                    <a:solidFill>
                      <a:srgbClr val="0000FF"/>
                    </a:solidFill>
                    <a:latin typeface="+mn-ea"/>
                    <a:ea typeface="+mn-ea"/>
                  </a:rPr>
                  <a:t>于</a:t>
                </a:r>
                <a:r>
                  <a:rPr lang="zh-CN" altLang="en-US" sz="2000" dirty="0" smtClean="0">
                    <a:latin typeface="+mn-ea"/>
                    <a:ea typeface="+mn-ea"/>
                  </a:rPr>
                  <a:t>初始状态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+mn-ea"/>
                          </a:rPr>
                          <m:t>𝑺</m:t>
                        </m:r>
                      </m:e>
                      <m:sub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+mn-ea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zh-CN" altLang="en-US" sz="2000" dirty="0" smtClean="0">
                    <a:latin typeface="+mn-ea"/>
                    <a:ea typeface="+mn-ea"/>
                  </a:rPr>
                  <a:t>，</a:t>
                </a:r>
                <a:r>
                  <a:rPr lang="zh-CN" altLang="en-US" sz="2000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产生</a:t>
                </a:r>
                <a:r>
                  <a:rPr lang="zh-CN" altLang="en-US" sz="2000" dirty="0" smtClean="0">
                    <a:latin typeface="+mn-ea"/>
                    <a:ea typeface="+mn-ea"/>
                  </a:rPr>
                  <a:t>新状态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  <m:sub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  <m:r>
                      <a:rPr lang="zh-CN" altLang="en-US" sz="2000" i="1">
                        <a:latin typeface="Cambria Math" panose="02040503050406030204" pitchFamily="18" charset="0"/>
                      </a:rPr>
                      <m:t>。</m:t>
                    </m:r>
                  </m:oMath>
                </a14:m>
                <a:endParaRPr lang="en-US" altLang="zh-CN" sz="2000" dirty="0" smtClean="0">
                  <a:latin typeface="+mn-ea"/>
                  <a:ea typeface="+mn-ea"/>
                </a:endParaRPr>
              </a:p>
              <a:p>
                <a:pPr marL="342900" indent="-342900" algn="just" eaLnBrk="1" hangingPunct="1">
                  <a:lnSpc>
                    <a:spcPts val="3200"/>
                  </a:lnSpc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en-US" sz="20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然后</a:t>
                </a:r>
                <a:r>
                  <a:rPr lang="zh-CN" altLang="en-US" sz="2000" dirty="0">
                    <a:latin typeface="+mn-ea"/>
                    <a:ea typeface="+mn-ea"/>
                  </a:rPr>
                  <a:t>，再将</a:t>
                </a:r>
                <a:r>
                  <a:rPr lang="zh-CN" altLang="en-US" sz="2000" dirty="0">
                    <a:solidFill>
                      <a:srgbClr val="0000FF"/>
                    </a:solidFill>
                    <a:latin typeface="+mn-ea"/>
                    <a:ea typeface="+mn-ea"/>
                  </a:rPr>
                  <a:t>另一些</a:t>
                </a:r>
                <a:r>
                  <a:rPr lang="zh-CN" altLang="en-US" sz="2000" dirty="0" smtClean="0">
                    <a:latin typeface="+mn-ea"/>
                    <a:ea typeface="+mn-ea"/>
                  </a:rPr>
                  <a:t>适用的操作符</a:t>
                </a:r>
                <a:r>
                  <a:rPr lang="zh-CN" altLang="en-US" sz="2000" dirty="0">
                    <a:solidFill>
                      <a:srgbClr val="0000FF"/>
                    </a:solidFill>
                    <a:latin typeface="+mn-ea"/>
                    <a:ea typeface="+mn-ea"/>
                  </a:rPr>
                  <a:t>作用于</a:t>
                </a:r>
                <a:r>
                  <a:rPr lang="zh-CN" altLang="en-US" sz="2000" dirty="0">
                    <a:latin typeface="+mn-ea"/>
                    <a:ea typeface="+mn-ea"/>
                  </a:rPr>
                  <a:t>这些</a:t>
                </a:r>
                <a:r>
                  <a:rPr lang="zh-CN" altLang="en-US" sz="2000" dirty="0" smtClean="0">
                    <a:latin typeface="+mn-ea"/>
                    <a:ea typeface="+mn-ea"/>
                  </a:rPr>
                  <a:t>新状态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  <m:sub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  <m:r>
                      <a:rPr lang="zh-CN" altLang="en-US" sz="2000" i="1">
                        <a:latin typeface="Cambria Math" panose="02040503050406030204" pitchFamily="18" charset="0"/>
                      </a:rPr>
                      <m:t>。</m:t>
                    </m:r>
                  </m:oMath>
                </a14:m>
                <a:endParaRPr lang="en-US" altLang="zh-CN" sz="2000" dirty="0" smtClean="0">
                  <a:latin typeface="+mn-ea"/>
                  <a:ea typeface="+mn-ea"/>
                </a:endParaRPr>
              </a:p>
              <a:p>
                <a:pPr marL="342900" indent="-342900" algn="just" eaLnBrk="1" hangingPunct="1">
                  <a:lnSpc>
                    <a:spcPts val="3200"/>
                  </a:lnSpc>
                  <a:spcAft>
                    <a:spcPts val="600"/>
                  </a:spcAft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en-US" sz="20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继续</a:t>
                </a:r>
                <a:r>
                  <a:rPr lang="zh-CN" altLang="en-US" sz="2000" dirty="0" smtClean="0">
                    <a:latin typeface="+mn-ea"/>
                    <a:ea typeface="+mn-ea"/>
                  </a:rPr>
                  <a:t>，</a:t>
                </a:r>
                <a:r>
                  <a:rPr lang="zh-CN" altLang="en-US" sz="2000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直到</a:t>
                </a:r>
                <a:r>
                  <a:rPr lang="zh-CN" altLang="en-US" sz="2000" dirty="0" smtClean="0">
                    <a:latin typeface="+mn-ea"/>
                    <a:ea typeface="+mn-ea"/>
                  </a:rPr>
                  <a:t>产生</a:t>
                </a:r>
                <a:r>
                  <a:rPr lang="zh-CN" altLang="en-US" sz="2000" dirty="0">
                    <a:latin typeface="+mn-ea"/>
                    <a:ea typeface="+mn-ea"/>
                  </a:rPr>
                  <a:t>目标状态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𝒈</m:t>
                        </m:r>
                      </m:sub>
                    </m:sSub>
                  </m:oMath>
                </a14:m>
                <a:r>
                  <a:rPr lang="zh-CN" altLang="en-US" sz="2000" dirty="0">
                    <a:latin typeface="+mn-ea"/>
                    <a:ea typeface="+mn-ea"/>
                  </a:rPr>
                  <a:t>为止</a:t>
                </a:r>
                <a:r>
                  <a:rPr lang="zh-CN" altLang="en-US" sz="2000" dirty="0" smtClean="0">
                    <a:latin typeface="+mn-ea"/>
                    <a:ea typeface="+mn-ea"/>
                  </a:rPr>
                  <a:t>。</a:t>
                </a:r>
                <a:endParaRPr lang="en-US" altLang="zh-CN" sz="2000" dirty="0" smtClean="0">
                  <a:latin typeface="+mn-ea"/>
                  <a:ea typeface="+mn-ea"/>
                </a:endParaRPr>
              </a:p>
              <a:p>
                <a:pPr marL="342900" indent="-342900" algn="just" eaLnBrk="1" hangingPunct="1">
                  <a:lnSpc>
                    <a:spcPts val="3200"/>
                  </a:lnSpc>
                  <a:spcAft>
                    <a:spcPts val="1200"/>
                  </a:spcAft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en-US" sz="20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状态空间</a:t>
                </a:r>
                <a:r>
                  <a:rPr lang="zh-CN" altLang="en-US" sz="2000" dirty="0">
                    <a:solidFill>
                      <a:srgbClr val="FF0000"/>
                    </a:solidFill>
                    <a:latin typeface="+mn-ea"/>
                    <a:ea typeface="+mn-ea"/>
                  </a:rPr>
                  <a:t>表示</a:t>
                </a:r>
                <a:r>
                  <a:rPr lang="zh-CN" altLang="en-US" sz="20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法</a:t>
                </a:r>
                <a:r>
                  <a:rPr lang="zh-CN" altLang="en-US" sz="2000" dirty="0" smtClean="0">
                    <a:latin typeface="+mn-ea"/>
                    <a:ea typeface="+mn-ea"/>
                  </a:rPr>
                  <a:t>：从初始状态</a:t>
                </a:r>
                <a:r>
                  <a:rPr lang="zh-CN" altLang="en-US" sz="2000" dirty="0">
                    <a:latin typeface="+mn-ea"/>
                    <a:ea typeface="+mn-ea"/>
                  </a:rPr>
                  <a:t>开始，</a:t>
                </a:r>
                <a:r>
                  <a:rPr lang="zh-CN" altLang="en-US" sz="2000" dirty="0" smtClean="0">
                    <a:latin typeface="+mn-ea"/>
                    <a:ea typeface="+mn-ea"/>
                  </a:rPr>
                  <a:t>每次施加一</a:t>
                </a:r>
                <a:r>
                  <a:rPr lang="zh-CN" altLang="en-US" sz="2000" dirty="0">
                    <a:latin typeface="+mn-ea"/>
                    <a:ea typeface="+mn-ea"/>
                  </a:rPr>
                  <a:t>个操作符，</a:t>
                </a:r>
                <a:r>
                  <a:rPr lang="zh-CN" altLang="en-US" sz="2000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递增建立起</a:t>
                </a:r>
                <a:r>
                  <a:rPr lang="zh-CN" altLang="en-US" sz="2000" dirty="0">
                    <a:solidFill>
                      <a:srgbClr val="FF0000"/>
                    </a:solidFill>
                    <a:latin typeface="+mn-ea"/>
                    <a:ea typeface="+mn-ea"/>
                  </a:rPr>
                  <a:t>操作符的</a:t>
                </a:r>
                <a:r>
                  <a:rPr lang="zh-CN" altLang="en-US" sz="20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试验</a:t>
                </a:r>
                <a:r>
                  <a:rPr lang="en-US" altLang="zh-CN" sz="20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(</a:t>
                </a:r>
                <a:r>
                  <a:rPr lang="zh-CN" altLang="en-US" sz="20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试探</a:t>
                </a:r>
                <a:r>
                  <a:rPr lang="en-US" altLang="zh-CN" sz="20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)</a:t>
                </a:r>
                <a:r>
                  <a:rPr lang="zh-CN" altLang="en-US" sz="20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序列</a:t>
                </a:r>
                <a:r>
                  <a:rPr lang="zh-CN" altLang="en-US" sz="2000" dirty="0">
                    <a:latin typeface="+mn-ea"/>
                    <a:ea typeface="+mn-ea"/>
                  </a:rPr>
                  <a:t>，</a:t>
                </a:r>
                <a:r>
                  <a:rPr lang="zh-CN" altLang="en-US" sz="2000" dirty="0">
                    <a:solidFill>
                      <a:srgbClr val="0000FF"/>
                    </a:solidFill>
                    <a:latin typeface="+mn-ea"/>
                    <a:ea typeface="+mn-ea"/>
                  </a:rPr>
                  <a:t>直至达到</a:t>
                </a:r>
                <a:r>
                  <a:rPr lang="zh-CN" altLang="en-US" sz="2000" dirty="0">
                    <a:latin typeface="+mn-ea"/>
                    <a:ea typeface="+mn-ea"/>
                  </a:rPr>
                  <a:t>目标状态为止。</a:t>
                </a:r>
              </a:p>
              <a:p>
                <a:pPr marL="342900" indent="-342900" algn="just" eaLnBrk="1" hangingPunct="1">
                  <a:lnSpc>
                    <a:spcPts val="3200"/>
                  </a:lnSpc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en-US" sz="2000" dirty="0" smtClean="0">
                    <a:latin typeface="+mn-ea"/>
                    <a:ea typeface="+mn-ea"/>
                  </a:rPr>
                  <a:t>注：针对</a:t>
                </a:r>
                <a:r>
                  <a:rPr lang="zh-CN" altLang="en-US" sz="2000" dirty="0">
                    <a:latin typeface="+mn-ea"/>
                    <a:ea typeface="+mn-ea"/>
                  </a:rPr>
                  <a:t>某些</a:t>
                </a:r>
                <a:r>
                  <a:rPr lang="zh-CN" altLang="en-US" sz="2000" dirty="0">
                    <a:solidFill>
                      <a:srgbClr val="FF0000"/>
                    </a:solidFill>
                    <a:latin typeface="+mn-ea"/>
                    <a:ea typeface="+mn-ea"/>
                  </a:rPr>
                  <a:t>最</a:t>
                </a:r>
                <a:r>
                  <a:rPr lang="zh-CN" altLang="en-US" sz="20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优问题</a:t>
                </a:r>
                <a:r>
                  <a:rPr lang="zh-CN" altLang="en-US" sz="2000" dirty="0" smtClean="0">
                    <a:latin typeface="+mn-ea"/>
                    <a:ea typeface="+mn-ea"/>
                  </a:rPr>
                  <a:t>，</a:t>
                </a:r>
                <a:r>
                  <a:rPr lang="zh-CN" altLang="en-US" sz="2000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仅获得</a:t>
                </a:r>
                <a:r>
                  <a:rPr lang="zh-CN" altLang="en-US" sz="2000" dirty="0" smtClean="0">
                    <a:latin typeface="+mn-ea"/>
                    <a:ea typeface="+mn-ea"/>
                  </a:rPr>
                  <a:t>目标状态的</a:t>
                </a:r>
                <a:r>
                  <a:rPr lang="zh-CN" altLang="en-US" sz="2000" dirty="0">
                    <a:latin typeface="+mn-ea"/>
                    <a:ea typeface="+mn-ea"/>
                  </a:rPr>
                  <a:t>任一路径是不够的</a:t>
                </a:r>
                <a:r>
                  <a:rPr lang="en-US" altLang="zh-CN" sz="2000" dirty="0" smtClean="0">
                    <a:latin typeface="+mn-ea"/>
                    <a:ea typeface="+mn-ea"/>
                  </a:rPr>
                  <a:t>,</a:t>
                </a:r>
                <a:r>
                  <a:rPr lang="zh-CN" altLang="en-US" sz="2000" dirty="0" smtClean="0">
                    <a:latin typeface="+mn-ea"/>
                    <a:ea typeface="+mn-ea"/>
                  </a:rPr>
                  <a:t>还必</a:t>
                </a:r>
                <a:endParaRPr lang="en-US" altLang="zh-CN" sz="2000" dirty="0" smtClean="0">
                  <a:latin typeface="+mn-ea"/>
                  <a:ea typeface="+mn-ea"/>
                </a:endParaRPr>
              </a:p>
              <a:p>
                <a:pPr algn="just" eaLnBrk="1" hangingPunct="1">
                  <a:lnSpc>
                    <a:spcPts val="3200"/>
                  </a:lnSpc>
                  <a:buClr>
                    <a:srgbClr val="FF0000"/>
                  </a:buClr>
                </a:pPr>
                <a:r>
                  <a:rPr lang="en-US" altLang="zh-CN" sz="2000" dirty="0">
                    <a:latin typeface="+mn-ea"/>
                    <a:ea typeface="+mn-ea"/>
                  </a:rPr>
                  <a:t> </a:t>
                </a:r>
                <a:r>
                  <a:rPr lang="en-US" altLang="zh-CN" sz="2000" dirty="0" smtClean="0">
                    <a:latin typeface="+mn-ea"/>
                    <a:ea typeface="+mn-ea"/>
                  </a:rPr>
                  <a:t>    </a:t>
                </a:r>
                <a:r>
                  <a:rPr lang="en-US" altLang="zh-CN" dirty="0" smtClean="0">
                    <a:latin typeface="+mn-ea"/>
                    <a:ea typeface="+mn-ea"/>
                  </a:rPr>
                  <a:t> </a:t>
                </a:r>
                <a:r>
                  <a:rPr lang="en-US" altLang="zh-CN" sz="1600" dirty="0" smtClean="0">
                    <a:latin typeface="+mn-ea"/>
                    <a:ea typeface="+mn-ea"/>
                  </a:rPr>
                  <a:t> </a:t>
                </a:r>
                <a:r>
                  <a:rPr lang="zh-CN" altLang="en-US" sz="2000" dirty="0" smtClean="0">
                    <a:latin typeface="+mn-ea"/>
                    <a:ea typeface="+mn-ea"/>
                  </a:rPr>
                  <a:t>须</a:t>
                </a:r>
                <a:r>
                  <a:rPr lang="zh-CN" altLang="en-US" sz="2000" dirty="0">
                    <a:latin typeface="+mn-ea"/>
                    <a:ea typeface="+mn-ea"/>
                  </a:rPr>
                  <a:t>找到</a:t>
                </a:r>
                <a:r>
                  <a:rPr lang="zh-CN" altLang="en-US" sz="2000" dirty="0">
                    <a:solidFill>
                      <a:srgbClr val="FF0000"/>
                    </a:solidFill>
                    <a:latin typeface="+mn-ea"/>
                    <a:ea typeface="+mn-ea"/>
                  </a:rPr>
                  <a:t>按</a:t>
                </a:r>
                <a:r>
                  <a:rPr lang="zh-CN" altLang="en-US" sz="20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某个规则</a:t>
                </a:r>
                <a:r>
                  <a:rPr lang="zh-CN" altLang="en-US" sz="2000" dirty="0" smtClean="0">
                    <a:latin typeface="+mn-ea"/>
                    <a:ea typeface="+mn-ea"/>
                  </a:rPr>
                  <a:t>可</a:t>
                </a:r>
                <a:r>
                  <a:rPr lang="zh-CN" altLang="en-US" sz="2000" dirty="0">
                    <a:latin typeface="+mn-ea"/>
                    <a:ea typeface="+mn-ea"/>
                  </a:rPr>
                  <a:t>实现的</a:t>
                </a:r>
                <a:r>
                  <a:rPr lang="zh-CN" altLang="en-US" sz="2000" dirty="0">
                    <a:solidFill>
                      <a:srgbClr val="FF0000"/>
                    </a:solidFill>
                    <a:latin typeface="+mn-ea"/>
                    <a:ea typeface="+mn-ea"/>
                  </a:rPr>
                  <a:t>最</a:t>
                </a:r>
                <a:r>
                  <a:rPr lang="zh-CN" altLang="en-US" sz="20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优路径</a:t>
                </a:r>
                <a:r>
                  <a:rPr lang="zh-CN" altLang="en-US" sz="2000" dirty="0" smtClean="0">
                    <a:latin typeface="+mn-ea"/>
                    <a:ea typeface="+mn-ea"/>
                  </a:rPr>
                  <a:t>。</a:t>
                </a:r>
                <a:endParaRPr lang="en-US" altLang="zh-CN" sz="2000" dirty="0" smtClean="0">
                  <a:latin typeface="+mn-ea"/>
                  <a:ea typeface="+mn-ea"/>
                </a:endParaRPr>
              </a:p>
              <a:p>
                <a:pPr algn="just" eaLnBrk="1" hangingPunct="1">
                  <a:lnSpc>
                    <a:spcPts val="3200"/>
                  </a:lnSpc>
                </a:pPr>
                <a:r>
                  <a:rPr lang="zh-CN" altLang="en-US" sz="2000" dirty="0" smtClean="0">
                    <a:latin typeface="+mn-ea"/>
                    <a:ea typeface="+mn-ea"/>
                  </a:rPr>
                  <a:t>      （</a:t>
                </a:r>
                <a:r>
                  <a:rPr lang="zh-CN" altLang="en-US" sz="2000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如</a:t>
                </a:r>
                <a:r>
                  <a:rPr lang="zh-CN" altLang="en-US" sz="2000" dirty="0" smtClean="0">
                    <a:latin typeface="+mn-ea"/>
                    <a:ea typeface="+mn-ea"/>
                  </a:rPr>
                  <a:t>：走步最少、成本最小、时间最短</a:t>
                </a:r>
                <a:r>
                  <a:rPr lang="en-US" altLang="zh-CN" sz="2000" dirty="0" smtClean="0">
                    <a:latin typeface="+mn-ea"/>
                    <a:ea typeface="+mn-ea"/>
                  </a:rPr>
                  <a:t>…</a:t>
                </a:r>
                <a:r>
                  <a:rPr lang="zh-CN" altLang="en-US" sz="2000" dirty="0" smtClean="0">
                    <a:latin typeface="+mn-ea"/>
                    <a:ea typeface="+mn-ea"/>
                  </a:rPr>
                  <a:t>）</a:t>
                </a:r>
                <a:endParaRPr lang="zh-CN" altLang="en-US" sz="2000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4" name="Text 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11560" y="1826528"/>
                <a:ext cx="7992888" cy="3513782"/>
              </a:xfrm>
              <a:prstGeom prst="rect">
                <a:avLst/>
              </a:prstGeom>
              <a:blipFill>
                <a:blip r:embed="rId2"/>
                <a:stretch>
                  <a:fillRect l="-1449" t="-1042" r="-1983" b="-1736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>
            <a:spLocks noChangeAspect="1"/>
          </p:cNvSpPr>
          <p:nvPr/>
        </p:nvSpPr>
        <p:spPr bwMode="auto">
          <a:xfrm>
            <a:off x="539552" y="1525393"/>
            <a:ext cx="8136904" cy="18293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cxnSp>
        <p:nvCxnSpPr>
          <p:cNvPr id="7" name="直接连接符 6"/>
          <p:cNvCxnSpPr/>
          <p:nvPr/>
        </p:nvCxnSpPr>
        <p:spPr bwMode="auto">
          <a:xfrm>
            <a:off x="395536" y="890248"/>
            <a:ext cx="8208912" cy="0"/>
          </a:xfrm>
          <a:prstGeom prst="line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2767733"/>
            <a:ext cx="7872464" cy="303753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8064" y="370433"/>
            <a:ext cx="3384376" cy="452601"/>
          </a:xfrm>
          <a:prstGeom prst="rect">
            <a:avLst/>
          </a:prstGeom>
        </p:spPr>
      </p:pic>
      <p:grpSp>
        <p:nvGrpSpPr>
          <p:cNvPr id="11" name="组合 10"/>
          <p:cNvGrpSpPr/>
          <p:nvPr/>
        </p:nvGrpSpPr>
        <p:grpSpPr>
          <a:xfrm>
            <a:off x="1691680" y="2798072"/>
            <a:ext cx="3410664" cy="360040"/>
            <a:chOff x="1691680" y="2798072"/>
            <a:chExt cx="3410664" cy="360040"/>
          </a:xfrm>
        </p:grpSpPr>
        <p:cxnSp>
          <p:nvCxnSpPr>
            <p:cNvPr id="3" name="直接连接符 2"/>
            <p:cNvCxnSpPr/>
            <p:nvPr/>
          </p:nvCxnSpPr>
          <p:spPr bwMode="auto">
            <a:xfrm>
              <a:off x="1691680" y="3068960"/>
              <a:ext cx="2016224" cy="0"/>
            </a:xfrm>
            <a:prstGeom prst="line">
              <a:avLst/>
            </a:prstGeom>
            <a:ln w="19050">
              <a:solidFill>
                <a:srgbClr val="0000FF"/>
              </a:solidFill>
              <a:headEnd type="none" w="med" len="med"/>
              <a:tailEnd type="none" w="med" len="med"/>
            </a:ln>
            <a:extLst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4" name="椭圆 3"/>
            <p:cNvSpPr/>
            <p:nvPr/>
          </p:nvSpPr>
          <p:spPr bwMode="auto">
            <a:xfrm>
              <a:off x="4022224" y="2798072"/>
              <a:ext cx="1080120" cy="360040"/>
            </a:xfrm>
            <a:prstGeom prst="ellipse">
              <a:avLst/>
            </a:pr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宋体" panose="02010600030101010101" pitchFamily="2" charset="-122"/>
              </a:endParaRPr>
            </a:p>
          </p:txBody>
        </p:sp>
      </p:grpSp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3790" y="364113"/>
            <a:ext cx="1568227" cy="432615"/>
          </a:xfrm>
          <a:prstGeom prst="rect">
            <a:avLst/>
          </a:prstGeom>
        </p:spPr>
      </p:pic>
      <p:grpSp>
        <p:nvGrpSpPr>
          <p:cNvPr id="13" name="组合 12"/>
          <p:cNvGrpSpPr/>
          <p:nvPr/>
        </p:nvGrpSpPr>
        <p:grpSpPr>
          <a:xfrm>
            <a:off x="2132872" y="4346243"/>
            <a:ext cx="3410664" cy="360040"/>
            <a:chOff x="1691680" y="2798072"/>
            <a:chExt cx="3410664" cy="360040"/>
          </a:xfrm>
        </p:grpSpPr>
        <p:cxnSp>
          <p:nvCxnSpPr>
            <p:cNvPr id="14" name="直接连接符 13"/>
            <p:cNvCxnSpPr/>
            <p:nvPr/>
          </p:nvCxnSpPr>
          <p:spPr bwMode="auto">
            <a:xfrm>
              <a:off x="1691680" y="3068960"/>
              <a:ext cx="2016224" cy="0"/>
            </a:xfrm>
            <a:prstGeom prst="line">
              <a:avLst/>
            </a:prstGeom>
            <a:ln w="19050">
              <a:solidFill>
                <a:srgbClr val="0000FF"/>
              </a:solidFill>
              <a:headEnd type="none" w="med" len="med"/>
              <a:tailEnd type="none" w="med" len="med"/>
            </a:ln>
            <a:extLst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5" name="椭圆 14"/>
            <p:cNvSpPr/>
            <p:nvPr/>
          </p:nvSpPr>
          <p:spPr bwMode="auto">
            <a:xfrm>
              <a:off x="4022224" y="2798072"/>
              <a:ext cx="1080120" cy="360040"/>
            </a:xfrm>
            <a:prstGeom prst="ellipse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宋体" panose="02010600030101010101" pitchFamily="2" charset="-122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7644" y="925790"/>
            <a:ext cx="6480720" cy="178196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/>
              <p:cNvSpPr txBox="1"/>
              <p:nvPr/>
            </p:nvSpPr>
            <p:spPr>
              <a:xfrm>
                <a:off x="3458536" y="6302349"/>
                <a:ext cx="255037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¬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𝒍𝒊𝒈𝒉𝒕𝒔𝒉𝒐𝒘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∨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𝒐𝒖𝒕𝒅𝒐𝒐𝒓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7" name="文本框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8536" y="6302349"/>
                <a:ext cx="2550378" cy="276999"/>
              </a:xfrm>
              <a:prstGeom prst="rect">
                <a:avLst/>
              </a:prstGeom>
              <a:blipFill>
                <a:blip r:embed="rId6"/>
                <a:stretch>
                  <a:fillRect t="-2222" r="-1671" b="-4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直接箭头连接符 18"/>
          <p:cNvCxnSpPr>
            <a:stCxn id="4" idx="3"/>
          </p:cNvCxnSpPr>
          <p:nvPr/>
        </p:nvCxnSpPr>
        <p:spPr bwMode="auto">
          <a:xfrm flipH="1">
            <a:off x="2195736" y="3105385"/>
            <a:ext cx="1984668" cy="251607"/>
          </a:xfrm>
          <a:prstGeom prst="straightConnector1">
            <a:avLst/>
          </a:prstGeom>
          <a:ln>
            <a:headEnd type="none" w="med" len="med"/>
            <a:tailEnd type="triangle"/>
          </a:ln>
          <a:extLst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>
            <a:stCxn id="15" idx="3"/>
          </p:cNvCxnSpPr>
          <p:nvPr/>
        </p:nvCxnSpPr>
        <p:spPr bwMode="auto">
          <a:xfrm flipH="1">
            <a:off x="2195736" y="4653556"/>
            <a:ext cx="2425860" cy="215604"/>
          </a:xfrm>
          <a:prstGeom prst="straightConnector1">
            <a:avLst/>
          </a:prstGeom>
          <a:ln>
            <a:headEnd type="none" w="med" len="med"/>
            <a:tailEnd type="triangle"/>
          </a:ln>
          <a:extLst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5578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637361" y="909538"/>
            <a:ext cx="2206447" cy="503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800" b="1" dirty="0" smtClean="0">
                <a:latin typeface="+mn-ea"/>
                <a:ea typeface="+mn-ea"/>
                <a:cs typeface="Times New Roman" panose="02020603050405020304" pitchFamily="18" charset="0"/>
              </a:rPr>
              <a:t>2.9 </a:t>
            </a:r>
            <a:r>
              <a:rPr lang="zh-CN" altLang="en-US" sz="2800" b="1" dirty="0" smtClean="0">
                <a:latin typeface="+mn-ea"/>
                <a:ea typeface="+mn-ea"/>
                <a:cs typeface="Times New Roman" panose="02020603050405020304" pitchFamily="18" charset="0"/>
              </a:rPr>
              <a:t>因果</a:t>
            </a:r>
            <a:r>
              <a:rPr lang="zh-CN" altLang="en-US" sz="28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推理</a:t>
            </a:r>
            <a:endParaRPr lang="zh-CN" altLang="en-US" sz="2000" b="1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92C2E0C-53A3-4362-98BF-84BE3F71DBEA}"/>
              </a:ext>
            </a:extLst>
          </p:cNvPr>
          <p:cNvSpPr/>
          <p:nvPr/>
        </p:nvSpPr>
        <p:spPr>
          <a:xfrm>
            <a:off x="572978" y="1836256"/>
            <a:ext cx="8247494" cy="11156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69875" indent="-269875">
              <a:lnSpc>
                <a:spcPts val="27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dirty="0">
                <a:solidFill>
                  <a:srgbClr val="FF0000"/>
                </a:solidFill>
              </a:rPr>
              <a:t>什么是</a:t>
            </a:r>
            <a:r>
              <a:rPr lang="zh-CN" altLang="en-US" sz="2000" dirty="0" smtClean="0">
                <a:solidFill>
                  <a:srgbClr val="FF0000"/>
                </a:solidFill>
              </a:rPr>
              <a:t>因果</a:t>
            </a:r>
            <a:endParaRPr lang="en-US" altLang="zh-CN" dirty="0">
              <a:solidFill>
                <a:srgbClr val="FF0000"/>
              </a:solidFill>
              <a:latin typeface="+mn-ea"/>
              <a:ea typeface="+mn-ea"/>
            </a:endParaRPr>
          </a:p>
          <a:p>
            <a:pPr marL="630238" indent="-273050">
              <a:lnSpc>
                <a:spcPts val="27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zh-CN" dirty="0">
                <a:latin typeface="+mn-ea"/>
                <a:ea typeface="+mn-ea"/>
              </a:rPr>
              <a:t>哲学</a:t>
            </a:r>
            <a:r>
              <a:rPr lang="zh-CN" altLang="zh-CN" dirty="0" smtClean="0">
                <a:latin typeface="+mn-ea"/>
                <a:ea typeface="+mn-ea"/>
              </a:rPr>
              <a:t>上</a:t>
            </a:r>
            <a:r>
              <a:rPr lang="zh-CN" altLang="en-US" dirty="0" smtClean="0">
                <a:latin typeface="+mn-ea"/>
                <a:ea typeface="+mn-ea"/>
              </a:rPr>
              <a:t>将</a:t>
            </a:r>
            <a:r>
              <a:rPr lang="zh-CN" altLang="zh-CN" dirty="0" smtClean="0">
                <a:solidFill>
                  <a:srgbClr val="FF0000"/>
                </a:solidFill>
                <a:latin typeface="+mn-ea"/>
                <a:ea typeface="+mn-ea"/>
              </a:rPr>
              <a:t>现象</a:t>
            </a:r>
            <a:r>
              <a:rPr lang="en-US" altLang="zh-CN" dirty="0" smtClean="0">
                <a:solidFill>
                  <a:srgbClr val="FF0000"/>
                </a:solidFill>
                <a:latin typeface="+mn-ea"/>
                <a:ea typeface="+mn-ea"/>
              </a:rPr>
              <a:t>(</a:t>
            </a:r>
            <a:r>
              <a:rPr lang="zh-CN" altLang="en-US" dirty="0" smtClean="0">
                <a:solidFill>
                  <a:srgbClr val="FF0000"/>
                </a:solidFill>
                <a:latin typeface="+mn-ea"/>
                <a:ea typeface="+mn-ea"/>
              </a:rPr>
              <a:t>事件</a:t>
            </a:r>
            <a:r>
              <a:rPr lang="en-US" altLang="zh-CN" dirty="0" smtClean="0">
                <a:solidFill>
                  <a:srgbClr val="FF0000"/>
                </a:solidFill>
                <a:latin typeface="+mn-ea"/>
                <a:ea typeface="+mn-ea"/>
              </a:rPr>
              <a:t>)</a:t>
            </a:r>
            <a:r>
              <a:rPr lang="zh-CN" altLang="zh-CN" dirty="0" smtClean="0">
                <a:latin typeface="+mn-ea"/>
                <a:ea typeface="+mn-ea"/>
              </a:rPr>
              <a:t>和</a:t>
            </a:r>
            <a:r>
              <a:rPr lang="zh-CN" altLang="zh-CN" dirty="0" smtClean="0">
                <a:solidFill>
                  <a:srgbClr val="FF0000"/>
                </a:solidFill>
                <a:latin typeface="+mn-ea"/>
                <a:ea typeface="+mn-ea"/>
              </a:rPr>
              <a:t>现象</a:t>
            </a:r>
            <a:r>
              <a:rPr lang="en-US" altLang="zh-CN" dirty="0" smtClean="0">
                <a:solidFill>
                  <a:srgbClr val="FF0000"/>
                </a:solidFill>
                <a:latin typeface="+mn-ea"/>
                <a:ea typeface="+mn-ea"/>
              </a:rPr>
              <a:t>(</a:t>
            </a:r>
            <a:r>
              <a:rPr lang="zh-CN" altLang="en-US" dirty="0" smtClean="0">
                <a:solidFill>
                  <a:srgbClr val="FF0000"/>
                </a:solidFill>
                <a:latin typeface="+mn-ea"/>
                <a:ea typeface="+mn-ea"/>
              </a:rPr>
              <a:t>事件</a:t>
            </a:r>
            <a:r>
              <a:rPr lang="en-US" altLang="zh-CN" dirty="0" smtClean="0">
                <a:solidFill>
                  <a:srgbClr val="FF0000"/>
                </a:solidFill>
                <a:latin typeface="+mn-ea"/>
                <a:ea typeface="+mn-ea"/>
              </a:rPr>
              <a:t>)</a:t>
            </a:r>
            <a:r>
              <a:rPr lang="zh-CN" altLang="zh-CN" dirty="0" smtClean="0">
                <a:latin typeface="+mn-ea"/>
                <a:ea typeface="+mn-ea"/>
              </a:rPr>
              <a:t>之间</a:t>
            </a:r>
            <a:r>
              <a:rPr lang="zh-CN" altLang="zh-CN" dirty="0" smtClean="0">
                <a:solidFill>
                  <a:srgbClr val="FF0000"/>
                </a:solidFill>
                <a:latin typeface="+mn-ea"/>
                <a:ea typeface="+mn-ea"/>
              </a:rPr>
              <a:t>引起</a:t>
            </a:r>
            <a:r>
              <a:rPr lang="zh-CN" altLang="en-US" dirty="0" smtClean="0">
                <a:solidFill>
                  <a:srgbClr val="0000FF"/>
                </a:solidFill>
                <a:latin typeface="+mn-ea"/>
                <a:ea typeface="+mn-ea"/>
              </a:rPr>
              <a:t>与</a:t>
            </a:r>
            <a:r>
              <a:rPr lang="zh-CN" altLang="zh-CN" dirty="0" smtClean="0">
                <a:solidFill>
                  <a:srgbClr val="FF0000"/>
                </a:solidFill>
                <a:latin typeface="+mn-ea"/>
                <a:ea typeface="+mn-ea"/>
              </a:rPr>
              <a:t>被引起</a:t>
            </a:r>
            <a:r>
              <a:rPr lang="zh-CN" altLang="zh-CN" dirty="0" smtClean="0">
                <a:latin typeface="+mn-ea"/>
                <a:ea typeface="+mn-ea"/>
              </a:rPr>
              <a:t>的</a:t>
            </a:r>
            <a:r>
              <a:rPr lang="zh-CN" altLang="zh-CN" dirty="0">
                <a:solidFill>
                  <a:srgbClr val="FF0000"/>
                </a:solidFill>
                <a:latin typeface="+mn-ea"/>
                <a:ea typeface="+mn-ea"/>
              </a:rPr>
              <a:t>关系</a:t>
            </a:r>
            <a:r>
              <a:rPr lang="zh-CN" altLang="zh-CN" dirty="0" smtClean="0">
                <a:latin typeface="+mn-ea"/>
                <a:ea typeface="+mn-ea"/>
              </a:rPr>
              <a:t>，</a:t>
            </a:r>
            <a:r>
              <a:rPr lang="zh-CN" altLang="en-US" dirty="0" smtClean="0">
                <a:latin typeface="+mn-ea"/>
                <a:ea typeface="+mn-ea"/>
              </a:rPr>
              <a:t>称</a:t>
            </a:r>
            <a:r>
              <a:rPr lang="zh-CN" altLang="zh-CN" dirty="0" smtClean="0">
                <a:solidFill>
                  <a:srgbClr val="FF0000"/>
                </a:solidFill>
                <a:latin typeface="+mn-ea"/>
                <a:ea typeface="+mn-ea"/>
              </a:rPr>
              <a:t>因果关系</a:t>
            </a:r>
            <a:r>
              <a:rPr lang="zh-CN" altLang="en-US" dirty="0" smtClean="0">
                <a:latin typeface="+mn-ea"/>
                <a:ea typeface="+mn-ea"/>
              </a:rPr>
              <a:t>。</a:t>
            </a:r>
            <a:endParaRPr lang="en-US" altLang="zh-CN" dirty="0" smtClean="0">
              <a:latin typeface="+mn-ea"/>
              <a:ea typeface="+mn-ea"/>
            </a:endParaRPr>
          </a:p>
          <a:p>
            <a:pPr marL="630238" indent="-273050">
              <a:lnSpc>
                <a:spcPts val="2700"/>
              </a:lnSpc>
              <a:spcAft>
                <a:spcPts val="12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zh-CN" dirty="0" smtClean="0">
                <a:latin typeface="+mn-ea"/>
                <a:ea typeface="+mn-ea"/>
              </a:rPr>
              <a:t>其中</a:t>
            </a:r>
            <a:r>
              <a:rPr lang="zh-CN" altLang="en-US" dirty="0" smtClean="0">
                <a:latin typeface="+mn-ea"/>
                <a:ea typeface="+mn-ea"/>
              </a:rPr>
              <a:t>，</a:t>
            </a:r>
            <a:r>
              <a:rPr lang="zh-CN" altLang="en-US" dirty="0" smtClean="0">
                <a:solidFill>
                  <a:srgbClr val="0000FF"/>
                </a:solidFill>
                <a:latin typeface="+mn-ea"/>
                <a:ea typeface="+mn-ea"/>
              </a:rPr>
              <a:t>引发者</a:t>
            </a:r>
            <a:r>
              <a:rPr lang="zh-CN" altLang="en-US" dirty="0" smtClean="0">
                <a:latin typeface="+mn-ea"/>
                <a:ea typeface="+mn-ea"/>
              </a:rPr>
              <a:t>称为</a:t>
            </a:r>
            <a:r>
              <a:rPr lang="zh-CN" altLang="zh-CN" dirty="0" smtClean="0">
                <a:solidFill>
                  <a:srgbClr val="FF0000"/>
                </a:solidFill>
                <a:latin typeface="+mn-ea"/>
                <a:ea typeface="+mn-ea"/>
              </a:rPr>
              <a:t>原因</a:t>
            </a:r>
            <a:r>
              <a:rPr lang="zh-CN" altLang="zh-CN" dirty="0" smtClean="0">
                <a:latin typeface="+mn-ea"/>
                <a:ea typeface="+mn-ea"/>
              </a:rPr>
              <a:t>，</a:t>
            </a:r>
            <a:r>
              <a:rPr lang="zh-CN" altLang="zh-CN" dirty="0" smtClean="0">
                <a:solidFill>
                  <a:srgbClr val="0000FF"/>
                </a:solidFill>
                <a:latin typeface="+mn-ea"/>
                <a:ea typeface="+mn-ea"/>
              </a:rPr>
              <a:t>被</a:t>
            </a:r>
            <a:r>
              <a:rPr lang="zh-CN" altLang="en-US" dirty="0" smtClean="0">
                <a:solidFill>
                  <a:srgbClr val="0000FF"/>
                </a:solidFill>
                <a:latin typeface="+mn-ea"/>
                <a:ea typeface="+mn-ea"/>
              </a:rPr>
              <a:t>引发者</a:t>
            </a:r>
            <a:r>
              <a:rPr lang="zh-CN" altLang="en-US" dirty="0" smtClean="0">
                <a:latin typeface="+mn-ea"/>
                <a:ea typeface="+mn-ea"/>
              </a:rPr>
              <a:t>称为</a:t>
            </a:r>
            <a:r>
              <a:rPr lang="zh-CN" altLang="zh-CN" dirty="0" smtClean="0">
                <a:solidFill>
                  <a:srgbClr val="FF0000"/>
                </a:solidFill>
                <a:latin typeface="+mn-ea"/>
                <a:ea typeface="+mn-ea"/>
              </a:rPr>
              <a:t>结果</a:t>
            </a:r>
            <a:r>
              <a:rPr lang="zh-CN" altLang="zh-CN" dirty="0" smtClean="0">
                <a:latin typeface="+mn-ea"/>
                <a:ea typeface="+mn-ea"/>
              </a:rPr>
              <a:t>。</a:t>
            </a:r>
            <a:endParaRPr lang="en-US" altLang="zh-CN" dirty="0" smtClean="0">
              <a:latin typeface="+mn-ea"/>
              <a:ea typeface="+mn-ea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92C2E0C-53A3-4362-98BF-84BE3F71DBEA}"/>
              </a:ext>
            </a:extLst>
          </p:cNvPr>
          <p:cNvSpPr/>
          <p:nvPr/>
        </p:nvSpPr>
        <p:spPr>
          <a:xfrm>
            <a:off x="572978" y="3212976"/>
            <a:ext cx="8031470" cy="15927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65113" indent="-265113">
              <a:lnSpc>
                <a:spcPts val="27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重要性</a:t>
            </a:r>
            <a:endParaRPr lang="en-US" altLang="zh-CN" sz="2000" dirty="0">
              <a:solidFill>
                <a:srgbClr val="FF0000"/>
              </a:solidFill>
              <a:latin typeface="+mn-ea"/>
              <a:ea typeface="+mn-ea"/>
            </a:endParaRPr>
          </a:p>
          <a:p>
            <a:pPr marL="630238" indent="-273050">
              <a:lnSpc>
                <a:spcPct val="150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zh-CN" dirty="0" smtClean="0">
                <a:latin typeface="+mn-ea"/>
                <a:ea typeface="+mn-ea"/>
              </a:rPr>
              <a:t>一</a:t>
            </a:r>
            <a:r>
              <a:rPr lang="zh-CN" altLang="zh-CN" dirty="0">
                <a:latin typeface="+mn-ea"/>
                <a:ea typeface="+mn-ea"/>
              </a:rPr>
              <a:t>种</a:t>
            </a:r>
            <a:r>
              <a:rPr lang="zh-CN" altLang="zh-CN" dirty="0">
                <a:solidFill>
                  <a:srgbClr val="FF0000"/>
                </a:solidFill>
                <a:latin typeface="+mn-ea"/>
                <a:ea typeface="+mn-ea"/>
              </a:rPr>
              <a:t>重要的推理手段</a:t>
            </a:r>
            <a:r>
              <a:rPr lang="zh-CN" altLang="zh-CN" dirty="0">
                <a:latin typeface="+mn-ea"/>
                <a:ea typeface="+mn-ea"/>
              </a:rPr>
              <a:t>，是人类智能的重要组成</a:t>
            </a:r>
            <a:r>
              <a:rPr lang="zh-CN" altLang="zh-CN" dirty="0" smtClean="0">
                <a:latin typeface="+mn-ea"/>
                <a:ea typeface="+mn-ea"/>
              </a:rPr>
              <a:t>。</a:t>
            </a:r>
            <a:endParaRPr lang="en-US" altLang="zh-CN" dirty="0" smtClean="0">
              <a:latin typeface="+mn-ea"/>
              <a:ea typeface="+mn-ea"/>
            </a:endParaRPr>
          </a:p>
          <a:p>
            <a:pPr marL="630238" indent="-273050">
              <a:lnSpc>
                <a:spcPct val="150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zh-CN" dirty="0" smtClean="0">
                <a:solidFill>
                  <a:srgbClr val="0000FF"/>
                </a:solidFill>
                <a:latin typeface="+mn-ea"/>
                <a:ea typeface="+mn-ea"/>
              </a:rPr>
              <a:t>如</a:t>
            </a:r>
            <a:r>
              <a:rPr lang="zh-CN" altLang="en-US" dirty="0" smtClean="0">
                <a:latin typeface="+mn-ea"/>
                <a:ea typeface="+mn-ea"/>
              </a:rPr>
              <a:t>：</a:t>
            </a:r>
            <a:r>
              <a:rPr lang="zh-CN" altLang="zh-CN" dirty="0" smtClean="0">
                <a:latin typeface="+mn-ea"/>
                <a:ea typeface="+mn-ea"/>
              </a:rPr>
              <a:t>吸烟是否致癌</a:t>
            </a:r>
            <a:r>
              <a:rPr lang="zh-CN" altLang="en-US" dirty="0" smtClean="0">
                <a:latin typeface="+mn-ea"/>
                <a:ea typeface="+mn-ea"/>
              </a:rPr>
              <a:t>、</a:t>
            </a:r>
            <a:r>
              <a:rPr lang="zh-CN" altLang="zh-CN" dirty="0" smtClean="0">
                <a:latin typeface="+mn-ea"/>
                <a:ea typeface="+mn-ea"/>
              </a:rPr>
              <a:t>广告是否</a:t>
            </a:r>
            <a:r>
              <a:rPr lang="zh-CN" altLang="en-US" dirty="0" smtClean="0">
                <a:latin typeface="+mn-ea"/>
                <a:ea typeface="+mn-ea"/>
              </a:rPr>
              <a:t>增加</a:t>
            </a:r>
            <a:r>
              <a:rPr lang="zh-CN" altLang="zh-CN" dirty="0" smtClean="0">
                <a:latin typeface="+mn-ea"/>
                <a:ea typeface="+mn-ea"/>
              </a:rPr>
              <a:t>商品销量</a:t>
            </a:r>
            <a:r>
              <a:rPr lang="en-US" altLang="zh-CN" dirty="0" smtClean="0">
                <a:latin typeface="+mn-ea"/>
                <a:ea typeface="+mn-ea"/>
              </a:rPr>
              <a:t>…</a:t>
            </a:r>
            <a:r>
              <a:rPr lang="zh-CN" altLang="zh-CN" dirty="0" smtClean="0">
                <a:latin typeface="+mn-ea"/>
                <a:ea typeface="+mn-ea"/>
              </a:rPr>
              <a:t>问题</a:t>
            </a:r>
            <a:r>
              <a:rPr lang="zh-CN" altLang="zh-CN" dirty="0">
                <a:latin typeface="+mn-ea"/>
                <a:ea typeface="+mn-ea"/>
              </a:rPr>
              <a:t>时</a:t>
            </a:r>
            <a:r>
              <a:rPr lang="zh-CN" altLang="zh-CN" dirty="0" smtClean="0">
                <a:latin typeface="+mn-ea"/>
                <a:ea typeface="+mn-ea"/>
              </a:rPr>
              <a:t>，</a:t>
            </a:r>
            <a:r>
              <a:rPr lang="zh-CN" altLang="en-US" dirty="0">
                <a:latin typeface="+mn-ea"/>
                <a:ea typeface="+mn-ea"/>
              </a:rPr>
              <a:t>即</a:t>
            </a:r>
            <a:r>
              <a:rPr lang="zh-CN" altLang="zh-CN" dirty="0" smtClean="0">
                <a:latin typeface="+mn-ea"/>
                <a:ea typeface="+mn-ea"/>
              </a:rPr>
              <a:t>需要</a:t>
            </a:r>
            <a:r>
              <a:rPr lang="zh-CN" altLang="zh-CN" dirty="0">
                <a:latin typeface="+mn-ea"/>
                <a:ea typeface="+mn-ea"/>
              </a:rPr>
              <a:t>因果</a:t>
            </a:r>
            <a:r>
              <a:rPr lang="zh-CN" altLang="zh-CN" dirty="0" smtClean="0">
                <a:latin typeface="+mn-ea"/>
                <a:ea typeface="+mn-ea"/>
              </a:rPr>
              <a:t>推理。</a:t>
            </a:r>
            <a:endParaRPr lang="en-US" altLang="zh-CN" dirty="0" smtClean="0">
              <a:latin typeface="+mn-ea"/>
              <a:ea typeface="+mn-ea"/>
            </a:endParaRPr>
          </a:p>
          <a:p>
            <a:pPr marL="630238" indent="-273050">
              <a:lnSpc>
                <a:spcPct val="150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dirty="0" smtClean="0">
                <a:latin typeface="+mn-ea"/>
                <a:ea typeface="+mn-ea"/>
              </a:rPr>
              <a:t>公鸡</a:t>
            </a:r>
            <a:r>
              <a:rPr lang="zh-CN" altLang="en-US" dirty="0">
                <a:latin typeface="+mn-ea"/>
                <a:ea typeface="+mn-ea"/>
              </a:rPr>
              <a:t>打鸣与太阳升起：非因非</a:t>
            </a:r>
            <a:r>
              <a:rPr lang="zh-CN" altLang="en-US" dirty="0" smtClean="0">
                <a:latin typeface="+mn-ea"/>
                <a:ea typeface="+mn-ea"/>
              </a:rPr>
              <a:t>果</a:t>
            </a:r>
            <a:endParaRPr lang="zh-CN" altLang="zh-CN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7402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E92C2E0C-53A3-4362-98BF-84BE3F71DBEA}"/>
              </a:ext>
            </a:extLst>
          </p:cNvPr>
          <p:cNvSpPr/>
          <p:nvPr/>
        </p:nvSpPr>
        <p:spPr>
          <a:xfrm>
            <a:off x="611560" y="1124744"/>
            <a:ext cx="5832648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en-US" sz="2000" dirty="0">
                <a:latin typeface="+mn-ea"/>
                <a:ea typeface="+mn-ea"/>
              </a:rPr>
              <a:t>辛普森</a:t>
            </a:r>
            <a:r>
              <a:rPr lang="zh-CN" altLang="en-US" sz="2000" dirty="0" smtClean="0">
                <a:latin typeface="+mn-ea"/>
                <a:ea typeface="+mn-ea"/>
              </a:rPr>
              <a:t>悖论</a:t>
            </a:r>
            <a:r>
              <a:rPr lang="en-US" altLang="zh-CN" sz="1600" dirty="0" smtClean="0">
                <a:latin typeface="+mn-ea"/>
                <a:ea typeface="+mn-ea"/>
              </a:rPr>
              <a:t>(</a:t>
            </a:r>
            <a:r>
              <a:rPr lang="en-US" altLang="zh-CN" sz="16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Simpson’s Paradox</a:t>
            </a:r>
            <a:r>
              <a:rPr lang="en-US" altLang="zh-CN" sz="1600" dirty="0" smtClean="0">
                <a:latin typeface="+mn-ea"/>
                <a:ea typeface="+mn-ea"/>
              </a:rPr>
              <a:t>)</a:t>
            </a:r>
            <a:r>
              <a:rPr lang="zh-CN" altLang="en-US" sz="2000" dirty="0" smtClean="0">
                <a:latin typeface="+mn-ea"/>
                <a:ea typeface="+mn-ea"/>
              </a:rPr>
              <a:t>：</a:t>
            </a:r>
            <a:r>
              <a:rPr lang="zh-CN" altLang="en-US" sz="2000" dirty="0">
                <a:latin typeface="+mn-ea"/>
                <a:ea typeface="+mn-ea"/>
              </a:rPr>
              <a:t>伯克利招生录取之谜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167" y="1916832"/>
            <a:ext cx="3523793" cy="2078916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7984" y="1772816"/>
            <a:ext cx="4054191" cy="3651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452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 bwMode="auto">
          <a:xfrm>
            <a:off x="602416" y="1484784"/>
            <a:ext cx="7992888" cy="21602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196752"/>
            <a:ext cx="2331503" cy="129614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704" y="2780928"/>
            <a:ext cx="2880320" cy="140323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18BB59C5-E451-4F76-9EEC-6FFC82AC116F}"/>
                  </a:ext>
                </a:extLst>
              </p:cNvPr>
              <p:cNvSpPr/>
              <p:nvPr/>
            </p:nvSpPr>
            <p:spPr>
              <a:xfrm>
                <a:off x="3347864" y="1021378"/>
                <a:ext cx="5328592" cy="4847481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marL="182563" indent="-182563">
                  <a:lnSpc>
                    <a:spcPts val="2700"/>
                  </a:lnSpc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en-US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表中列出患者是否用药的</a:t>
                </a:r>
                <a:r>
                  <a:rPr lang="zh-CN" altLang="en-US" dirty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恢复</a:t>
                </a:r>
                <a:r>
                  <a:rPr lang="zh-CN" altLang="en-US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情况</a:t>
                </a:r>
                <a:endParaRPr lang="en-US" altLang="zh-CN" dirty="0" smtClean="0">
                  <a:solidFill>
                    <a:srgbClr val="000000"/>
                  </a:solidFill>
                  <a:latin typeface="+mn-ea"/>
                  <a:ea typeface="+mn-ea"/>
                  <a:cs typeface="Times New Roman" panose="02020603050405020304" pitchFamily="18" charset="0"/>
                </a:endParaRPr>
              </a:p>
              <a:p>
                <a:pPr marL="447675" indent="-182563">
                  <a:lnSpc>
                    <a:spcPts val="2700"/>
                  </a:lnSpc>
                  <a:spcAft>
                    <a:spcPts val="60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</a:pPr>
                <a:r>
                  <a:rPr lang="zh-CN" altLang="en-US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不用药的</a:t>
                </a:r>
                <a:r>
                  <a:rPr lang="zh-CN" altLang="en-US" dirty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恢复率高于</a:t>
                </a:r>
                <a:r>
                  <a:rPr lang="zh-CN" altLang="en-US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用药的恢复率。</a:t>
                </a:r>
                <a:endParaRPr lang="zh-CN" altLang="en-US" dirty="0">
                  <a:solidFill>
                    <a:srgbClr val="000000"/>
                  </a:solidFill>
                  <a:latin typeface="+mn-ea"/>
                  <a:ea typeface="+mn-ea"/>
                  <a:cs typeface="Times New Roman" panose="02020603050405020304" pitchFamily="18" charset="0"/>
                </a:endParaRPr>
              </a:p>
              <a:p>
                <a:pPr marL="182563" indent="-182563">
                  <a:lnSpc>
                    <a:spcPts val="2700"/>
                  </a:lnSpc>
                  <a:spcAft>
                    <a:spcPts val="60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en-US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但</a:t>
                </a:r>
                <a:r>
                  <a:rPr lang="zh-CN" altLang="en-US" dirty="0" smtClean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按性别分组</a:t>
                </a:r>
                <a:r>
                  <a:rPr lang="en-US" altLang="zh-CN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(</a:t>
                </a:r>
                <a:r>
                  <a:rPr lang="zh-CN" altLang="en-US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下表</a:t>
                </a:r>
                <a:r>
                  <a:rPr lang="en-US" altLang="zh-CN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)</a:t>
                </a:r>
                <a:r>
                  <a:rPr lang="zh-CN" altLang="en-US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，却</a:t>
                </a:r>
                <a:r>
                  <a:rPr lang="zh-CN" altLang="en-US" dirty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发现</a:t>
                </a:r>
                <a:r>
                  <a:rPr lang="zh-CN" altLang="en-US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用药的</a:t>
                </a:r>
                <a:r>
                  <a:rPr lang="zh-CN" altLang="en-US" dirty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恢复率均高于不</a:t>
                </a:r>
                <a:r>
                  <a:rPr lang="zh-CN" altLang="en-US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用药的</a:t>
                </a:r>
                <a:r>
                  <a:rPr lang="zh-CN" altLang="en-US" dirty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恢复率，这</a:t>
                </a:r>
                <a:r>
                  <a:rPr lang="zh-CN" altLang="en-US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与上表统计</a:t>
                </a:r>
                <a:r>
                  <a:rPr lang="zh-CN" altLang="en-US" dirty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结果恰恰相反</a:t>
                </a:r>
                <a:r>
                  <a:rPr lang="zh-CN" altLang="en-US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。</a:t>
                </a:r>
                <a:endParaRPr lang="en-US" altLang="zh-CN" dirty="0">
                  <a:solidFill>
                    <a:srgbClr val="000000"/>
                  </a:solidFill>
                  <a:latin typeface="+mn-ea"/>
                  <a:ea typeface="+mn-ea"/>
                  <a:cs typeface="Times New Roman" panose="02020603050405020304" pitchFamily="18" charset="0"/>
                </a:endParaRPr>
              </a:p>
              <a:p>
                <a:pPr marL="182563" indent="-182563">
                  <a:lnSpc>
                    <a:spcPts val="2700"/>
                  </a:lnSpc>
                  <a:spcAft>
                    <a:spcPts val="180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zh-CN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数学角度，</a:t>
                </a:r>
                <a:r>
                  <a:rPr lang="zh-CN" altLang="en-US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此</a:t>
                </a:r>
                <a:r>
                  <a:rPr lang="zh-CN" altLang="zh-CN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悖论</a:t>
                </a:r>
                <a:r>
                  <a:rPr lang="zh-CN" altLang="zh-CN" dirty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可</a:t>
                </a:r>
                <a:r>
                  <a:rPr lang="zh-CN" altLang="zh-CN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写</a:t>
                </a:r>
                <a:r>
                  <a:rPr lang="zh-CN" altLang="en-US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为</a:t>
                </a:r>
                <a:r>
                  <a:rPr lang="zh-CN" altLang="zh-CN" dirty="0" smtClean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初等数学不等式</a:t>
                </a:r>
                <a:r>
                  <a:rPr lang="zh-CN" altLang="en-US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：</a:t>
                </a:r>
                <a:endParaRPr lang="en-US" altLang="zh-CN" dirty="0" smtClean="0">
                  <a:solidFill>
                    <a:srgbClr val="000000"/>
                  </a:solidFill>
                  <a:latin typeface="+mn-ea"/>
                  <a:ea typeface="+mn-ea"/>
                  <a:cs typeface="Times New Roman" panose="02020603050405020304" pitchFamily="18" charset="0"/>
                </a:endParaRPr>
              </a:p>
              <a:p>
                <a:pPr>
                  <a:lnSpc>
                    <a:spcPts val="2700"/>
                  </a:lnSpc>
                  <a:spcAft>
                    <a:spcPts val="1800"/>
                  </a:spcAft>
                  <a:buClr>
                    <a:srgbClr val="FF0000"/>
                  </a:buClr>
                  <a:buSzPct val="8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CN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+mn-ea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zh-CN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m:t>𝒃</m:t>
                          </m:r>
                        </m:num>
                        <m:den>
                          <m:r>
                            <a:rPr lang="en-US" altLang="zh-CN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m:t>𝒂</m:t>
                          </m:r>
                        </m:den>
                      </m:f>
                      <m:r>
                        <a:rPr lang="en-US" altLang="zh-CN" b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&lt;</m:t>
                      </m:r>
                      <m:f>
                        <m:fPr>
                          <m:ctrlPr>
                            <a:rPr lang="zh-CN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+mn-ea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zh-CN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m:t>𝒅</m:t>
                          </m:r>
                        </m:num>
                        <m:den>
                          <m:r>
                            <a:rPr lang="en-US" altLang="zh-CN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m:t>𝒄</m:t>
                          </m:r>
                        </m:den>
                      </m:f>
                      <m:r>
                        <a:rPr lang="en-US" altLang="zh-CN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;</m:t>
                      </m:r>
                      <m:f>
                        <m:fPr>
                          <m:ctrlPr>
                            <a:rPr lang="zh-CN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+mn-ea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zh-CN" altLang="zh-C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𝒃</m:t>
                              </m:r>
                            </m:e>
                            <m:sup>
                              <m:r>
                                <a:rPr lang="en-US" altLang="zh-CN" b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′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zh-CN" altLang="zh-C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𝒂</m:t>
                              </m:r>
                            </m:e>
                            <m:sup>
                              <m:r>
                                <a:rPr lang="en-US" altLang="zh-CN" b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′</m:t>
                              </m:r>
                            </m:sup>
                          </m:sSup>
                        </m:den>
                      </m:f>
                      <m:r>
                        <a:rPr lang="en-US" altLang="zh-CN" b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&lt;</m:t>
                      </m:r>
                      <m:f>
                        <m:fPr>
                          <m:ctrlPr>
                            <a:rPr lang="zh-CN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+mn-ea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zh-CN" altLang="zh-C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𝒅</m:t>
                              </m:r>
                            </m:e>
                            <m:sup>
                              <m:r>
                                <a:rPr lang="en-US" altLang="zh-CN" b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′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zh-CN" altLang="zh-C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𝒄</m:t>
                              </m:r>
                            </m:e>
                            <m:sup>
                              <m:r>
                                <a:rPr lang="en-US" altLang="zh-CN" b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′</m:t>
                              </m:r>
                            </m:sup>
                          </m:sSup>
                        </m:den>
                      </m:f>
                      <m:r>
                        <a:rPr lang="en-US" altLang="zh-CN" b="1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zh-CN" altLang="en-US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，</m:t>
                      </m:r>
                      <m:r>
                        <a:rPr lang="en-US" altLang="zh-CN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 </m:t>
                      </m:r>
                      <m:f>
                        <m:fPr>
                          <m:ctrlPr>
                            <a:rPr lang="zh-CN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+mn-ea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zh-CN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m:t>𝒃</m:t>
                          </m:r>
                          <m:r>
                            <a:rPr lang="en-US" altLang="zh-CN" b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zh-CN" altLang="zh-C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𝒃</m:t>
                              </m:r>
                            </m:e>
                            <m:sup>
                              <m:r>
                                <a:rPr lang="en-US" altLang="zh-CN" b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′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zh-CN" altLang="zh-C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𝒂</m:t>
                              </m:r>
                              <m:r>
                                <a:rPr lang="en-US" altLang="zh-CN" b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r>
                                <a:rPr lang="en-US" altLang="zh-CN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𝒂</m:t>
                              </m:r>
                            </m:e>
                            <m:sup>
                              <m:r>
                                <a:rPr lang="en-US" altLang="zh-CN" b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′</m:t>
                              </m:r>
                            </m:sup>
                          </m:sSup>
                        </m:den>
                      </m:f>
                      <m:r>
                        <a:rPr lang="en-US" altLang="zh-CN" b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&gt;</m:t>
                      </m:r>
                      <m:f>
                        <m:fPr>
                          <m:ctrlPr>
                            <a:rPr lang="zh-CN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+mn-ea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zh-CN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m:t>𝒅</m:t>
                          </m:r>
                          <m:r>
                            <a:rPr lang="en-US" altLang="zh-CN" b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zh-CN" altLang="zh-C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𝒅</m:t>
                              </m:r>
                            </m:e>
                            <m:sup>
                              <m:r>
                                <a:rPr lang="en-US" altLang="zh-CN" b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′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zh-CN" altLang="zh-C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𝒄</m:t>
                              </m:r>
                              <m:r>
                                <a:rPr lang="en-US" altLang="zh-CN" b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r>
                                <a:rPr lang="en-US" altLang="zh-CN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𝒄</m:t>
                              </m:r>
                            </m:e>
                            <m:sup>
                              <m:r>
                                <a:rPr lang="en-US" altLang="zh-CN" b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′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altLang="zh-CN" dirty="0">
                  <a:solidFill>
                    <a:srgbClr val="00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 marL="182563" indent="-182563" algn="just">
                  <a:lnSpc>
                    <a:spcPts val="2700"/>
                  </a:lnSpc>
                  <a:spcAft>
                    <a:spcPts val="60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zh-CN" dirty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辛普森悖论</a:t>
                </a:r>
                <a:r>
                  <a:rPr lang="zh-CN" altLang="zh-CN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表明</a:t>
                </a:r>
                <a:r>
                  <a:rPr lang="zh-CN" altLang="en-US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：</a:t>
                </a:r>
                <a:r>
                  <a:rPr lang="zh-CN" altLang="zh-CN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某些</a:t>
                </a:r>
                <a:r>
                  <a:rPr lang="zh-CN" altLang="zh-CN" dirty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情况下，</a:t>
                </a:r>
                <a:r>
                  <a:rPr lang="zh-CN" altLang="zh-CN" dirty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忽略</a:t>
                </a:r>
                <a:r>
                  <a:rPr lang="zh-CN" altLang="zh-CN" dirty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潜在</a:t>
                </a:r>
                <a:r>
                  <a:rPr lang="zh-CN" altLang="zh-CN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的</a:t>
                </a:r>
                <a:r>
                  <a:rPr lang="zh-CN" altLang="zh-CN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第三变量</a:t>
                </a:r>
                <a:r>
                  <a:rPr lang="en-US" altLang="zh-CN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(</a:t>
                </a:r>
                <a:r>
                  <a:rPr lang="zh-CN" altLang="en-US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“</a:t>
                </a:r>
                <a:r>
                  <a:rPr lang="zh-CN" altLang="zh-CN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性别</a:t>
                </a:r>
                <a:r>
                  <a:rPr lang="zh-CN" altLang="en-US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”即为</a:t>
                </a:r>
                <a:r>
                  <a:rPr lang="zh-CN" altLang="en-US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是否</a:t>
                </a:r>
                <a:r>
                  <a:rPr lang="zh-CN" altLang="zh-CN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用药</a:t>
                </a:r>
                <a:r>
                  <a:rPr lang="zh-CN" altLang="zh-CN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和</a:t>
                </a:r>
                <a:r>
                  <a:rPr lang="zh-CN" altLang="zh-CN" dirty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恢复率</a:t>
                </a:r>
                <a:r>
                  <a:rPr lang="zh-CN" altLang="zh-CN" dirty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之外的</a:t>
                </a:r>
                <a:r>
                  <a:rPr lang="zh-CN" altLang="zh-CN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第三变量</a:t>
                </a:r>
                <a:r>
                  <a:rPr lang="en-US" altLang="zh-CN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)</a:t>
                </a:r>
                <a:r>
                  <a:rPr lang="zh-CN" altLang="zh-CN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，</a:t>
                </a:r>
                <a:r>
                  <a:rPr lang="zh-CN" altLang="zh-CN" dirty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可能</a:t>
                </a:r>
                <a:r>
                  <a:rPr lang="zh-CN" altLang="zh-CN" dirty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会改变已</a:t>
                </a:r>
                <a:r>
                  <a:rPr lang="zh-CN" altLang="zh-CN" dirty="0" smtClean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有结论</a:t>
                </a:r>
                <a:r>
                  <a:rPr lang="en-US" altLang="zh-CN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(</a:t>
                </a:r>
                <a:r>
                  <a:rPr lang="zh-CN" altLang="en-US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变量之间的相关关系被第三变量扭曲</a:t>
                </a:r>
                <a:r>
                  <a:rPr lang="en-US" altLang="zh-CN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)</a:t>
                </a:r>
                <a:r>
                  <a:rPr lang="zh-CN" altLang="zh-CN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。</a:t>
                </a:r>
                <a:endParaRPr lang="en-US" altLang="zh-CN" dirty="0">
                  <a:solidFill>
                    <a:srgbClr val="000000"/>
                  </a:solidFill>
                  <a:latin typeface="+mn-ea"/>
                  <a:ea typeface="+mn-ea"/>
                  <a:cs typeface="Times New Roman" panose="02020603050405020304" pitchFamily="18" charset="0"/>
                </a:endParaRPr>
              </a:p>
              <a:p>
                <a:pPr marL="182563" indent="-182563" algn="just">
                  <a:lnSpc>
                    <a:spcPts val="2700"/>
                  </a:lnSpc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zh-CN" dirty="0" smtClean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辛</a:t>
                </a:r>
                <a:r>
                  <a:rPr lang="zh-CN" altLang="zh-CN" dirty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普森悖论</a:t>
                </a:r>
                <a:r>
                  <a:rPr lang="zh-CN" altLang="zh-CN" dirty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的</a:t>
                </a:r>
                <a:r>
                  <a:rPr lang="zh-CN" altLang="zh-CN" dirty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主要</a:t>
                </a:r>
                <a:r>
                  <a:rPr lang="zh-CN" altLang="zh-CN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原因</a:t>
                </a:r>
                <a:r>
                  <a:rPr lang="zh-CN" altLang="en-US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：</a:t>
                </a:r>
                <a:r>
                  <a:rPr lang="zh-CN" altLang="zh-CN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第三变量</a:t>
                </a:r>
                <a:r>
                  <a:rPr lang="zh-CN" altLang="zh-CN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导致</a:t>
                </a:r>
                <a:r>
                  <a:rPr lang="zh-CN" altLang="en-US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是否</a:t>
                </a:r>
                <a:r>
                  <a:rPr lang="zh-CN" altLang="zh-CN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用药</a:t>
                </a:r>
                <a:r>
                  <a:rPr lang="zh-CN" altLang="zh-CN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与</a:t>
                </a:r>
                <a:r>
                  <a:rPr lang="zh-CN" altLang="zh-CN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恢复率</a:t>
                </a:r>
                <a:r>
                  <a:rPr lang="zh-CN" altLang="zh-CN" dirty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之间的</a:t>
                </a:r>
                <a:r>
                  <a:rPr lang="zh-CN" altLang="zh-CN" dirty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虚假关联</a:t>
                </a:r>
                <a:r>
                  <a:rPr lang="zh-CN" altLang="zh-CN" dirty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。</a:t>
                </a:r>
                <a:endParaRPr lang="zh-CN" altLang="en-US" dirty="0">
                  <a:solidFill>
                    <a:srgbClr val="000000"/>
                  </a:solidFill>
                  <a:latin typeface="+mn-ea"/>
                  <a:ea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18BB59C5-E451-4F76-9EEC-6FFC82AC11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7864" y="1021378"/>
                <a:ext cx="5328592" cy="4847481"/>
              </a:xfrm>
              <a:prstGeom prst="rect">
                <a:avLst/>
              </a:prstGeom>
              <a:blipFill rotWithShape="0">
                <a:blip r:embed="rId4"/>
                <a:stretch>
                  <a:fillRect l="-1945" t="-1258" r="-2746" b="-8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直接连接符 8"/>
          <p:cNvCxnSpPr/>
          <p:nvPr/>
        </p:nvCxnSpPr>
        <p:spPr bwMode="auto">
          <a:xfrm>
            <a:off x="395536" y="908720"/>
            <a:ext cx="8208912" cy="0"/>
          </a:xfrm>
          <a:prstGeom prst="line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395536" y="456347"/>
            <a:ext cx="8055728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82563" indent="-182563"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zh-CN" dirty="0" smtClean="0">
                <a:solidFill>
                  <a:srgbClr val="FF000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说明</a:t>
            </a:r>
            <a:r>
              <a:rPr lang="zh-CN" altLang="en-US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：</a:t>
            </a:r>
            <a:r>
              <a:rPr lang="zh-CN" altLang="zh-CN" dirty="0" smtClean="0">
                <a:solidFill>
                  <a:srgbClr val="FF000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总体</a:t>
            </a:r>
            <a:r>
              <a:rPr lang="zh-CN" altLang="zh-CN" dirty="0">
                <a:solidFill>
                  <a:srgbClr val="FF000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样本</a:t>
            </a:r>
            <a:r>
              <a:rPr lang="zh-CN" altLang="zh-CN" dirty="0">
                <a:latin typeface="Calibri" panose="020F0502020204030204" pitchFamily="34" charset="0"/>
                <a:cs typeface="Times New Roman" panose="02020603050405020304" pitchFamily="18" charset="0"/>
              </a:rPr>
              <a:t>上成立的某种关系，却在</a:t>
            </a:r>
            <a:r>
              <a:rPr lang="zh-CN" altLang="zh-CN" dirty="0">
                <a:solidFill>
                  <a:srgbClr val="FF000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分组样本</a:t>
            </a:r>
            <a:r>
              <a:rPr lang="zh-CN" altLang="zh-CN" dirty="0">
                <a:latin typeface="Calibri" panose="020F0502020204030204" pitchFamily="34" charset="0"/>
                <a:cs typeface="Times New Roman" panose="02020603050405020304" pitchFamily="18" charset="0"/>
              </a:rPr>
              <a:t>中不一定成立，甚至</a:t>
            </a:r>
            <a:r>
              <a:rPr lang="zh-CN" altLang="zh-CN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相反</a:t>
            </a:r>
            <a:r>
              <a:rPr lang="zh-CN" altLang="en-US" dirty="0">
                <a:latin typeface="Calibri" panose="020F0502020204030204" pitchFamily="34" charset="0"/>
                <a:cs typeface="Times New Roman" panose="02020603050405020304" pitchFamily="18" charset="0"/>
              </a:rPr>
              <a:t>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13472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 bwMode="auto">
          <a:xfrm>
            <a:off x="575556" y="1484784"/>
            <a:ext cx="8028892" cy="21602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E92C2E0C-53A3-4362-98BF-84BE3F71DBEA}"/>
              </a:ext>
            </a:extLst>
          </p:cNvPr>
          <p:cNvSpPr/>
          <p:nvPr/>
        </p:nvSpPr>
        <p:spPr>
          <a:xfrm>
            <a:off x="413832" y="511084"/>
            <a:ext cx="3816424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en-US" sz="2000" dirty="0">
                <a:latin typeface="+mn-ea"/>
                <a:ea typeface="+mn-ea"/>
              </a:rPr>
              <a:t>克服辛普森</a:t>
            </a:r>
            <a:r>
              <a:rPr lang="zh-CN" altLang="en-US" sz="2000" dirty="0" smtClean="0">
                <a:latin typeface="+mn-ea"/>
                <a:ea typeface="+mn-ea"/>
              </a:rPr>
              <a:t>悖论：</a:t>
            </a:r>
            <a:r>
              <a:rPr lang="zh-CN" altLang="en-US" sz="2000" dirty="0">
                <a:latin typeface="+mn-ea"/>
                <a:ea typeface="+mn-ea"/>
              </a:rPr>
              <a:t>厘清真</a:t>
            </a:r>
            <a:r>
              <a:rPr lang="en-US" altLang="zh-CN" sz="2000" dirty="0">
                <a:latin typeface="+mn-ea"/>
                <a:ea typeface="+mn-ea"/>
              </a:rPr>
              <a:t>/</a:t>
            </a:r>
            <a:r>
              <a:rPr lang="zh-CN" altLang="en-US" sz="2000" dirty="0">
                <a:latin typeface="+mn-ea"/>
                <a:ea typeface="+mn-ea"/>
              </a:rPr>
              <a:t>假关联</a:t>
            </a:r>
          </a:p>
        </p:txBody>
      </p:sp>
      <p:sp>
        <p:nvSpPr>
          <p:cNvPr id="3" name="矩形 2"/>
          <p:cNvSpPr/>
          <p:nvPr/>
        </p:nvSpPr>
        <p:spPr>
          <a:xfrm>
            <a:off x="386392" y="1051592"/>
            <a:ext cx="8218056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65113" indent="-265113"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zh-CN" sz="20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复杂</a:t>
            </a:r>
            <a:r>
              <a:rPr lang="zh-CN" altLang="zh-CN" sz="2000" dirty="0">
                <a:latin typeface="Calibri" panose="020F0502020204030204" pitchFamily="34" charset="0"/>
                <a:cs typeface="Times New Roman" panose="02020603050405020304" pitchFamily="18" charset="0"/>
              </a:rPr>
              <a:t>数据中</a:t>
            </a:r>
            <a:r>
              <a:rPr lang="zh-CN" altLang="zh-CN" sz="2000" dirty="0">
                <a:solidFill>
                  <a:srgbClr val="0000FF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变量之间</a:t>
            </a:r>
            <a:r>
              <a:rPr lang="zh-CN" altLang="zh-CN" sz="2000" dirty="0">
                <a:latin typeface="Calibri" panose="020F0502020204030204" pitchFamily="34" charset="0"/>
                <a:cs typeface="Times New Roman" panose="02020603050405020304" pitchFamily="18" charset="0"/>
              </a:rPr>
              <a:t>的</a:t>
            </a:r>
            <a:r>
              <a:rPr lang="zh-CN" altLang="zh-CN" sz="2000" dirty="0">
                <a:solidFill>
                  <a:srgbClr val="FF000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关联</a:t>
            </a:r>
            <a:r>
              <a:rPr lang="zh-CN" altLang="zh-CN" sz="2000" dirty="0" smtClean="0">
                <a:solidFill>
                  <a:srgbClr val="FF000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关系</a:t>
            </a:r>
            <a:r>
              <a:rPr lang="zh-CN" altLang="zh-CN" sz="20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：</a:t>
            </a:r>
            <a:r>
              <a:rPr lang="zh-CN" altLang="zh-CN" sz="2000" dirty="0">
                <a:solidFill>
                  <a:srgbClr val="FF000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因果关联</a:t>
            </a:r>
            <a:r>
              <a:rPr lang="zh-CN" altLang="zh-CN" sz="2000" dirty="0">
                <a:latin typeface="Calibri" panose="020F0502020204030204" pitchFamily="34" charset="0"/>
                <a:cs typeface="Times New Roman" panose="02020603050405020304" pitchFamily="18" charset="0"/>
              </a:rPr>
              <a:t>、</a:t>
            </a:r>
            <a:r>
              <a:rPr lang="zh-CN" altLang="zh-CN" sz="2000" dirty="0">
                <a:solidFill>
                  <a:srgbClr val="FF000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混淆偏差</a:t>
            </a:r>
            <a:r>
              <a:rPr lang="zh-CN" altLang="zh-CN" sz="2000" dirty="0">
                <a:latin typeface="Calibri" panose="020F0502020204030204" pitchFamily="34" charset="0"/>
                <a:cs typeface="Times New Roman" panose="02020603050405020304" pitchFamily="18" charset="0"/>
              </a:rPr>
              <a:t>、</a:t>
            </a:r>
            <a:r>
              <a:rPr lang="zh-CN" altLang="zh-CN" sz="2000" dirty="0">
                <a:solidFill>
                  <a:srgbClr val="FF000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选择偏差</a:t>
            </a:r>
            <a:r>
              <a:rPr lang="zh-CN" altLang="zh-CN" sz="20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。</a:t>
            </a:r>
            <a:endParaRPr lang="zh-CN" altLang="en-US" sz="2000" dirty="0"/>
          </a:p>
        </p:txBody>
      </p:sp>
      <p:sp>
        <p:nvSpPr>
          <p:cNvPr id="4" name="矩形 3"/>
          <p:cNvSpPr/>
          <p:nvPr/>
        </p:nvSpPr>
        <p:spPr>
          <a:xfrm>
            <a:off x="687564" y="3393568"/>
            <a:ext cx="7884876" cy="201337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82563" indent="-182563">
              <a:lnSpc>
                <a:spcPts val="29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zh-CN" dirty="0" smtClean="0">
                <a:solidFill>
                  <a:srgbClr val="FF000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因果关联</a:t>
            </a:r>
            <a:r>
              <a:rPr lang="zh-CN" altLang="zh-CN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：数据中</a:t>
            </a:r>
            <a:r>
              <a:rPr lang="zh-CN" altLang="zh-CN" dirty="0" smtClean="0">
                <a:solidFill>
                  <a:srgbClr val="FF000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两个变量</a:t>
            </a:r>
            <a:r>
              <a:rPr lang="zh-CN" altLang="zh-CN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，</a:t>
            </a:r>
            <a:r>
              <a:rPr lang="zh-CN" altLang="en-US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若</a:t>
            </a:r>
            <a:r>
              <a:rPr lang="zh-CN" altLang="zh-CN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一个变量是另一个变量的</a:t>
            </a:r>
            <a:r>
              <a:rPr lang="zh-CN" altLang="zh-CN" dirty="0" smtClean="0">
                <a:solidFill>
                  <a:srgbClr val="FF000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原因</a:t>
            </a:r>
            <a:r>
              <a:rPr lang="zh-CN" altLang="zh-CN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，则两个变量</a:t>
            </a:r>
            <a:endParaRPr lang="en-US" altLang="zh-CN" dirty="0" smtClean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2900"/>
              </a:lnSpc>
              <a:spcAft>
                <a:spcPts val="600"/>
              </a:spcAft>
              <a:buClr>
                <a:srgbClr val="FF0000"/>
              </a:buClr>
              <a:buSzPct val="80000"/>
            </a:pPr>
            <a:r>
              <a:rPr lang="en-US" altLang="zh-CN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zh-CN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                      </a:t>
            </a:r>
            <a:r>
              <a:rPr lang="en-US" altLang="zh-CN" sz="16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   </a:t>
            </a:r>
            <a:r>
              <a:rPr lang="zh-CN" altLang="zh-CN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之间存在因果关联。</a:t>
            </a:r>
            <a:endParaRPr lang="en-US" altLang="zh-CN" dirty="0" smtClean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539750" indent="-92075">
              <a:lnSpc>
                <a:spcPts val="29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Arial" panose="020B0604020202020204" pitchFamily="34" charset="0"/>
              <a:buChar char="•"/>
            </a:pPr>
            <a:r>
              <a:rPr lang="zh-CN" altLang="zh-CN" dirty="0" smtClean="0">
                <a:solidFill>
                  <a:srgbClr val="0000FF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如图</a:t>
            </a:r>
            <a:r>
              <a:rPr lang="zh-CN" altLang="zh-CN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：变量</a:t>
            </a:r>
            <a:r>
              <a:rPr lang="en-US" altLang="zh-CN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zh-CN" altLang="zh-CN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是变量</a:t>
            </a:r>
            <a:r>
              <a:rPr lang="en-US" altLang="zh-CN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zh-CN" altLang="zh-CN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的原因，则两个变量之间有因果关联。</a:t>
            </a:r>
            <a:endParaRPr lang="en-US" altLang="zh-CN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539750" indent="-92075">
              <a:lnSpc>
                <a:spcPts val="2900"/>
              </a:lnSpc>
              <a:buClr>
                <a:srgbClr val="FF0000"/>
              </a:buClr>
              <a:buSzPct val="80000"/>
              <a:buFont typeface="Arial" panose="020B0604020202020204" pitchFamily="34" charset="0"/>
              <a:buChar char="•"/>
            </a:pPr>
            <a:r>
              <a:rPr lang="zh-CN" altLang="zh-CN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日常生活中，如下雨导致地面湿，即下雨是地面湿的原因，所以下雨和地面湿两个变量之间有因果关系</a:t>
            </a:r>
            <a:r>
              <a:rPr lang="zh-CN" altLang="en-US" dirty="0">
                <a:latin typeface="Calibri" panose="020F0502020204030204" pitchFamily="34" charset="0"/>
                <a:cs typeface="Times New Roman" panose="02020603050405020304" pitchFamily="18" charset="0"/>
              </a:rPr>
              <a:t>。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9756" y="1729384"/>
            <a:ext cx="3951328" cy="1393502"/>
          </a:xfrm>
          <a:prstGeom prst="rect">
            <a:avLst/>
          </a:prstGeom>
        </p:spPr>
      </p:pic>
      <p:cxnSp>
        <p:nvCxnSpPr>
          <p:cNvPr id="8" name="直接连接符 7"/>
          <p:cNvCxnSpPr/>
          <p:nvPr/>
        </p:nvCxnSpPr>
        <p:spPr bwMode="auto">
          <a:xfrm>
            <a:off x="395536" y="908720"/>
            <a:ext cx="8208912" cy="0"/>
          </a:xfrm>
          <a:prstGeom prst="line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9871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36BA749C-8CED-4821-BBB2-86D7DD76EAED}"/>
              </a:ext>
            </a:extLst>
          </p:cNvPr>
          <p:cNvSpPr/>
          <p:nvPr/>
        </p:nvSpPr>
        <p:spPr>
          <a:xfrm>
            <a:off x="421824" y="1988840"/>
            <a:ext cx="8208912" cy="392415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82563" indent="-182563" algn="just">
              <a:lnSpc>
                <a:spcPts val="27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zh-CN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混淆关联</a:t>
            </a:r>
            <a:r>
              <a:rPr lang="zh-CN" altLang="zh-CN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：数据</a:t>
            </a:r>
            <a:r>
              <a:rPr lang="zh-CN" altLang="zh-CN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中</a:t>
            </a:r>
            <a:r>
              <a:rPr lang="zh-CN" altLang="zh-CN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两</a:t>
            </a:r>
            <a:r>
              <a:rPr lang="zh-CN" altLang="zh-CN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个变量之间</a:t>
            </a:r>
            <a:r>
              <a:rPr lang="zh-CN" altLang="zh-CN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存在</a:t>
            </a:r>
            <a:r>
              <a:rPr lang="zh-CN" altLang="zh-CN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共同的原因</a:t>
            </a:r>
            <a:r>
              <a:rPr lang="zh-CN" altLang="zh-CN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变量</a:t>
            </a:r>
            <a:endParaRPr lang="en-US" altLang="zh-CN" dirty="0" smtClean="0">
              <a:solidFill>
                <a:srgbClr val="FF0000"/>
              </a:solidFill>
              <a:latin typeface="+mn-ea"/>
              <a:ea typeface="+mn-ea"/>
              <a:cs typeface="Times New Roman" panose="02020603050405020304" pitchFamily="18" charset="0"/>
            </a:endParaRPr>
          </a:p>
          <a:p>
            <a:pPr marL="357188" indent="-92075" algn="just">
              <a:lnSpc>
                <a:spcPts val="27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Arial" panose="020B0604020202020204" pitchFamily="34" charset="0"/>
              <a:buChar char="•"/>
            </a:pPr>
            <a:r>
              <a:rPr lang="zh-CN" altLang="zh-CN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如图</a:t>
            </a:r>
            <a:r>
              <a:rPr lang="zh-CN" altLang="en-US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：</a:t>
            </a:r>
            <a:r>
              <a:rPr lang="en-US" altLang="zh-CN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</a:t>
            </a:r>
            <a:r>
              <a:rPr lang="zh-CN" altLang="zh-CN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和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Y</a:t>
            </a:r>
            <a:r>
              <a:rPr lang="zh-CN" altLang="zh-CN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存在</a:t>
            </a:r>
            <a:r>
              <a:rPr lang="zh-CN" altLang="zh-CN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共同的原因变量</a:t>
            </a:r>
            <a:r>
              <a:rPr lang="en-US" altLang="zh-CN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X</a:t>
            </a:r>
            <a:r>
              <a:rPr lang="en-US" altLang="zh-CN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lang="zh-CN" altLang="zh-CN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即</a:t>
            </a:r>
            <a:r>
              <a:rPr lang="zh-CN" altLang="en-US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，</a:t>
            </a:r>
            <a:r>
              <a:rPr lang="en-US" altLang="zh-CN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X</a:t>
            </a:r>
            <a:r>
              <a:rPr lang="zh-CN" altLang="zh-CN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是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</a:t>
            </a:r>
            <a:r>
              <a:rPr lang="zh-CN" altLang="zh-CN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的原因，同时也是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Y</a:t>
            </a:r>
            <a:r>
              <a:rPr lang="zh-CN" altLang="zh-CN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的</a:t>
            </a:r>
            <a:r>
              <a:rPr lang="zh-CN" altLang="zh-CN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原因</a:t>
            </a:r>
            <a:r>
              <a:rPr lang="en-US" altLang="zh-CN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)</a:t>
            </a:r>
            <a:r>
              <a:rPr lang="zh-CN" altLang="zh-CN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。</a:t>
            </a:r>
            <a:endParaRPr lang="en-US" altLang="zh-CN" dirty="0" smtClean="0">
              <a:solidFill>
                <a:srgbClr val="000000"/>
              </a:solidFill>
              <a:latin typeface="+mn-ea"/>
              <a:ea typeface="+mn-ea"/>
              <a:cs typeface="Times New Roman" panose="02020603050405020304" pitchFamily="18" charset="0"/>
            </a:endParaRPr>
          </a:p>
          <a:p>
            <a:pPr marL="357188" indent="-92075" algn="just">
              <a:lnSpc>
                <a:spcPts val="27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若</a:t>
            </a:r>
            <a:r>
              <a:rPr lang="zh-CN" altLang="zh-CN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忽略</a:t>
            </a:r>
            <a:r>
              <a:rPr lang="en-US" altLang="zh-CN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X</a:t>
            </a:r>
            <a:r>
              <a:rPr lang="zh-CN" altLang="zh-CN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，</a:t>
            </a:r>
            <a:r>
              <a:rPr lang="zh-CN" altLang="en-US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则</a:t>
            </a:r>
            <a:r>
              <a:rPr lang="en-US" altLang="zh-CN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</a:t>
            </a:r>
            <a:r>
              <a:rPr lang="zh-CN" altLang="zh-CN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和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Y</a:t>
            </a:r>
            <a:r>
              <a:rPr lang="zh-CN" altLang="zh-CN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在数据中会存在虚假关联</a:t>
            </a:r>
            <a:r>
              <a:rPr lang="zh-CN" altLang="zh-CN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。</a:t>
            </a:r>
            <a:endParaRPr lang="en-US" altLang="zh-CN" dirty="0" smtClean="0">
              <a:solidFill>
                <a:srgbClr val="000000"/>
              </a:solidFill>
              <a:latin typeface="+mn-ea"/>
              <a:ea typeface="+mn-ea"/>
              <a:cs typeface="Times New Roman" panose="02020603050405020304" pitchFamily="18" charset="0"/>
            </a:endParaRPr>
          </a:p>
          <a:p>
            <a:pPr marL="357188" indent="-92075" algn="just">
              <a:lnSpc>
                <a:spcPts val="27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由于此</a:t>
            </a:r>
            <a:r>
              <a:rPr lang="zh-CN" altLang="zh-CN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关联</a:t>
            </a:r>
            <a:r>
              <a:rPr lang="zh-CN" altLang="zh-CN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是</a:t>
            </a:r>
            <a:r>
              <a:rPr lang="zh-CN" altLang="zh-CN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混淆偏差</a:t>
            </a:r>
            <a:r>
              <a:rPr lang="zh-CN" altLang="zh-CN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导致</a:t>
            </a:r>
            <a:r>
              <a:rPr lang="zh-CN" altLang="zh-CN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，</a:t>
            </a:r>
            <a:r>
              <a:rPr lang="zh-CN" altLang="en-US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也</a:t>
            </a:r>
            <a:r>
              <a:rPr lang="zh-CN" altLang="zh-CN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称为</a:t>
            </a:r>
            <a:r>
              <a:rPr lang="zh-CN" altLang="zh-CN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混淆关联</a:t>
            </a:r>
            <a:r>
              <a:rPr lang="zh-CN" altLang="zh-CN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。</a:t>
            </a:r>
            <a:endParaRPr lang="en-US" altLang="zh-CN" dirty="0" smtClean="0">
              <a:solidFill>
                <a:srgbClr val="000000"/>
              </a:solidFill>
              <a:latin typeface="+mn-ea"/>
              <a:ea typeface="+mn-ea"/>
              <a:cs typeface="Times New Roman" panose="02020603050405020304" pitchFamily="18" charset="0"/>
            </a:endParaRPr>
          </a:p>
          <a:p>
            <a:pPr marL="357188" indent="-92075" algn="just">
              <a:lnSpc>
                <a:spcPts val="27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Arial" panose="020B0604020202020204" pitchFamily="34" charset="0"/>
              <a:buChar char="•"/>
            </a:pPr>
            <a:r>
              <a:rPr lang="zh-CN" altLang="zh-CN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如</a:t>
            </a:r>
            <a:r>
              <a:rPr lang="zh-CN" altLang="en-US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：</a:t>
            </a:r>
            <a:r>
              <a:rPr lang="en-US" altLang="zh-CN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X</a:t>
            </a:r>
            <a:r>
              <a:rPr lang="zh-CN" altLang="zh-CN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表示</a:t>
            </a:r>
            <a:r>
              <a:rPr lang="zh-CN" altLang="zh-CN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下雨</a:t>
            </a:r>
            <a:r>
              <a:rPr lang="zh-CN" altLang="zh-CN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，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</a:t>
            </a:r>
            <a:r>
              <a:rPr lang="zh-CN" altLang="zh-CN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表示</a:t>
            </a:r>
            <a:r>
              <a:rPr lang="zh-CN" altLang="zh-CN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地面湿</a:t>
            </a:r>
            <a:r>
              <a:rPr lang="zh-CN" altLang="zh-CN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，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Y</a:t>
            </a:r>
            <a:r>
              <a:rPr lang="zh-CN" altLang="zh-CN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表示</a:t>
            </a:r>
            <a:r>
              <a:rPr lang="zh-CN" altLang="zh-CN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行人撑伞</a:t>
            </a:r>
            <a:r>
              <a:rPr lang="zh-CN" altLang="zh-CN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，</a:t>
            </a:r>
            <a:r>
              <a:rPr lang="zh-CN" altLang="en-US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则</a:t>
            </a:r>
            <a:r>
              <a:rPr lang="zh-CN" altLang="zh-CN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在</a:t>
            </a:r>
            <a:r>
              <a:rPr lang="zh-CN" altLang="zh-CN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数据中会发现</a:t>
            </a:r>
            <a:r>
              <a:rPr lang="zh-CN" altLang="zh-CN" u="wavyDbl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地面湿和行人撑伞十分相关</a:t>
            </a:r>
            <a:r>
              <a:rPr lang="zh-CN" altLang="zh-CN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。</a:t>
            </a:r>
            <a:endParaRPr lang="en-US" altLang="zh-CN" dirty="0" smtClean="0">
              <a:solidFill>
                <a:srgbClr val="000000"/>
              </a:solidFill>
              <a:latin typeface="+mn-ea"/>
              <a:ea typeface="+mn-ea"/>
              <a:cs typeface="Times New Roman" panose="02020603050405020304" pitchFamily="18" charset="0"/>
            </a:endParaRPr>
          </a:p>
          <a:p>
            <a:pPr marL="357188" indent="-92075" algn="just">
              <a:lnSpc>
                <a:spcPts val="27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Arial" panose="020B0604020202020204" pitchFamily="34" charset="0"/>
              <a:buChar char="•"/>
            </a:pPr>
            <a:r>
              <a:rPr lang="zh-CN" altLang="zh-CN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但</a:t>
            </a:r>
            <a:r>
              <a:rPr lang="zh-CN" altLang="zh-CN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这种相关会</a:t>
            </a:r>
            <a:r>
              <a:rPr lang="zh-CN" altLang="zh-CN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随数据</a:t>
            </a:r>
            <a:r>
              <a:rPr lang="en-US" altLang="zh-CN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\</a:t>
            </a:r>
            <a:r>
              <a:rPr lang="zh-CN" altLang="zh-CN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环境</a:t>
            </a:r>
            <a:r>
              <a:rPr lang="en-US" altLang="zh-CN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\</a:t>
            </a:r>
            <a:r>
              <a:rPr lang="zh-CN" altLang="zh-CN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时间</a:t>
            </a:r>
            <a:r>
              <a:rPr lang="en-US" altLang="zh-CN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…</a:t>
            </a:r>
            <a:r>
              <a:rPr lang="zh-CN" altLang="zh-CN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变化而变化</a:t>
            </a:r>
            <a:r>
              <a:rPr lang="zh-CN" altLang="zh-CN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，</a:t>
            </a:r>
            <a:r>
              <a:rPr lang="zh-CN" altLang="zh-CN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如</a:t>
            </a:r>
            <a:r>
              <a:rPr lang="zh-CN" altLang="en-US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夏季</a:t>
            </a:r>
            <a:r>
              <a:rPr lang="zh-CN" altLang="zh-CN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，</a:t>
            </a:r>
            <a:r>
              <a:rPr lang="zh-CN" altLang="zh-CN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也会有很多行人撑伞，但</a:t>
            </a:r>
            <a:r>
              <a:rPr lang="zh-CN" altLang="zh-CN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地面</a:t>
            </a:r>
            <a:r>
              <a:rPr lang="zh-CN" altLang="en-US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却</a:t>
            </a:r>
            <a:r>
              <a:rPr lang="zh-CN" altLang="zh-CN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很</a:t>
            </a:r>
            <a:r>
              <a:rPr lang="zh-CN" altLang="zh-CN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干燥</a:t>
            </a:r>
            <a:r>
              <a:rPr lang="zh-CN" altLang="zh-CN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。</a:t>
            </a:r>
            <a:endParaRPr lang="en-US" altLang="zh-CN" dirty="0" smtClean="0">
              <a:solidFill>
                <a:srgbClr val="000000"/>
              </a:solidFill>
              <a:latin typeface="+mn-ea"/>
              <a:ea typeface="+mn-ea"/>
              <a:cs typeface="Times New Roman" panose="02020603050405020304" pitchFamily="18" charset="0"/>
            </a:endParaRPr>
          </a:p>
          <a:p>
            <a:pPr marL="357188" indent="-92075" algn="just">
              <a:lnSpc>
                <a:spcPts val="2700"/>
              </a:lnSpc>
              <a:spcAft>
                <a:spcPts val="0"/>
              </a:spcAft>
              <a:buClr>
                <a:srgbClr val="FF0000"/>
              </a:buClr>
              <a:buSzPct val="80000"/>
              <a:buFont typeface="Arial" panose="020B0604020202020204" pitchFamily="34" charset="0"/>
              <a:buChar char="•"/>
            </a:pPr>
            <a:r>
              <a:rPr lang="zh-CN" altLang="zh-CN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辛普森</a:t>
            </a:r>
            <a:r>
              <a:rPr lang="zh-CN" altLang="zh-CN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悖论</a:t>
            </a:r>
            <a:r>
              <a:rPr lang="zh-CN" altLang="zh-CN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例子</a:t>
            </a:r>
            <a:r>
              <a:rPr lang="zh-CN" altLang="en-US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就</a:t>
            </a:r>
            <a:r>
              <a:rPr lang="zh-CN" altLang="zh-CN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是</a:t>
            </a:r>
            <a:r>
              <a:rPr lang="zh-CN" altLang="zh-CN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混淆关联</a:t>
            </a:r>
            <a:r>
              <a:rPr lang="zh-CN" altLang="zh-CN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，其中</a:t>
            </a:r>
            <a:r>
              <a:rPr lang="zh-CN" altLang="zh-CN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性别</a:t>
            </a:r>
            <a:r>
              <a:rPr lang="zh-CN" altLang="zh-CN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会影响到</a:t>
            </a:r>
            <a:r>
              <a:rPr lang="zh-CN" altLang="zh-CN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患者</a:t>
            </a:r>
            <a:r>
              <a:rPr lang="zh-CN" altLang="en-US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用</a:t>
            </a:r>
            <a:r>
              <a:rPr lang="zh-CN" altLang="zh-CN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药与否</a:t>
            </a:r>
            <a:r>
              <a:rPr lang="zh-CN" altLang="zh-CN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及其</a:t>
            </a:r>
            <a:r>
              <a:rPr lang="zh-CN" altLang="zh-CN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恢复率</a:t>
            </a:r>
            <a:r>
              <a:rPr lang="zh-CN" altLang="zh-CN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，</a:t>
            </a:r>
            <a:r>
              <a:rPr lang="zh-CN" altLang="en-US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若</a:t>
            </a:r>
            <a:r>
              <a:rPr lang="zh-CN" altLang="zh-CN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忽略性别</a:t>
            </a:r>
            <a:r>
              <a:rPr lang="zh-CN" altLang="zh-CN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，</a:t>
            </a:r>
            <a:r>
              <a:rPr lang="zh-CN" altLang="en-US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则</a:t>
            </a:r>
            <a:r>
              <a:rPr lang="zh-CN" altLang="en-US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用</a:t>
            </a:r>
            <a:r>
              <a:rPr lang="zh-CN" altLang="zh-CN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药</a:t>
            </a:r>
            <a:r>
              <a:rPr lang="zh-CN" altLang="zh-CN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与否</a:t>
            </a:r>
            <a:r>
              <a:rPr lang="zh-CN" altLang="zh-CN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和</a:t>
            </a:r>
            <a:r>
              <a:rPr lang="zh-CN" altLang="zh-CN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恢复率</a:t>
            </a:r>
            <a:r>
              <a:rPr lang="zh-CN" altLang="zh-CN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之间就</a:t>
            </a:r>
            <a:r>
              <a:rPr lang="zh-CN" altLang="zh-CN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存在</a:t>
            </a:r>
            <a:r>
              <a:rPr lang="zh-CN" altLang="zh-CN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混淆关联</a:t>
            </a:r>
            <a:r>
              <a:rPr lang="zh-CN" altLang="zh-CN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。</a:t>
            </a:r>
          </a:p>
        </p:txBody>
      </p:sp>
      <p:sp>
        <p:nvSpPr>
          <p:cNvPr id="4" name="矩形 3"/>
          <p:cNvSpPr/>
          <p:nvPr/>
        </p:nvSpPr>
        <p:spPr bwMode="auto">
          <a:xfrm>
            <a:off x="602416" y="1484784"/>
            <a:ext cx="7992888" cy="21602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0616" y="476672"/>
            <a:ext cx="3951328" cy="1393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535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EE90FAB2-2769-4172-A42D-85019B468A77}"/>
              </a:ext>
            </a:extLst>
          </p:cNvPr>
          <p:cNvSpPr/>
          <p:nvPr/>
        </p:nvSpPr>
        <p:spPr>
          <a:xfrm>
            <a:off x="403552" y="1844824"/>
            <a:ext cx="8191752" cy="384720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82563" indent="-182563" algn="just">
              <a:lnSpc>
                <a:spcPts val="27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zh-CN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选择关联</a:t>
            </a:r>
            <a:r>
              <a:rPr lang="zh-CN" altLang="zh-CN" b="1" dirty="0">
                <a:latin typeface="+mn-ea"/>
                <a:ea typeface="+mn-ea"/>
                <a:cs typeface="Times New Roman" panose="02020603050405020304" pitchFamily="18" charset="0"/>
              </a:rPr>
              <a:t>：</a:t>
            </a:r>
            <a:r>
              <a:rPr lang="zh-CN" altLang="zh-CN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数据</a:t>
            </a:r>
            <a:r>
              <a:rPr lang="zh-CN" altLang="zh-CN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中</a:t>
            </a:r>
            <a:r>
              <a:rPr lang="zh-CN" altLang="zh-CN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两</a:t>
            </a:r>
            <a:r>
              <a:rPr lang="zh-CN" altLang="zh-CN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个变量之间</a:t>
            </a:r>
            <a:r>
              <a:rPr lang="zh-CN" altLang="zh-CN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存在</a:t>
            </a:r>
            <a:r>
              <a:rPr lang="zh-CN" altLang="zh-CN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共同的结果</a:t>
            </a:r>
            <a:r>
              <a:rPr lang="zh-CN" altLang="zh-CN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变量</a:t>
            </a:r>
            <a:endParaRPr lang="en-US" altLang="zh-CN" dirty="0" smtClean="0">
              <a:solidFill>
                <a:srgbClr val="FF0000"/>
              </a:solidFill>
              <a:latin typeface="+mn-ea"/>
              <a:ea typeface="+mn-ea"/>
              <a:cs typeface="Times New Roman" panose="02020603050405020304" pitchFamily="18" charset="0"/>
            </a:endParaRPr>
          </a:p>
          <a:p>
            <a:pPr marL="357188" indent="-92075" algn="just">
              <a:lnSpc>
                <a:spcPts val="27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Arial" panose="020B0604020202020204" pitchFamily="34" charset="0"/>
              <a:buChar char="•"/>
            </a:pPr>
            <a:r>
              <a:rPr lang="zh-CN" altLang="zh-CN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如图</a:t>
            </a:r>
            <a:r>
              <a:rPr lang="zh-CN" altLang="en-US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：</a:t>
            </a:r>
            <a:r>
              <a:rPr lang="en-US" altLang="zh-CN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</a:t>
            </a:r>
            <a:r>
              <a:rPr lang="zh-CN" altLang="zh-CN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和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Y</a:t>
            </a:r>
            <a:r>
              <a:rPr lang="zh-CN" altLang="zh-CN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存在</a:t>
            </a:r>
            <a:r>
              <a:rPr lang="zh-CN" altLang="zh-CN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共同的结果变量</a:t>
            </a:r>
            <a:r>
              <a:rPr lang="en-US" altLang="zh-CN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   </a:t>
            </a:r>
            <a:r>
              <a:rPr lang="en-US" altLang="zh-CN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lang="en-US" altLang="zh-CN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</a:t>
            </a:r>
            <a:r>
              <a:rPr lang="zh-CN" altLang="zh-CN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是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</a:t>
            </a:r>
            <a:r>
              <a:rPr lang="zh-CN" altLang="zh-CN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的原因，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Y</a:t>
            </a:r>
            <a:r>
              <a:rPr lang="zh-CN" altLang="zh-CN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也是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</a:t>
            </a:r>
            <a:r>
              <a:rPr lang="zh-CN" altLang="zh-CN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的</a:t>
            </a:r>
            <a:r>
              <a:rPr lang="zh-CN" altLang="zh-CN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原因</a:t>
            </a:r>
            <a:r>
              <a:rPr lang="en-US" altLang="zh-CN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)</a:t>
            </a:r>
          </a:p>
          <a:p>
            <a:pPr marL="357188" indent="-92075" algn="just">
              <a:lnSpc>
                <a:spcPts val="2700"/>
              </a:lnSpc>
              <a:spcAft>
                <a:spcPts val="0"/>
              </a:spcAft>
              <a:buClr>
                <a:srgbClr val="FF0000"/>
              </a:buClr>
              <a:buSzPct val="80000"/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若</a:t>
            </a:r>
            <a:r>
              <a:rPr lang="zh-CN" altLang="zh-CN" u="wavyDbl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基于</a:t>
            </a:r>
            <a:r>
              <a:rPr lang="zh-CN" altLang="zh-CN" u="wavyDbl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特定</a:t>
            </a:r>
            <a:r>
              <a:rPr lang="en-US" altLang="zh-CN" u="wavyDbl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</a:t>
            </a:r>
            <a:r>
              <a:rPr lang="zh-CN" altLang="zh-CN" u="wavyDbl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的</a:t>
            </a:r>
            <a:r>
              <a:rPr lang="zh-CN" altLang="zh-CN" u="wavyDbl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取值</a:t>
            </a:r>
            <a:r>
              <a:rPr lang="zh-CN" altLang="en-US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，</a:t>
            </a:r>
            <a:r>
              <a:rPr lang="zh-CN" altLang="zh-CN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选择部分变量研究，</a:t>
            </a:r>
            <a:r>
              <a:rPr lang="zh-CN" altLang="en-US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则</a:t>
            </a:r>
            <a:r>
              <a:rPr lang="en-US" altLang="zh-CN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</a:t>
            </a:r>
            <a:r>
              <a:rPr lang="zh-CN" altLang="zh-CN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和</a:t>
            </a:r>
            <a:r>
              <a:rPr lang="en-US" altLang="zh-CN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Y</a:t>
            </a:r>
            <a:r>
              <a:rPr lang="zh-CN" altLang="en-US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之间</a:t>
            </a:r>
            <a:r>
              <a:rPr lang="zh-CN" altLang="zh-CN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会</a:t>
            </a:r>
            <a:r>
              <a:rPr lang="zh-CN" altLang="zh-CN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存在</a:t>
            </a:r>
            <a:r>
              <a:rPr lang="zh-CN" altLang="zh-CN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虚假关联</a:t>
            </a:r>
            <a:r>
              <a:rPr lang="zh-CN" altLang="zh-CN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。</a:t>
            </a:r>
            <a:endParaRPr lang="en-US" altLang="zh-CN" dirty="0" smtClean="0">
              <a:solidFill>
                <a:srgbClr val="000000"/>
              </a:solidFill>
              <a:latin typeface="+mn-ea"/>
              <a:ea typeface="+mn-ea"/>
              <a:cs typeface="Times New Roman" panose="02020603050405020304" pitchFamily="18" charset="0"/>
            </a:endParaRPr>
          </a:p>
          <a:p>
            <a:pPr marL="357188" indent="-92075" algn="just">
              <a:lnSpc>
                <a:spcPts val="27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Arial" panose="020B0604020202020204" pitchFamily="34" charset="0"/>
              <a:buChar char="•"/>
            </a:pPr>
            <a:r>
              <a:rPr lang="zh-CN" altLang="zh-CN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由于</a:t>
            </a:r>
            <a:r>
              <a:rPr lang="zh-CN" altLang="en-US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此</a:t>
            </a:r>
            <a:r>
              <a:rPr lang="zh-CN" altLang="zh-CN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关联</a:t>
            </a:r>
            <a:r>
              <a:rPr lang="zh-CN" altLang="zh-CN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是</a:t>
            </a:r>
            <a:r>
              <a:rPr lang="zh-CN" altLang="zh-CN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选择偏差</a:t>
            </a:r>
            <a:r>
              <a:rPr lang="zh-CN" altLang="zh-CN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导致</a:t>
            </a:r>
            <a:r>
              <a:rPr lang="zh-CN" altLang="zh-CN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，</a:t>
            </a:r>
            <a:r>
              <a:rPr lang="zh-CN" altLang="en-US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也</a:t>
            </a:r>
            <a:r>
              <a:rPr lang="zh-CN" altLang="zh-CN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称</a:t>
            </a:r>
            <a:r>
              <a:rPr lang="zh-CN" altLang="zh-CN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选择</a:t>
            </a:r>
            <a:r>
              <a:rPr lang="zh-CN" altLang="zh-CN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关联</a:t>
            </a:r>
            <a:r>
              <a:rPr lang="zh-CN" altLang="zh-CN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。</a:t>
            </a:r>
            <a:endParaRPr lang="en-US" altLang="zh-CN" dirty="0" smtClean="0">
              <a:solidFill>
                <a:srgbClr val="000000"/>
              </a:solidFill>
              <a:latin typeface="+mn-ea"/>
              <a:ea typeface="+mn-ea"/>
              <a:cs typeface="Times New Roman" panose="02020603050405020304" pitchFamily="18" charset="0"/>
            </a:endParaRPr>
          </a:p>
          <a:p>
            <a:pPr marL="357188" indent="-92075" algn="just">
              <a:lnSpc>
                <a:spcPts val="27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Arial" panose="020B0604020202020204" pitchFamily="34" charset="0"/>
              <a:buChar char="•"/>
            </a:pPr>
            <a:r>
              <a:rPr lang="zh-CN" altLang="zh-CN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如</a:t>
            </a:r>
            <a:r>
              <a:rPr lang="zh-CN" altLang="en-US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：</a:t>
            </a:r>
            <a:r>
              <a:rPr lang="zh-CN" altLang="zh-CN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收集</a:t>
            </a:r>
            <a:r>
              <a:rPr lang="zh-CN" altLang="zh-CN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图片数据时，</a:t>
            </a:r>
            <a:r>
              <a:rPr lang="zh-CN" altLang="zh-CN" u="wavyDbl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有意</a:t>
            </a:r>
            <a:r>
              <a:rPr lang="en-US" altLang="zh-CN" u="wavyDbl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/</a:t>
            </a:r>
            <a:r>
              <a:rPr lang="zh-CN" altLang="zh-CN" u="wavyDbl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无意</a:t>
            </a:r>
            <a:r>
              <a:rPr lang="zh-CN" altLang="zh-CN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选择</a:t>
            </a:r>
            <a:r>
              <a:rPr lang="zh-CN" altLang="zh-CN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了</a:t>
            </a:r>
            <a:r>
              <a:rPr lang="zh-CN" altLang="en-US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较多</a:t>
            </a:r>
            <a:r>
              <a:rPr lang="zh-CN" altLang="zh-CN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狗</a:t>
            </a:r>
            <a:r>
              <a:rPr lang="zh-CN" altLang="zh-CN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在草地上</a:t>
            </a:r>
            <a:r>
              <a:rPr lang="zh-CN" altLang="zh-CN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的</a:t>
            </a:r>
            <a:r>
              <a:rPr lang="zh-CN" altLang="zh-CN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图片</a:t>
            </a:r>
            <a:r>
              <a:rPr lang="en-US" altLang="zh-CN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lang="zh-CN" altLang="zh-CN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即</a:t>
            </a:r>
            <a:r>
              <a:rPr lang="en-US" altLang="zh-CN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“</a:t>
            </a:r>
            <a:r>
              <a:rPr lang="zh-CN" altLang="zh-CN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草地</a:t>
            </a:r>
            <a:r>
              <a:rPr lang="en-US" altLang="zh-CN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”</a:t>
            </a:r>
            <a:r>
              <a:rPr lang="zh-CN" altLang="zh-CN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和</a:t>
            </a:r>
            <a:r>
              <a:rPr lang="en-US" altLang="zh-CN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“</a:t>
            </a:r>
            <a:r>
              <a:rPr lang="zh-CN" altLang="zh-CN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狗</a:t>
            </a:r>
            <a:r>
              <a:rPr lang="zh-CN" altLang="en-US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”</a:t>
            </a:r>
            <a:r>
              <a:rPr lang="zh-CN" altLang="zh-CN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的特征</a:t>
            </a:r>
            <a:r>
              <a:rPr lang="zh-CN" altLang="en-US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，</a:t>
            </a:r>
            <a:r>
              <a:rPr lang="zh-CN" altLang="zh-CN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导致</a:t>
            </a:r>
            <a:r>
              <a:rPr lang="zh-CN" altLang="zh-CN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收集的图片是狗在草地上）</a:t>
            </a:r>
            <a:r>
              <a:rPr lang="zh-CN" altLang="zh-CN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。</a:t>
            </a:r>
            <a:endParaRPr lang="en-US" altLang="zh-CN" dirty="0" smtClean="0">
              <a:solidFill>
                <a:srgbClr val="000000"/>
              </a:solidFill>
              <a:latin typeface="+mn-ea"/>
              <a:ea typeface="+mn-ea"/>
              <a:cs typeface="Times New Roman" panose="02020603050405020304" pitchFamily="18" charset="0"/>
            </a:endParaRPr>
          </a:p>
          <a:p>
            <a:pPr marL="357188" indent="-92075" algn="just">
              <a:lnSpc>
                <a:spcPts val="27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Arial" panose="020B0604020202020204" pitchFamily="34" charset="0"/>
              <a:buChar char="•"/>
            </a:pPr>
            <a:r>
              <a:rPr lang="zh-CN" altLang="zh-CN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本来</a:t>
            </a:r>
            <a:r>
              <a:rPr lang="zh-CN" altLang="zh-CN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草地和狗之间不相关，但</a:t>
            </a:r>
            <a:r>
              <a:rPr lang="zh-CN" altLang="zh-CN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当选择</a:t>
            </a:r>
            <a:r>
              <a:rPr lang="zh-CN" altLang="zh-CN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了大量狗在草地上的图片时，草地和狗之间就十分相关</a:t>
            </a:r>
            <a:r>
              <a:rPr lang="zh-CN" altLang="zh-CN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。</a:t>
            </a:r>
            <a:endParaRPr lang="en-US" altLang="zh-CN" dirty="0" smtClean="0">
              <a:solidFill>
                <a:srgbClr val="000000"/>
              </a:solidFill>
              <a:latin typeface="+mn-ea"/>
              <a:ea typeface="+mn-ea"/>
              <a:cs typeface="Times New Roman" panose="02020603050405020304" pitchFamily="18" charset="0"/>
            </a:endParaRPr>
          </a:p>
          <a:p>
            <a:pPr marL="357188" indent="-92075" algn="just">
              <a:lnSpc>
                <a:spcPts val="2700"/>
              </a:lnSpc>
              <a:spcAft>
                <a:spcPts val="0"/>
              </a:spcAft>
              <a:buClr>
                <a:srgbClr val="FF0000"/>
              </a:buClr>
              <a:buSzPct val="80000"/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同样</a:t>
            </a:r>
            <a:r>
              <a:rPr lang="zh-CN" altLang="en-US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，</a:t>
            </a:r>
            <a:r>
              <a:rPr lang="zh-CN" altLang="zh-CN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这种</a:t>
            </a:r>
            <a:r>
              <a:rPr lang="zh-CN" altLang="zh-CN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相关也会</a:t>
            </a:r>
            <a:r>
              <a:rPr lang="zh-CN" altLang="zh-CN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随数据</a:t>
            </a:r>
            <a:r>
              <a:rPr lang="en-US" altLang="zh-CN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\</a:t>
            </a:r>
            <a:r>
              <a:rPr lang="zh-CN" altLang="zh-CN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环境</a:t>
            </a:r>
            <a:r>
              <a:rPr lang="en-US" altLang="zh-CN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\</a:t>
            </a:r>
            <a:r>
              <a:rPr lang="zh-CN" altLang="zh-CN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时间</a:t>
            </a:r>
            <a:r>
              <a:rPr lang="en-US" altLang="zh-CN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…</a:t>
            </a:r>
            <a:r>
              <a:rPr lang="zh-CN" altLang="zh-CN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变化而变化</a:t>
            </a:r>
            <a:r>
              <a:rPr lang="zh-CN" altLang="zh-CN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，如选择大量</a:t>
            </a:r>
            <a:r>
              <a:rPr lang="zh-CN" altLang="zh-CN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狗在沙滩上</a:t>
            </a:r>
            <a:r>
              <a:rPr lang="zh-CN" altLang="zh-CN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的图片</a:t>
            </a:r>
            <a:r>
              <a:rPr lang="zh-CN" altLang="zh-CN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，</a:t>
            </a:r>
            <a:r>
              <a:rPr lang="zh-CN" altLang="en-US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则</a:t>
            </a:r>
            <a:r>
              <a:rPr lang="zh-CN" altLang="zh-CN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草地</a:t>
            </a:r>
            <a:r>
              <a:rPr lang="zh-CN" altLang="zh-CN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和狗之间</a:t>
            </a:r>
            <a:r>
              <a:rPr lang="zh-CN" altLang="zh-CN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可能</a:t>
            </a:r>
            <a:r>
              <a:rPr lang="zh-CN" altLang="en-US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就</a:t>
            </a:r>
            <a:r>
              <a:rPr lang="zh-CN" altLang="zh-CN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是</a:t>
            </a:r>
            <a:r>
              <a:rPr lang="zh-CN" altLang="zh-CN" u="wavyDbl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负相关</a:t>
            </a:r>
            <a:r>
              <a:rPr lang="zh-CN" altLang="zh-CN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或者</a:t>
            </a:r>
            <a:r>
              <a:rPr lang="zh-CN" altLang="zh-CN" u="wavyDbl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不相关</a:t>
            </a:r>
            <a:r>
              <a:rPr lang="zh-CN" altLang="zh-CN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。</a:t>
            </a:r>
            <a:endParaRPr lang="zh-CN" altLang="zh-CN" dirty="0">
              <a:solidFill>
                <a:srgbClr val="000000"/>
              </a:solidFill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" name="矩形 4"/>
          <p:cNvSpPr/>
          <p:nvPr/>
        </p:nvSpPr>
        <p:spPr bwMode="auto">
          <a:xfrm>
            <a:off x="602416" y="1484784"/>
            <a:ext cx="7992888" cy="21602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760" y="260648"/>
            <a:ext cx="3951328" cy="1393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139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E92C2E0C-53A3-4362-98BF-84BE3F71DBEA}"/>
              </a:ext>
            </a:extLst>
          </p:cNvPr>
          <p:cNvSpPr/>
          <p:nvPr/>
        </p:nvSpPr>
        <p:spPr>
          <a:xfrm>
            <a:off x="665280" y="1152176"/>
            <a:ext cx="2952328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en-US" sz="2000" dirty="0"/>
              <a:t>因果分析的两种理论框架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A71D2F5-D4F1-483D-83AB-C941683F3B44}"/>
              </a:ext>
            </a:extLst>
          </p:cNvPr>
          <p:cNvSpPr/>
          <p:nvPr/>
        </p:nvSpPr>
        <p:spPr>
          <a:xfrm>
            <a:off x="600120" y="1844824"/>
            <a:ext cx="8076336" cy="40267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indent="-285750">
              <a:lnSpc>
                <a:spcPts val="28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zh-CN" sz="2000" dirty="0">
                <a:solidFill>
                  <a:srgbClr val="FF0000"/>
                </a:solidFill>
                <a:latin typeface="+mn-ea"/>
                <a:ea typeface="+mn-ea"/>
              </a:rPr>
              <a:t>潜在结果框架</a:t>
            </a:r>
            <a:r>
              <a:rPr lang="zh-CN" altLang="zh-CN" sz="1600" dirty="0">
                <a:latin typeface="+mn-ea"/>
                <a:ea typeface="+mn-ea"/>
              </a:rPr>
              <a:t>（</a:t>
            </a:r>
            <a:r>
              <a:rPr lang="en-US" altLang="zh-CN" sz="16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Potential Outcome Framework</a:t>
            </a:r>
            <a:r>
              <a:rPr lang="zh-CN" altLang="zh-CN" sz="1600" dirty="0" smtClean="0">
                <a:latin typeface="+mn-ea"/>
                <a:ea typeface="+mn-ea"/>
              </a:rPr>
              <a:t>）</a:t>
            </a:r>
            <a:endParaRPr lang="en-US" altLang="zh-CN" sz="1600" dirty="0" smtClean="0">
              <a:latin typeface="+mn-ea"/>
              <a:ea typeface="+mn-ea"/>
            </a:endParaRPr>
          </a:p>
          <a:p>
            <a:pPr marL="539750" indent="-182563">
              <a:lnSpc>
                <a:spcPts val="28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dirty="0">
                <a:latin typeface="+mn-ea"/>
                <a:ea typeface="+mn-ea"/>
              </a:rPr>
              <a:t>也</a:t>
            </a:r>
            <a:r>
              <a:rPr lang="zh-CN" altLang="zh-CN" dirty="0" smtClean="0">
                <a:latin typeface="+mn-ea"/>
                <a:ea typeface="+mn-ea"/>
              </a:rPr>
              <a:t>称</a:t>
            </a:r>
            <a:r>
              <a:rPr lang="en-US" altLang="zh-CN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Neyman–Rubin</a:t>
            </a:r>
            <a:r>
              <a:rPr lang="zh-CN" altLang="zh-CN" dirty="0">
                <a:latin typeface="+mn-ea"/>
                <a:ea typeface="+mn-ea"/>
              </a:rPr>
              <a:t>因果模型</a:t>
            </a:r>
            <a:r>
              <a:rPr lang="zh-CN" altLang="zh-CN" dirty="0" smtClean="0">
                <a:latin typeface="+mn-ea"/>
                <a:ea typeface="+mn-ea"/>
              </a:rPr>
              <a:t>。最早</a:t>
            </a:r>
            <a:r>
              <a:rPr lang="en-US" altLang="zh-CN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Neyman</a:t>
            </a:r>
            <a:r>
              <a:rPr lang="zh-CN" altLang="en-US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于</a:t>
            </a:r>
            <a:r>
              <a:rPr lang="en-US" altLang="zh-CN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1923</a:t>
            </a:r>
            <a:r>
              <a:rPr lang="zh-CN" altLang="zh-CN" dirty="0">
                <a:latin typeface="+mn-ea"/>
                <a:ea typeface="+mn-ea"/>
              </a:rPr>
              <a:t>年用波兰</a:t>
            </a:r>
            <a:r>
              <a:rPr lang="zh-CN" altLang="zh-CN" dirty="0" smtClean="0">
                <a:latin typeface="+mn-ea"/>
                <a:ea typeface="+mn-ea"/>
              </a:rPr>
              <a:t>语撰写</a:t>
            </a:r>
            <a:r>
              <a:rPr lang="zh-CN" altLang="zh-CN" dirty="0">
                <a:latin typeface="+mn-ea"/>
                <a:ea typeface="+mn-ea"/>
              </a:rPr>
              <a:t>论文中</a:t>
            </a:r>
            <a:r>
              <a:rPr lang="zh-CN" altLang="zh-CN" dirty="0" smtClean="0">
                <a:latin typeface="+mn-ea"/>
                <a:ea typeface="+mn-ea"/>
              </a:rPr>
              <a:t>提出</a:t>
            </a:r>
            <a:r>
              <a:rPr lang="zh-CN" altLang="en-US" dirty="0">
                <a:latin typeface="+mn-ea"/>
                <a:ea typeface="+mn-ea"/>
              </a:rPr>
              <a:t>了</a:t>
            </a:r>
            <a:r>
              <a:rPr lang="en-US" altLang="zh-CN" dirty="0" smtClean="0">
                <a:latin typeface="+mn-ea"/>
                <a:ea typeface="+mn-ea"/>
              </a:rPr>
              <a:t>“</a:t>
            </a:r>
            <a:r>
              <a:rPr lang="zh-CN" altLang="zh-CN" dirty="0">
                <a:latin typeface="+mn-ea"/>
                <a:ea typeface="+mn-ea"/>
              </a:rPr>
              <a:t>潜在结果</a:t>
            </a:r>
            <a:r>
              <a:rPr lang="en-US" altLang="zh-CN" dirty="0" smtClean="0">
                <a:latin typeface="+mn-ea"/>
                <a:ea typeface="+mn-ea"/>
              </a:rPr>
              <a:t>”(</a:t>
            </a:r>
            <a:r>
              <a:rPr lang="en-US" altLang="zh-CN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potential outcome</a:t>
            </a:r>
            <a:r>
              <a:rPr lang="en-US" altLang="zh-CN" dirty="0" smtClean="0">
                <a:latin typeface="+mn-ea"/>
                <a:ea typeface="+mn-ea"/>
              </a:rPr>
              <a:t>)</a:t>
            </a:r>
            <a:r>
              <a:rPr lang="zh-CN" altLang="zh-CN" dirty="0" smtClean="0">
                <a:latin typeface="+mn-ea"/>
                <a:ea typeface="+mn-ea"/>
              </a:rPr>
              <a:t>概念</a:t>
            </a:r>
            <a:r>
              <a:rPr lang="zh-CN" altLang="zh-CN" dirty="0">
                <a:latin typeface="+mn-ea"/>
                <a:ea typeface="+mn-ea"/>
              </a:rPr>
              <a:t>。之后</a:t>
            </a:r>
            <a:r>
              <a:rPr lang="zh-CN" altLang="zh-CN" dirty="0" smtClean="0">
                <a:latin typeface="+mn-ea"/>
                <a:ea typeface="+mn-ea"/>
              </a:rPr>
              <a:t>，</a:t>
            </a:r>
            <a:r>
              <a:rPr lang="en-US" altLang="zh-CN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Rubin</a:t>
            </a:r>
            <a:r>
              <a:rPr lang="zh-CN" altLang="en-US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进一步</a:t>
            </a:r>
            <a:r>
              <a:rPr lang="zh-CN" altLang="zh-CN" dirty="0" smtClean="0">
                <a:latin typeface="+mn-ea"/>
                <a:ea typeface="+mn-ea"/>
              </a:rPr>
              <a:t>发展了这</a:t>
            </a:r>
            <a:r>
              <a:rPr lang="zh-CN" altLang="zh-CN" dirty="0">
                <a:latin typeface="+mn-ea"/>
                <a:ea typeface="+mn-ea"/>
              </a:rPr>
              <a:t>一概念，并将其和缺失</a:t>
            </a:r>
            <a:r>
              <a:rPr lang="zh-CN" altLang="zh-CN" dirty="0" smtClean="0">
                <a:latin typeface="+mn-ea"/>
                <a:ea typeface="+mn-ea"/>
              </a:rPr>
              <a:t>数据理论</a:t>
            </a:r>
            <a:r>
              <a:rPr lang="zh-CN" altLang="zh-CN" dirty="0">
                <a:latin typeface="+mn-ea"/>
                <a:ea typeface="+mn-ea"/>
              </a:rPr>
              <a:t>联系在一起</a:t>
            </a:r>
            <a:r>
              <a:rPr lang="zh-CN" altLang="zh-CN" dirty="0" smtClean="0">
                <a:latin typeface="+mn-ea"/>
                <a:ea typeface="+mn-ea"/>
              </a:rPr>
              <a:t>。</a:t>
            </a:r>
            <a:endParaRPr lang="en-US" altLang="zh-CN" dirty="0" smtClean="0">
              <a:latin typeface="+mn-ea"/>
              <a:ea typeface="+mn-ea"/>
            </a:endParaRPr>
          </a:p>
          <a:p>
            <a:pPr marL="285750" indent="-285750">
              <a:lnSpc>
                <a:spcPts val="28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zh-CN" sz="2000" dirty="0" smtClean="0">
                <a:solidFill>
                  <a:srgbClr val="FF0000"/>
                </a:solidFill>
                <a:latin typeface="+mn-ea"/>
                <a:ea typeface="+mn-ea"/>
              </a:rPr>
              <a:t>结构因果模型</a:t>
            </a:r>
            <a:r>
              <a:rPr lang="zh-CN" altLang="zh-CN" dirty="0" smtClean="0">
                <a:latin typeface="+mn-ea"/>
                <a:ea typeface="+mn-ea"/>
              </a:rPr>
              <a:t>（</a:t>
            </a:r>
            <a:r>
              <a:rPr lang="en-US" altLang="zh-CN" sz="16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Structure Causal Model, SCM</a:t>
            </a:r>
            <a:r>
              <a:rPr lang="zh-CN" altLang="zh-CN" dirty="0" smtClean="0">
                <a:latin typeface="+mn-ea"/>
                <a:ea typeface="+mn-ea"/>
              </a:rPr>
              <a:t>）</a:t>
            </a:r>
            <a:endParaRPr lang="en-US" altLang="zh-CN" dirty="0" smtClean="0">
              <a:latin typeface="+mn-ea"/>
              <a:ea typeface="+mn-ea"/>
            </a:endParaRPr>
          </a:p>
          <a:p>
            <a:pPr marL="539750" indent="-182563">
              <a:lnSpc>
                <a:spcPts val="28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dirty="0" smtClean="0">
                <a:latin typeface="+mn-ea"/>
                <a:ea typeface="+mn-ea"/>
              </a:rPr>
              <a:t>也称</a:t>
            </a:r>
            <a:r>
              <a:rPr lang="zh-CN" altLang="zh-CN" dirty="0" smtClean="0">
                <a:solidFill>
                  <a:srgbClr val="FF0000"/>
                </a:solidFill>
                <a:latin typeface="+mn-ea"/>
                <a:ea typeface="+mn-ea"/>
              </a:rPr>
              <a:t>因果图</a:t>
            </a:r>
            <a:r>
              <a:rPr lang="en-US" altLang="zh-CN" dirty="0" smtClean="0">
                <a:latin typeface="+mn-ea"/>
                <a:ea typeface="+mn-ea"/>
              </a:rPr>
              <a:t>(</a:t>
            </a:r>
            <a:r>
              <a:rPr lang="en-US" altLang="zh-CN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causal diagram</a:t>
            </a:r>
            <a:r>
              <a:rPr lang="en-US" altLang="zh-CN" dirty="0" smtClean="0">
                <a:latin typeface="+mn-ea"/>
                <a:ea typeface="+mn-ea"/>
              </a:rPr>
              <a:t>)</a:t>
            </a:r>
            <a:r>
              <a:rPr lang="zh-CN" altLang="en-US" dirty="0" smtClean="0">
                <a:latin typeface="+mn-ea"/>
                <a:ea typeface="+mn-ea"/>
              </a:rPr>
              <a:t>，</a:t>
            </a:r>
            <a:r>
              <a:rPr lang="en-US" altLang="zh-CN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Pearl</a:t>
            </a:r>
            <a:r>
              <a:rPr lang="zh-CN" altLang="en-US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于</a:t>
            </a:r>
            <a:r>
              <a:rPr lang="en-US" altLang="zh-CN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1995</a:t>
            </a:r>
            <a:r>
              <a:rPr lang="zh-CN" altLang="zh-CN" dirty="0" smtClean="0">
                <a:latin typeface="+mn-ea"/>
                <a:ea typeface="+mn-ea"/>
              </a:rPr>
              <a:t>年提出。</a:t>
            </a:r>
            <a:endParaRPr lang="en-US" altLang="zh-CN" dirty="0" smtClean="0">
              <a:latin typeface="+mn-ea"/>
              <a:ea typeface="+mn-ea"/>
            </a:endParaRPr>
          </a:p>
          <a:p>
            <a:pPr marL="539750" indent="-182563">
              <a:lnSpc>
                <a:spcPts val="28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dirty="0" smtClean="0">
                <a:latin typeface="+mn-ea"/>
                <a:ea typeface="+mn-ea"/>
              </a:rPr>
              <a:t>通常</a:t>
            </a:r>
            <a:r>
              <a:rPr lang="zh-CN" altLang="zh-CN" dirty="0" smtClean="0">
                <a:latin typeface="+mn-ea"/>
                <a:ea typeface="+mn-ea"/>
              </a:rPr>
              <a:t>，因果图是一种</a:t>
            </a:r>
            <a:r>
              <a:rPr lang="zh-CN" altLang="zh-CN" dirty="0" smtClean="0">
                <a:solidFill>
                  <a:srgbClr val="FF0000"/>
                </a:solidFill>
                <a:latin typeface="+mn-ea"/>
                <a:ea typeface="+mn-ea"/>
              </a:rPr>
              <a:t>有向无环图</a:t>
            </a:r>
            <a:r>
              <a:rPr lang="en-US" altLang="zh-CN" dirty="0" smtClean="0">
                <a:latin typeface="+mn-ea"/>
                <a:ea typeface="+mn-ea"/>
              </a:rPr>
              <a:t>(</a:t>
            </a:r>
            <a:r>
              <a:rPr lang="en-US" altLang="zh-CN" sz="16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DAG</a:t>
            </a:r>
            <a:r>
              <a:rPr lang="zh-CN" altLang="en-US" sz="16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</a:t>
            </a:r>
            <a:r>
              <a:rPr lang="en-US" altLang="zh-CN" sz="16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directed acyclic graphs</a:t>
            </a:r>
            <a:r>
              <a:rPr lang="en-US" altLang="zh-CN" dirty="0" smtClean="0">
                <a:latin typeface="+mn-ea"/>
                <a:ea typeface="+mn-ea"/>
              </a:rPr>
              <a:t>)</a:t>
            </a:r>
            <a:r>
              <a:rPr lang="zh-CN" altLang="zh-CN" dirty="0" smtClean="0">
                <a:latin typeface="+mn-ea"/>
                <a:ea typeface="+mn-ea"/>
              </a:rPr>
              <a:t>。</a:t>
            </a:r>
            <a:endParaRPr lang="en-US" altLang="zh-CN" dirty="0" smtClean="0">
              <a:latin typeface="+mn-ea"/>
              <a:ea typeface="+mn-ea"/>
            </a:endParaRPr>
          </a:p>
          <a:p>
            <a:pPr marL="539750" indent="-182563">
              <a:lnSpc>
                <a:spcPts val="28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zh-CN" dirty="0" smtClean="0">
                <a:solidFill>
                  <a:srgbClr val="0000FF"/>
                </a:solidFill>
                <a:latin typeface="+mn-ea"/>
                <a:ea typeface="+mn-ea"/>
              </a:rPr>
              <a:t>有向无环图</a:t>
            </a:r>
            <a:r>
              <a:rPr lang="zh-CN" altLang="en-US" dirty="0" smtClean="0">
                <a:latin typeface="+mn-ea"/>
                <a:ea typeface="+mn-ea"/>
              </a:rPr>
              <a:t>：</a:t>
            </a:r>
            <a:r>
              <a:rPr lang="zh-CN" altLang="zh-CN" dirty="0" smtClean="0">
                <a:latin typeface="+mn-ea"/>
                <a:ea typeface="+mn-ea"/>
              </a:rPr>
              <a:t>一个</a:t>
            </a:r>
            <a:r>
              <a:rPr lang="zh-CN" altLang="zh-CN" dirty="0" smtClean="0">
                <a:solidFill>
                  <a:srgbClr val="FF0000"/>
                </a:solidFill>
                <a:latin typeface="+mn-ea"/>
                <a:ea typeface="+mn-ea"/>
              </a:rPr>
              <a:t>无回路的有向图</a:t>
            </a:r>
            <a:r>
              <a:rPr lang="zh-CN" altLang="en-US" dirty="0" smtClean="0">
                <a:latin typeface="+mn-ea"/>
                <a:ea typeface="+mn-ea"/>
              </a:rPr>
              <a:t>。</a:t>
            </a:r>
            <a:r>
              <a:rPr lang="en-US" altLang="zh-CN" dirty="0" smtClean="0">
                <a:latin typeface="+mn-ea"/>
                <a:ea typeface="+mn-ea"/>
              </a:rPr>
              <a:t>(</a:t>
            </a:r>
            <a:r>
              <a:rPr lang="zh-CN" altLang="zh-CN" dirty="0" smtClean="0">
                <a:latin typeface="+mn-ea"/>
                <a:ea typeface="+mn-ea"/>
              </a:rPr>
              <a:t>从图中任意一个节点出发</a:t>
            </a:r>
            <a:r>
              <a:rPr lang="en-US" altLang="zh-CN" dirty="0" smtClean="0">
                <a:latin typeface="+mn-ea"/>
                <a:ea typeface="+mn-ea"/>
              </a:rPr>
              <a:t>,</a:t>
            </a:r>
            <a:r>
              <a:rPr lang="zh-CN" altLang="zh-CN" dirty="0" smtClean="0">
                <a:latin typeface="+mn-ea"/>
                <a:ea typeface="+mn-ea"/>
              </a:rPr>
              <a:t>经过任意条边，均无法回到该节点</a:t>
            </a:r>
            <a:r>
              <a:rPr lang="en-US" altLang="zh-CN" dirty="0" smtClean="0">
                <a:latin typeface="+mn-ea"/>
                <a:ea typeface="+mn-ea"/>
              </a:rPr>
              <a:t>)</a:t>
            </a:r>
            <a:r>
              <a:rPr lang="zh-CN" altLang="zh-CN" dirty="0" smtClean="0">
                <a:latin typeface="+mn-ea"/>
                <a:ea typeface="+mn-ea"/>
              </a:rPr>
              <a:t>。刻画了</a:t>
            </a:r>
            <a:r>
              <a:rPr lang="zh-CN" altLang="zh-CN" dirty="0" smtClean="0">
                <a:solidFill>
                  <a:srgbClr val="0000FF"/>
                </a:solidFill>
                <a:latin typeface="+mn-ea"/>
                <a:ea typeface="+mn-ea"/>
              </a:rPr>
              <a:t>图中所有节点之间</a:t>
            </a:r>
            <a:r>
              <a:rPr lang="zh-CN" altLang="zh-CN" dirty="0" smtClean="0">
                <a:latin typeface="+mn-ea"/>
                <a:ea typeface="+mn-ea"/>
              </a:rPr>
              <a:t>的</a:t>
            </a:r>
            <a:r>
              <a:rPr lang="zh-CN" altLang="zh-CN" dirty="0" smtClean="0">
                <a:solidFill>
                  <a:srgbClr val="FF0000"/>
                </a:solidFill>
                <a:latin typeface="+mn-ea"/>
                <a:ea typeface="+mn-ea"/>
              </a:rPr>
              <a:t>依赖关系</a:t>
            </a:r>
            <a:r>
              <a:rPr lang="zh-CN" altLang="en-US" dirty="0" smtClean="0">
                <a:latin typeface="+mn-ea"/>
                <a:ea typeface="+mn-ea"/>
              </a:rPr>
              <a:t>，</a:t>
            </a:r>
            <a:r>
              <a:rPr lang="zh-CN" altLang="zh-CN" dirty="0" smtClean="0">
                <a:latin typeface="+mn-ea"/>
                <a:ea typeface="+mn-ea"/>
              </a:rPr>
              <a:t>可用于描述</a:t>
            </a:r>
            <a:r>
              <a:rPr lang="zh-CN" altLang="zh-CN" u="wavyDbl" dirty="0" smtClean="0">
                <a:latin typeface="+mn-ea"/>
                <a:ea typeface="+mn-ea"/>
              </a:rPr>
              <a:t>数据的生成机制</a:t>
            </a:r>
            <a:r>
              <a:rPr lang="zh-CN" altLang="zh-CN" dirty="0" smtClean="0">
                <a:latin typeface="+mn-ea"/>
                <a:ea typeface="+mn-ea"/>
              </a:rPr>
              <a:t>。</a:t>
            </a:r>
            <a:endParaRPr lang="en-US" altLang="zh-CN" dirty="0" smtClean="0">
              <a:latin typeface="+mn-ea"/>
              <a:ea typeface="+mn-ea"/>
            </a:endParaRPr>
          </a:p>
          <a:p>
            <a:pPr marL="539750" indent="-182563">
              <a:lnSpc>
                <a:spcPts val="28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zh-CN" dirty="0" smtClean="0">
                <a:latin typeface="+mn-ea"/>
                <a:ea typeface="+mn-ea"/>
              </a:rPr>
              <a:t>这</a:t>
            </a:r>
            <a:r>
              <a:rPr lang="zh-CN" altLang="en-US" dirty="0" smtClean="0">
                <a:latin typeface="+mn-ea"/>
                <a:ea typeface="+mn-ea"/>
              </a:rPr>
              <a:t>种</a:t>
            </a:r>
            <a:r>
              <a:rPr lang="zh-CN" altLang="zh-CN" dirty="0" smtClean="0">
                <a:latin typeface="+mn-ea"/>
                <a:ea typeface="+mn-ea"/>
              </a:rPr>
              <a:t>描述</a:t>
            </a:r>
            <a:r>
              <a:rPr lang="zh-CN" altLang="zh-CN" dirty="0" smtClean="0">
                <a:solidFill>
                  <a:srgbClr val="0000FF"/>
                </a:solidFill>
                <a:latin typeface="+mn-ea"/>
                <a:ea typeface="+mn-ea"/>
              </a:rPr>
              <a:t>变量联合分布</a:t>
            </a:r>
            <a:r>
              <a:rPr lang="zh-CN" altLang="zh-CN" dirty="0" smtClean="0">
                <a:latin typeface="+mn-ea"/>
                <a:ea typeface="+mn-ea"/>
              </a:rPr>
              <a:t>或</a:t>
            </a:r>
            <a:r>
              <a:rPr lang="zh-CN" altLang="zh-CN" dirty="0" smtClean="0">
                <a:solidFill>
                  <a:srgbClr val="0000FF"/>
                </a:solidFill>
                <a:latin typeface="+mn-ea"/>
                <a:ea typeface="+mn-ea"/>
              </a:rPr>
              <a:t>数据生成机制</a:t>
            </a:r>
            <a:r>
              <a:rPr lang="zh-CN" altLang="zh-CN" dirty="0" smtClean="0">
                <a:latin typeface="+mn-ea"/>
                <a:ea typeface="+mn-ea"/>
              </a:rPr>
              <a:t>的</a:t>
            </a:r>
            <a:r>
              <a:rPr lang="zh-CN" altLang="zh-CN" dirty="0" smtClean="0">
                <a:solidFill>
                  <a:srgbClr val="FF0000"/>
                </a:solidFill>
                <a:latin typeface="+mn-ea"/>
                <a:ea typeface="+mn-ea"/>
              </a:rPr>
              <a:t>模型</a:t>
            </a:r>
            <a:r>
              <a:rPr lang="zh-CN" altLang="en-US" dirty="0" smtClean="0">
                <a:latin typeface="宋体" panose="02010600030101010101" pitchFamily="2" charset="-122"/>
              </a:rPr>
              <a:t>→</a:t>
            </a:r>
            <a:r>
              <a:rPr lang="zh-CN" altLang="zh-CN" sz="2000" dirty="0" smtClean="0">
                <a:solidFill>
                  <a:srgbClr val="FF0000"/>
                </a:solidFill>
                <a:latin typeface="+mn-ea"/>
                <a:ea typeface="+mn-ea"/>
              </a:rPr>
              <a:t>贝叶斯网络</a:t>
            </a:r>
            <a:endParaRPr lang="en-US" altLang="zh-CN" sz="2000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4" y="476672"/>
            <a:ext cx="3265647" cy="1119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105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E92C2E0C-53A3-4362-98BF-84BE3F71DBEA}"/>
              </a:ext>
            </a:extLst>
          </p:cNvPr>
          <p:cNvSpPr/>
          <p:nvPr/>
        </p:nvSpPr>
        <p:spPr>
          <a:xfrm>
            <a:off x="665280" y="1161320"/>
            <a:ext cx="4680520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en-US" sz="2000" dirty="0"/>
              <a:t>因果图的优势：易于计算变量的联合概率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085E3EBC-9DB9-48CE-82C5-A1B3A7283316}"/>
                  </a:ext>
                </a:extLst>
              </p:cNvPr>
              <p:cNvSpPr/>
              <p:nvPr/>
            </p:nvSpPr>
            <p:spPr>
              <a:xfrm>
                <a:off x="584128" y="1772816"/>
                <a:ext cx="8136904" cy="743793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marL="285750" indent="-285750">
                  <a:lnSpc>
                    <a:spcPts val="2900"/>
                  </a:lnSpc>
                  <a:spcAft>
                    <a:spcPts val="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zh-CN" sz="2000" dirty="0">
                    <a:latin typeface="+mn-ea"/>
                    <a:ea typeface="+mn-ea"/>
                  </a:rPr>
                  <a:t>对于</a:t>
                </a:r>
                <a:r>
                  <a:rPr lang="zh-CN" altLang="zh-CN" sz="2000" u="wavyDbl" dirty="0" smtClean="0">
                    <a:latin typeface="+mn-ea"/>
                    <a:ea typeface="+mn-ea"/>
                  </a:rPr>
                  <a:t>任意有</a:t>
                </a:r>
                <a:r>
                  <a:rPr lang="zh-CN" altLang="zh-CN" sz="2000" u="wavyDbl" dirty="0">
                    <a:latin typeface="+mn-ea"/>
                    <a:ea typeface="+mn-ea"/>
                  </a:rPr>
                  <a:t>向无环图模型</a:t>
                </a:r>
                <a:r>
                  <a:rPr lang="zh-CN" altLang="zh-CN" sz="2000" dirty="0">
                    <a:latin typeface="+mn-ea"/>
                    <a:ea typeface="+mn-ea"/>
                  </a:rPr>
                  <a:t>，模型中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𝒅</m:t>
                    </m:r>
                  </m:oMath>
                </a14:m>
                <a:r>
                  <a:rPr lang="zh-CN" altLang="zh-CN" sz="2000" dirty="0">
                    <a:solidFill>
                      <a:srgbClr val="FF0000"/>
                    </a:solidFill>
                    <a:latin typeface="+mn-ea"/>
                    <a:ea typeface="+mn-ea"/>
                  </a:rPr>
                  <a:t>个变量的</a:t>
                </a:r>
                <a:r>
                  <a:rPr lang="zh-CN" altLang="zh-CN" sz="2000" u="wavyDbl" dirty="0">
                    <a:solidFill>
                      <a:srgbClr val="FF0000"/>
                    </a:solidFill>
                    <a:latin typeface="+mn-ea"/>
                    <a:ea typeface="+mn-ea"/>
                  </a:rPr>
                  <a:t>联合概率</a:t>
                </a:r>
                <a:r>
                  <a:rPr lang="zh-CN" altLang="zh-CN" sz="2000" u="wavyDbl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分布</a:t>
                </a:r>
                <a:r>
                  <a:rPr lang="zh-CN" altLang="en-US" sz="2000" dirty="0" smtClean="0">
                    <a:latin typeface="+mn-ea"/>
                    <a:ea typeface="+mn-ea"/>
                  </a:rPr>
                  <a:t>是</a:t>
                </a:r>
                <a:r>
                  <a:rPr lang="zh-CN" altLang="zh-CN" sz="2000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每个</a:t>
                </a:r>
                <a:r>
                  <a:rPr lang="zh-CN" altLang="zh-CN" sz="2000" dirty="0">
                    <a:solidFill>
                      <a:srgbClr val="0000FF"/>
                    </a:solidFill>
                    <a:latin typeface="+mn-ea"/>
                    <a:ea typeface="+mn-ea"/>
                  </a:rPr>
                  <a:t>节点与其父节点之间</a:t>
                </a:r>
                <a:r>
                  <a:rPr lang="zh-CN" altLang="zh-CN" sz="20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条件概率</a:t>
                </a:r>
                <a14:m>
                  <m:oMath xmlns:m="http://schemas.openxmlformats.org/officeDocument/2006/math">
                    <m:r>
                      <a:rPr lang="en-US" altLang="zh-CN" sz="2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𝑷</m:t>
                    </m:r>
                    <m:r>
                      <a:rPr lang="en-US" altLang="zh-CN" sz="2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(</m:t>
                    </m:r>
                    <m:r>
                      <a:rPr lang="en-US" altLang="zh-CN" sz="2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𝒄𝒉𝒊𝒍𝒅</m:t>
                    </m:r>
                    <m:r>
                      <a:rPr lang="en-US" altLang="zh-CN" sz="2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|</m:t>
                    </m:r>
                    <m:r>
                      <a:rPr lang="en-US" altLang="zh-CN" sz="2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𝒑𝒂𝒓𝒆𝒏𝒕𝒔</m:t>
                    </m:r>
                    <m:r>
                      <a:rPr lang="en-US" altLang="zh-CN" sz="2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)</m:t>
                    </m:r>
                  </m:oMath>
                </a14:m>
                <a:r>
                  <a:rPr lang="zh-CN" altLang="zh-CN" sz="2000" dirty="0">
                    <a:latin typeface="+mn-ea"/>
                    <a:ea typeface="+mn-ea"/>
                  </a:rPr>
                  <a:t>的</a:t>
                </a:r>
                <a:r>
                  <a:rPr lang="zh-CN" altLang="zh-CN" sz="20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乘积</a:t>
                </a:r>
                <a:r>
                  <a:rPr lang="zh-CN" altLang="en-US" sz="2000" dirty="0">
                    <a:latin typeface="+mn-ea"/>
                    <a:ea typeface="+mn-ea"/>
                  </a:rPr>
                  <a:t>。</a:t>
                </a:r>
                <a:endParaRPr lang="zh-CN" altLang="zh-CN" sz="2000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085E3EBC-9DB9-48CE-82C5-A1B3A72833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128" y="1772816"/>
                <a:ext cx="8136904" cy="743793"/>
              </a:xfrm>
              <a:prstGeom prst="rect">
                <a:avLst/>
              </a:prstGeom>
              <a:blipFill rotWithShape="0">
                <a:blip r:embed="rId2"/>
                <a:stretch>
                  <a:fillRect l="-1423" t="-9016" r="-1873" b="-131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2397" y="2595542"/>
            <a:ext cx="3584158" cy="87078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85309154-21D7-4C60-90AC-7B2D1F0CF995}"/>
                  </a:ext>
                </a:extLst>
              </p:cNvPr>
              <p:cNvSpPr/>
              <p:nvPr/>
            </p:nvSpPr>
            <p:spPr>
              <a:xfrm>
                <a:off x="584128" y="3566104"/>
                <a:ext cx="8020320" cy="871008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marL="182563" indent="-182563" algn="just">
                  <a:lnSpc>
                    <a:spcPct val="150000"/>
                  </a:lnSpc>
                  <a:spcAft>
                    <a:spcPts val="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</a:pPr>
                <a:r>
                  <a:rPr lang="zh-CN" altLang="en-US" dirty="0">
                    <a:latin typeface="+mn-ea"/>
                    <a:ea typeface="+mn-ea"/>
                  </a:rPr>
                  <a:t>式</a:t>
                </a:r>
                <a:r>
                  <a:rPr lang="zh-CN" altLang="zh-CN" dirty="0" smtClean="0">
                    <a:latin typeface="+mn-ea"/>
                    <a:ea typeface="+mn-ea"/>
                  </a:rPr>
                  <a:t>中</a:t>
                </a:r>
                <a:r>
                  <a:rPr lang="zh-CN" altLang="zh-CN" dirty="0">
                    <a:latin typeface="+mn-ea"/>
                    <a:ea typeface="+mn-ea"/>
                  </a:rPr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𝒙</m:t>
                        </m:r>
                      </m:e>
                      <m:sub>
                        <m: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𝒑𝒂</m:t>
                        </m:r>
                        <m: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(</m:t>
                        </m:r>
                        <m: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𝒋</m:t>
                        </m:r>
                        <m: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)</m:t>
                        </m:r>
                      </m:sub>
                    </m:sSub>
                  </m:oMath>
                </a14:m>
                <a:r>
                  <a:rPr lang="en-US" altLang="zh-CN" dirty="0" smtClean="0">
                    <a:latin typeface="+mn-ea"/>
                    <a:ea typeface="+mn-ea"/>
                  </a:rPr>
                  <a:t>-</a:t>
                </a:r>
                <a:r>
                  <a:rPr lang="zh-CN" altLang="zh-CN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节点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𝒙</m:t>
                        </m:r>
                      </m:e>
                      <m:sub>
                        <m:r>
                          <a:rPr lang="en-US" altLang="zh-CN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𝒋</m:t>
                        </m:r>
                      </m:sub>
                    </m:sSub>
                  </m:oMath>
                </a14:m>
                <a:r>
                  <a:rPr lang="zh-CN" altLang="zh-CN" dirty="0">
                    <a:latin typeface="+mn-ea"/>
                    <a:ea typeface="+mn-ea"/>
                  </a:rPr>
                  <a:t>的</a:t>
                </a:r>
                <a:r>
                  <a:rPr lang="zh-CN" altLang="zh-CN" dirty="0">
                    <a:solidFill>
                      <a:srgbClr val="FF0000"/>
                    </a:solidFill>
                    <a:latin typeface="+mn-ea"/>
                    <a:ea typeface="+mn-ea"/>
                  </a:rPr>
                  <a:t>父节点集合</a:t>
                </a:r>
                <a:r>
                  <a:rPr lang="zh-CN" altLang="zh-CN" dirty="0">
                    <a:latin typeface="+mn-ea"/>
                    <a:ea typeface="+mn-ea"/>
                  </a:rPr>
                  <a:t>（所有指向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  <a:ea typeface="+mn-ea"/>
                          </a:rPr>
                          <m:t>𝒙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  <a:ea typeface="+mn-ea"/>
                          </a:rPr>
                          <m:t>𝒋</m:t>
                        </m:r>
                      </m:sub>
                    </m:sSub>
                  </m:oMath>
                </a14:m>
                <a:r>
                  <a:rPr lang="zh-CN" altLang="zh-CN" dirty="0">
                    <a:latin typeface="+mn-ea"/>
                    <a:ea typeface="+mn-ea"/>
                  </a:rPr>
                  <a:t>的节点，部分节点的父节点集合可以为空），</a:t>
                </a:r>
                <a:r>
                  <a:rPr lang="zh-CN" altLang="zh-CN" dirty="0" smtClean="0">
                    <a:latin typeface="+mn-ea"/>
                    <a:ea typeface="+mn-ea"/>
                  </a:rPr>
                  <a:t>这</a:t>
                </a:r>
                <a:r>
                  <a:rPr lang="zh-CN" altLang="en-US" dirty="0" smtClean="0">
                    <a:latin typeface="+mn-ea"/>
                    <a:ea typeface="+mn-ea"/>
                  </a:rPr>
                  <a:t>个</a:t>
                </a:r>
                <a:r>
                  <a:rPr lang="zh-CN" altLang="zh-CN" dirty="0" smtClean="0">
                    <a:latin typeface="+mn-ea"/>
                    <a:ea typeface="+mn-ea"/>
                  </a:rPr>
                  <a:t>式子</a:t>
                </a:r>
                <a:r>
                  <a:rPr lang="zh-CN" altLang="zh-CN" dirty="0">
                    <a:latin typeface="+mn-ea"/>
                    <a:ea typeface="+mn-ea"/>
                  </a:rPr>
                  <a:t>包含了</a:t>
                </a:r>
                <a:r>
                  <a:rPr lang="zh-CN" altLang="zh-CN" dirty="0">
                    <a:solidFill>
                      <a:srgbClr val="FF0000"/>
                    </a:solidFill>
                    <a:latin typeface="+mn-ea"/>
                    <a:ea typeface="+mn-ea"/>
                  </a:rPr>
                  <a:t>变量之间</a:t>
                </a:r>
                <a:r>
                  <a:rPr lang="zh-CN" altLang="zh-CN" dirty="0">
                    <a:latin typeface="+mn-ea"/>
                    <a:ea typeface="+mn-ea"/>
                  </a:rPr>
                  <a:t>某种</a:t>
                </a:r>
                <a:r>
                  <a:rPr lang="zh-CN" altLang="zh-CN" dirty="0">
                    <a:solidFill>
                      <a:srgbClr val="0000FF"/>
                    </a:solidFill>
                    <a:latin typeface="+mn-ea"/>
                    <a:ea typeface="+mn-ea"/>
                  </a:rPr>
                  <a:t>普遍成立</a:t>
                </a:r>
                <a:r>
                  <a:rPr lang="zh-CN" altLang="zh-CN" dirty="0">
                    <a:latin typeface="+mn-ea"/>
                    <a:ea typeface="+mn-ea"/>
                  </a:rPr>
                  <a:t>的</a:t>
                </a:r>
                <a:r>
                  <a:rPr lang="zh-CN" altLang="zh-CN" dirty="0">
                    <a:solidFill>
                      <a:srgbClr val="FF0000"/>
                    </a:solidFill>
                    <a:latin typeface="+mn-ea"/>
                    <a:ea typeface="+mn-ea"/>
                  </a:rPr>
                  <a:t>独立性假设</a:t>
                </a:r>
                <a:r>
                  <a:rPr lang="zh-CN" altLang="zh-CN" dirty="0" smtClean="0">
                    <a:latin typeface="+mn-ea"/>
                    <a:ea typeface="+mn-ea"/>
                  </a:rPr>
                  <a:t>。</a:t>
                </a:r>
                <a:endParaRPr lang="zh-CN" altLang="zh-CN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85309154-21D7-4C60-90AC-7B2D1F0CF9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128" y="3566104"/>
                <a:ext cx="8020320" cy="871008"/>
              </a:xfrm>
              <a:prstGeom prst="rect">
                <a:avLst/>
              </a:prstGeom>
              <a:blipFill rotWithShape="0">
                <a:blip r:embed="rId4"/>
                <a:stretch>
                  <a:fillRect l="-1293" r="-1825" b="-76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组合 11"/>
          <p:cNvGrpSpPr/>
          <p:nvPr/>
        </p:nvGrpSpPr>
        <p:grpSpPr>
          <a:xfrm>
            <a:off x="584128" y="4597678"/>
            <a:ext cx="7717109" cy="942913"/>
            <a:chOff x="584128" y="4597678"/>
            <a:chExt cx="7717109" cy="94291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矩形 9">
                  <a:extLst>
                    <a:ext uri="{FF2B5EF4-FFF2-40B4-BE49-F238E27FC236}">
                      <a16:creationId xmlns:a16="http://schemas.microsoft.com/office/drawing/2014/main" id="{85309154-21D7-4C60-90AC-7B2D1F0CF995}"/>
                    </a:ext>
                  </a:extLst>
                </p:cNvPr>
                <p:cNvSpPr/>
                <p:nvPr/>
              </p:nvSpPr>
              <p:spPr>
                <a:xfrm>
                  <a:off x="584128" y="4597678"/>
                  <a:ext cx="7084216" cy="415498"/>
                </a:xfrm>
                <a:prstGeom prst="rect">
                  <a:avLst/>
                </a:prstGeom>
              </p:spPr>
              <p:txBody>
                <a:bodyPr wrap="square" lIns="0" tIns="0" rIns="0" bIns="0">
                  <a:spAutoFit/>
                </a:bodyPr>
                <a:lstStyle/>
                <a:p>
                  <a:pPr marL="182563" indent="-182563" algn="just">
                    <a:lnSpc>
                      <a:spcPct val="150000"/>
                    </a:lnSpc>
                    <a:spcAft>
                      <a:spcPts val="0"/>
                    </a:spcAft>
                    <a:buClr>
                      <a:srgbClr val="FF0000"/>
                    </a:buClr>
                    <a:buSzPct val="80000"/>
                    <a:buFont typeface="Wingdings" panose="05000000000000000000" pitchFamily="2" charset="2"/>
                    <a:buChar char="Ø"/>
                  </a:pPr>
                  <a:r>
                    <a:rPr lang="zh-CN" altLang="zh-CN" dirty="0" smtClean="0">
                      <a:solidFill>
                        <a:srgbClr val="0000FF"/>
                      </a:solidFill>
                      <a:latin typeface="+mn-ea"/>
                      <a:ea typeface="+mn-ea"/>
                    </a:rPr>
                    <a:t>如</a:t>
                  </a:r>
                  <a:r>
                    <a:rPr lang="zh-CN" altLang="zh-CN" dirty="0" smtClean="0">
                      <a:latin typeface="+mn-ea"/>
                      <a:ea typeface="+mn-ea"/>
                    </a:rPr>
                    <a:t>，一</a:t>
                  </a:r>
                  <a:r>
                    <a:rPr lang="zh-CN" altLang="zh-CN" dirty="0">
                      <a:latin typeface="+mn-ea"/>
                      <a:ea typeface="+mn-ea"/>
                    </a:rPr>
                    <a:t>个简单的链式</a:t>
                  </a:r>
                  <a:r>
                    <a:rPr lang="zh-CN" altLang="zh-CN" dirty="0" smtClean="0">
                      <a:latin typeface="+mn-ea"/>
                      <a:ea typeface="+mn-ea"/>
                    </a:rPr>
                    <a:t>图</a:t>
                  </a:r>
                  <a:r>
                    <a:rPr lang="en-US" altLang="zh-CN" dirty="0" smtClean="0">
                      <a:latin typeface="+mn-ea"/>
                      <a:ea typeface="+mn-ea"/>
                    </a:rPr>
                    <a:t>(</a:t>
                  </a:r>
                  <a:r>
                    <a:rPr lang="zh-CN" altLang="zh-CN" dirty="0" smtClean="0">
                      <a:latin typeface="+mn-ea"/>
                      <a:ea typeface="+mn-ea"/>
                    </a:rPr>
                    <a:t>有</a:t>
                  </a:r>
                  <a:r>
                    <a:rPr lang="zh-CN" altLang="zh-CN" dirty="0">
                      <a:latin typeface="+mn-ea"/>
                      <a:ea typeface="+mn-ea"/>
                    </a:rPr>
                    <a:t>向无环图</a:t>
                  </a:r>
                  <a:r>
                    <a:rPr lang="en-US" altLang="zh-CN" dirty="0" smtClean="0">
                      <a:latin typeface="+mn-ea"/>
                      <a:ea typeface="+mn-ea"/>
                    </a:rPr>
                    <a:t>)</a:t>
                  </a:r>
                  <a14:m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  <a:ea typeface="+mn-ea"/>
                        </a:rPr>
                        <m:t>𝑋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+mn-ea"/>
                        </a:rPr>
                        <m:t>→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+mn-ea"/>
                        </a:rPr>
                        <m:t>𝑌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+mn-ea"/>
                        </a:rPr>
                        <m:t>→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+mn-ea"/>
                        </a:rPr>
                        <m:t>𝑍</m:t>
                      </m:r>
                    </m:oMath>
                  </a14:m>
                  <a:r>
                    <a:rPr lang="zh-CN" altLang="zh-CN" dirty="0">
                      <a:latin typeface="+mn-ea"/>
                      <a:ea typeface="+mn-ea"/>
                    </a:rPr>
                    <a:t>，其</a:t>
                  </a:r>
                  <a:r>
                    <a:rPr lang="zh-CN" altLang="zh-CN" dirty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联合概率</a:t>
                  </a:r>
                  <a:r>
                    <a:rPr lang="zh-CN" altLang="zh-CN" dirty="0" smtClean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分布</a:t>
                  </a:r>
                  <a:r>
                    <a:rPr lang="zh-CN" altLang="zh-CN" dirty="0" smtClean="0">
                      <a:latin typeface="+mn-ea"/>
                      <a:ea typeface="+mn-ea"/>
                    </a:rPr>
                    <a:t>：</a:t>
                  </a:r>
                  <a:endParaRPr lang="zh-CN" altLang="zh-CN" dirty="0">
                    <a:latin typeface="+mn-ea"/>
                    <a:ea typeface="+mn-ea"/>
                  </a:endParaRPr>
                </a:p>
              </p:txBody>
            </p:sp>
          </mc:Choice>
          <mc:Fallback xmlns="">
            <p:sp>
              <p:nvSpPr>
                <p:cNvPr id="10" name="矩形 9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85309154-21D7-4C60-90AC-7B2D1F0CF99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4128" y="4597678"/>
                  <a:ext cx="7084216" cy="415498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1463" t="-1471" r="-1205" b="-1911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540597" y="5223350"/>
              <a:ext cx="5760640" cy="3172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7993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 bwMode="auto">
          <a:xfrm>
            <a:off x="611560" y="1484784"/>
            <a:ext cx="7992888" cy="21602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02B19B1B-B3C8-407E-AC15-BF80FB37ECA9}"/>
                  </a:ext>
                </a:extLst>
              </p:cNvPr>
              <p:cNvSpPr/>
              <p:nvPr/>
            </p:nvSpPr>
            <p:spPr>
              <a:xfrm>
                <a:off x="337196" y="3356992"/>
                <a:ext cx="8541616" cy="1528111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ctrlPr>
                            <a:rPr lang="zh-CN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𝑷</m:t>
                          </m:r>
                          <m:d>
                            <m:dPr>
                              <m:ctrlPr>
                                <a:rPr lang="zh-CN" alt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0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</m:e>
                                <m:sub>
                                  <m:r>
                                    <a:rPr lang="zh-CN" altLang="en-US" sz="2000" b="1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zh-CN" altLang="en-US" sz="2000" b="1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zh-CN" alt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0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</m:e>
                                <m:sub>
                                  <m:r>
                                    <a:rPr lang="zh-CN" altLang="en-US" sz="2000" b="1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  <m:r>
                                <a:rPr lang="zh-CN" altLang="en-US" sz="2000" b="1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zh-CN" alt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0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</m:e>
                                <m:sub>
                                  <m:r>
                                    <a:rPr lang="zh-CN" altLang="en-US" sz="2000" b="1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𝟑</m:t>
                                  </m:r>
                                </m:sub>
                              </m:sSub>
                              <m:r>
                                <a:rPr lang="zh-CN" altLang="en-US" sz="2000" b="1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zh-CN" alt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0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</m:e>
                                <m:sub>
                                  <m:r>
                                    <a:rPr lang="zh-CN" altLang="en-US" sz="2000" b="1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𝟒</m:t>
                                  </m:r>
                                </m:sub>
                              </m:sSub>
                              <m:r>
                                <a:rPr lang="zh-CN" altLang="en-US" sz="2000" b="1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zh-CN" alt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0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</m:e>
                                <m:sub>
                                  <m:r>
                                    <a:rPr lang="zh-CN" altLang="en-US" sz="2000" b="1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𝟓</m:t>
                                  </m:r>
                                </m:sub>
                              </m:sSub>
                              <m:r>
                                <a:rPr lang="zh-CN" altLang="en-US" sz="2000" b="1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zh-CN" alt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0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</m:e>
                                <m:sub>
                                  <m:r>
                                    <a:rPr lang="zh-CN" altLang="en-US" sz="2000" b="1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𝟔</m:t>
                                  </m:r>
                                </m:sub>
                              </m:sSub>
                              <m:r>
                                <a:rPr lang="zh-CN" altLang="en-US" sz="2000" b="1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zh-CN" alt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0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</m:e>
                                <m:sub>
                                  <m:r>
                                    <a:rPr lang="zh-CN" altLang="en-US" sz="20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  <m:r>
                                <a:rPr lang="zh-CN" altLang="en-US" sz="2000" b="1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zh-CN" alt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0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</m:e>
                                <m:sub>
                                  <m:r>
                                    <a:rPr lang="zh-CN" altLang="en-US" sz="20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𝒋</m:t>
                                  </m:r>
                                </m:sub>
                              </m:sSub>
                            </m:e>
                          </m:d>
                          <m:r>
                            <a:rPr lang="zh-CN" altLang="en-US" sz="2000" b="1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zh-CN" altLang="en-US" sz="2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𝑷</m:t>
                          </m:r>
                          <m:d>
                            <m:dPr>
                              <m:ctrlPr>
                                <a:rPr lang="zh-CN" alt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0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</m:e>
                                <m:sub>
                                  <m:r>
                                    <a:rPr lang="zh-CN" altLang="en-US" sz="2000" b="1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</m:e>
                          </m:d>
                          <m:r>
                            <a:rPr lang="zh-CN" altLang="en-US" sz="2000" b="1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zh-CN" altLang="en-US" sz="2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𝑷</m:t>
                          </m:r>
                          <m:d>
                            <m:dPr>
                              <m:ctrlPr>
                                <a:rPr lang="zh-CN" alt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0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</m:e>
                                <m:sub>
                                  <m:r>
                                    <a:rPr lang="zh-CN" altLang="en-US" sz="2000" b="1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𝟑</m:t>
                                  </m:r>
                                </m:sub>
                              </m:sSub>
                            </m:e>
                          </m:d>
                          <m:r>
                            <a:rPr lang="zh-CN" altLang="en-US" sz="2000" b="1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zh-CN" altLang="en-US" sz="2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𝑷</m:t>
                          </m:r>
                          <m:d>
                            <m:dPr>
                              <m:ctrlPr>
                                <a:rPr lang="zh-CN" alt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0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</m:e>
                                <m:sub>
                                  <m:r>
                                    <a:rPr lang="zh-CN" altLang="en-US" sz="2000" b="1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zh-CN" alt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0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</m:e>
                                <m:sub>
                                  <m:r>
                                    <a:rPr lang="zh-CN" altLang="en-US" sz="2000" b="1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  <m:r>
                                <a:rPr lang="zh-CN" altLang="en-US" sz="2000" b="1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zh-CN" alt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0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</m:e>
                                <m:sub>
                                  <m:r>
                                    <a:rPr lang="zh-CN" altLang="en-US" sz="2000" b="1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𝟑</m:t>
                                  </m:r>
                                </m:sub>
                              </m:sSub>
                              <m:r>
                                <a:rPr lang="zh-CN" altLang="en-US" sz="2000" b="1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zh-CN" alt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0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</m:e>
                                <m:sub>
                                  <m:r>
                                    <a:rPr lang="zh-CN" altLang="en-US" sz="20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d>
                          <m:r>
                            <a:rPr lang="zh-CN" altLang="en-US" sz="2000" b="1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zh-CN" altLang="en-US" sz="2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𝑷</m:t>
                          </m:r>
                          <m:d>
                            <m:dPr>
                              <m:ctrlPr>
                                <a:rPr lang="zh-CN" alt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0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</m:e>
                                <m:sub>
                                  <m:r>
                                    <a:rPr lang="zh-CN" altLang="en-US" sz="2000" b="1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𝟒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zh-CN" alt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0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</m:e>
                                <m:sub>
                                  <m:r>
                                    <a:rPr lang="zh-CN" altLang="en-US" sz="2000" b="1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</m:e>
                          </m:d>
                          <m:r>
                            <a:rPr lang="zh-CN" altLang="en-US" sz="2000" b="1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zh-CN" altLang="en-US" sz="2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𝑷</m:t>
                          </m:r>
                          <m:d>
                            <m:dPr>
                              <m:ctrlPr>
                                <a:rPr lang="zh-CN" alt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0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</m:e>
                                <m:sub>
                                  <m:r>
                                    <a:rPr lang="zh-CN" altLang="en-US" sz="2000" b="1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𝟓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zh-CN" alt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0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</m:e>
                                <m:sub>
                                  <m:r>
                                    <a:rPr lang="zh-CN" altLang="en-US" sz="2000" b="1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𝟑</m:t>
                                  </m:r>
                                </m:sub>
                              </m:sSub>
                            </m:e>
                          </m:d>
                          <m:r>
                            <a:rPr lang="zh-CN" altLang="en-US" sz="2000" b="1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zh-CN" altLang="en-US" sz="2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𝑷</m:t>
                          </m:r>
                          <m:d>
                            <m:dPr>
                              <m:ctrlPr>
                                <a:rPr lang="zh-CN" alt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0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</m:e>
                                <m:sub>
                                  <m:r>
                                    <a:rPr lang="zh-CN" altLang="en-US" sz="2000" b="1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𝟔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zh-CN" alt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0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</m:e>
                                <m:sub>
                                  <m:r>
                                    <a:rPr lang="zh-CN" altLang="en-US" sz="20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d>
                          <m:r>
                            <a:rPr lang="zh-CN" altLang="en-US" sz="2000" b="1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zh-CN" altLang="en-US" sz="2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𝑷</m:t>
                          </m:r>
                          <m:d>
                            <m:dPr>
                              <m:ctrlPr>
                                <a:rPr lang="zh-CN" alt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0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</m:e>
                                <m:sub>
                                  <m:r>
                                    <a:rPr lang="zh-CN" altLang="en-US" sz="20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zh-CN" alt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0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</m:e>
                                <m:sub>
                                  <m:r>
                                    <a:rPr lang="zh-CN" altLang="en-US" sz="2000" b="1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𝟒</m:t>
                                  </m:r>
                                </m:sub>
                              </m:sSub>
                            </m:e>
                          </m:d>
                          <m:r>
                            <a:rPr lang="zh-CN" altLang="en-US" sz="2000" b="1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zh-CN" altLang="en-US" sz="2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𝑷</m:t>
                          </m:r>
                          <m:r>
                            <a:rPr lang="zh-CN" altLang="en-US" sz="2000" b="1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zh-CN" alt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e>
                            <m:sub>
                              <m:r>
                                <a:rPr lang="zh-CN" altLang="en-US" sz="2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sub>
                          </m:sSub>
                          <m:r>
                            <a:rPr lang="zh-CN" altLang="en-US" sz="2000" b="1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zh-CN" alt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e>
                            <m:sub>
                              <m:r>
                                <a:rPr lang="zh-CN" altLang="en-US" sz="2000" b="1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zh-CN" altLang="en-US" sz="2000" b="1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zh-CN" alt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e>
                            <m:sub>
                              <m:r>
                                <a:rPr lang="zh-CN" altLang="en-US" sz="2000" b="1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𝟓</m:t>
                              </m:r>
                            </m:sub>
                          </m:sSub>
                          <m:r>
                            <a:rPr lang="zh-CN" altLang="en-US" sz="2000" b="1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zh-CN" alt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e>
                            <m:sub>
                              <m:r>
                                <a:rPr lang="zh-CN" altLang="en-US" sz="2000" b="1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𝟔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sz="2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02B19B1B-B3C8-407E-AC15-BF80FB37EC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196" y="3356992"/>
                <a:ext cx="8541616" cy="1528111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405532"/>
            <a:ext cx="3561508" cy="2234156"/>
          </a:xfrm>
          <a:prstGeom prst="rect">
            <a:avLst/>
          </a:prstGeom>
        </p:spPr>
      </p:pic>
      <p:grpSp>
        <p:nvGrpSpPr>
          <p:cNvPr id="13" name="组合 12"/>
          <p:cNvGrpSpPr/>
          <p:nvPr/>
        </p:nvGrpSpPr>
        <p:grpSpPr>
          <a:xfrm>
            <a:off x="4461100" y="420306"/>
            <a:ext cx="4071340" cy="2216606"/>
            <a:chOff x="4677124" y="405532"/>
            <a:chExt cx="4071340" cy="2216606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92080" y="1906777"/>
              <a:ext cx="2944440" cy="715361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矩形 11">
                  <a:extLst>
                    <a:ext uri="{FF2B5EF4-FFF2-40B4-BE49-F238E27FC236}">
                      <a16:creationId xmlns:a16="http://schemas.microsoft.com/office/drawing/2014/main" id="{085E3EBC-9DB9-48CE-82C5-A1B3A7283316}"/>
                    </a:ext>
                  </a:extLst>
                </p:cNvPr>
                <p:cNvSpPr/>
                <p:nvPr/>
              </p:nvSpPr>
              <p:spPr>
                <a:xfrm>
                  <a:off x="4677124" y="405532"/>
                  <a:ext cx="4071340" cy="1487587"/>
                </a:xfrm>
                <a:prstGeom prst="rect">
                  <a:avLst/>
                </a:prstGeom>
              </p:spPr>
              <p:txBody>
                <a:bodyPr wrap="square" lIns="0" tIns="0" rIns="0" bIns="0">
                  <a:spAutoFit/>
                </a:bodyPr>
                <a:lstStyle/>
                <a:p>
                  <a:pPr marL="182563" indent="-182563">
                    <a:lnSpc>
                      <a:spcPts val="2900"/>
                    </a:lnSpc>
                    <a:spcAft>
                      <a:spcPts val="0"/>
                    </a:spcAft>
                    <a:buClr>
                      <a:srgbClr val="FF0000"/>
                    </a:buClr>
                    <a:buSzPct val="80000"/>
                    <a:buFont typeface="Wingdings" panose="05000000000000000000" pitchFamily="2" charset="2"/>
                    <a:buChar char="p"/>
                  </a:pPr>
                  <a:r>
                    <a:rPr lang="zh-CN" altLang="zh-CN" dirty="0" smtClean="0">
                      <a:latin typeface="+mn-ea"/>
                      <a:ea typeface="+mn-ea"/>
                    </a:rPr>
                    <a:t>任意有</a:t>
                  </a:r>
                  <a:r>
                    <a:rPr lang="zh-CN" altLang="zh-CN" dirty="0">
                      <a:latin typeface="+mn-ea"/>
                      <a:ea typeface="+mn-ea"/>
                    </a:rPr>
                    <a:t>向无环图模型，模型中</a:t>
                  </a:r>
                  <a14:m>
                    <m:oMath xmlns:m="http://schemas.openxmlformats.org/officeDocument/2006/math">
                      <m:r>
                        <a:rPr lang="en-US" altLang="zh-CN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+mn-ea"/>
                        </a:rPr>
                        <m:t>𝒅</m:t>
                      </m:r>
                    </m:oMath>
                  </a14:m>
                  <a:r>
                    <a:rPr lang="zh-CN" altLang="zh-CN" dirty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个变量的</a:t>
                  </a:r>
                  <a:r>
                    <a:rPr lang="zh-CN" altLang="zh-CN" u="wavyDbl" dirty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联合概率</a:t>
                  </a:r>
                  <a:r>
                    <a:rPr lang="zh-CN" altLang="zh-CN" u="wavyDbl" dirty="0" smtClean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分布</a:t>
                  </a:r>
                  <a:r>
                    <a:rPr lang="zh-CN" altLang="en-US" dirty="0" smtClean="0">
                      <a:latin typeface="+mn-ea"/>
                      <a:ea typeface="+mn-ea"/>
                    </a:rPr>
                    <a:t>是</a:t>
                  </a:r>
                  <a:r>
                    <a:rPr lang="zh-CN" altLang="zh-CN" dirty="0" smtClean="0">
                      <a:solidFill>
                        <a:srgbClr val="0000FF"/>
                      </a:solidFill>
                      <a:latin typeface="+mn-ea"/>
                      <a:ea typeface="+mn-ea"/>
                    </a:rPr>
                    <a:t>每个</a:t>
                  </a:r>
                  <a:r>
                    <a:rPr lang="zh-CN" altLang="zh-CN" dirty="0">
                      <a:solidFill>
                        <a:srgbClr val="0000FF"/>
                      </a:solidFill>
                      <a:latin typeface="+mn-ea"/>
                      <a:ea typeface="+mn-ea"/>
                    </a:rPr>
                    <a:t>节点与其父节点之间</a:t>
                  </a:r>
                  <a:r>
                    <a:rPr lang="zh-CN" altLang="zh-CN" dirty="0" smtClean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条件概率</a:t>
                  </a:r>
                  <a14:m>
                    <m:oMath xmlns:m="http://schemas.openxmlformats.org/officeDocument/2006/math">
                      <m:r>
                        <a:rPr lang="en-US" altLang="zh-CN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+mn-ea"/>
                        </a:rPr>
                        <m:t>𝑷</m:t>
                      </m:r>
                      <m:r>
                        <a:rPr lang="en-US" altLang="zh-CN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+mn-ea"/>
                        </a:rPr>
                        <m:t>(</m:t>
                      </m:r>
                      <m:r>
                        <a:rPr lang="en-US" altLang="zh-CN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+mn-ea"/>
                        </a:rPr>
                        <m:t>𝒄𝒉𝒊𝒍𝒅</m:t>
                      </m:r>
                      <m:r>
                        <a:rPr lang="en-US" altLang="zh-CN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+mn-ea"/>
                        </a:rPr>
                        <m:t>|</m:t>
                      </m:r>
                      <m:r>
                        <a:rPr lang="en-US" altLang="zh-CN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+mn-ea"/>
                        </a:rPr>
                        <m:t>𝒑𝒂𝒓𝒆𝒏𝒕𝒔</m:t>
                      </m:r>
                      <m:r>
                        <a:rPr lang="en-US" altLang="zh-CN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+mn-ea"/>
                        </a:rPr>
                        <m:t>)</m:t>
                      </m:r>
                    </m:oMath>
                  </a14:m>
                  <a:r>
                    <a:rPr lang="zh-CN" altLang="zh-CN" dirty="0">
                      <a:latin typeface="+mn-ea"/>
                      <a:ea typeface="+mn-ea"/>
                    </a:rPr>
                    <a:t>的</a:t>
                  </a:r>
                  <a:r>
                    <a:rPr lang="zh-CN" altLang="zh-CN" dirty="0" smtClean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乘积</a:t>
                  </a:r>
                  <a:r>
                    <a:rPr lang="zh-CN" altLang="en-US" dirty="0">
                      <a:latin typeface="+mn-ea"/>
                      <a:ea typeface="+mn-ea"/>
                    </a:rPr>
                    <a:t>。</a:t>
                  </a:r>
                  <a:endParaRPr lang="zh-CN" altLang="zh-CN" dirty="0">
                    <a:latin typeface="+mn-ea"/>
                    <a:ea typeface="+mn-ea"/>
                  </a:endParaRPr>
                </a:p>
              </p:txBody>
            </p:sp>
          </mc:Choice>
          <mc:Fallback xmlns="">
            <p:sp>
              <p:nvSpPr>
                <p:cNvPr id="12" name="矩形 11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085E3EBC-9DB9-48CE-82C5-A1B3A728331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77124" y="405532"/>
                  <a:ext cx="4071340" cy="1487587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2545" t="-2869" r="-2395" b="-491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783954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638034" y="1172748"/>
            <a:ext cx="2807666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000" dirty="0" smtClean="0">
                <a:latin typeface="+mn-ea"/>
                <a:ea typeface="+mn-ea"/>
              </a:rPr>
              <a:t>状态图示法（几个术语）</a:t>
            </a:r>
            <a:endParaRPr lang="zh-CN" altLang="en-US" sz="2000" dirty="0">
              <a:latin typeface="+mn-ea"/>
              <a:ea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 Box 5"/>
              <p:cNvSpPr txBox="1">
                <a:spLocks noChangeArrowheads="1"/>
              </p:cNvSpPr>
              <p:nvPr/>
            </p:nvSpPr>
            <p:spPr bwMode="auto">
              <a:xfrm>
                <a:off x="624518" y="1905794"/>
                <a:ext cx="8105840" cy="305211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271463" lvl="1" indent="-271463" algn="just" eaLnBrk="1" hangingPunct="1">
                  <a:lnSpc>
                    <a:spcPts val="3000"/>
                  </a:lnSpc>
                  <a:spcAft>
                    <a:spcPts val="1200"/>
                  </a:spcAft>
                  <a:buClr>
                    <a:srgbClr val="FF0000"/>
                  </a:buClr>
                  <a:buSzPct val="70000"/>
                  <a:buFont typeface="Wingdings" panose="05000000000000000000" pitchFamily="2" charset="2"/>
                  <a:buChar char="p"/>
                </a:pPr>
                <a:r>
                  <a:rPr lang="zh-CN" altLang="en-US" sz="2400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节点</a:t>
                </a:r>
                <a:r>
                  <a:rPr lang="zh-CN" altLang="en-US" sz="20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：</a:t>
                </a:r>
                <a:r>
                  <a:rPr lang="zh-CN" altLang="en-US" sz="2000" dirty="0" smtClean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状态</a:t>
                </a:r>
                <a:r>
                  <a:rPr lang="en-US" altLang="zh-CN" sz="2000" dirty="0" smtClean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\</a:t>
                </a:r>
                <a:r>
                  <a:rPr lang="zh-CN" altLang="en-US" sz="2000" dirty="0" smtClean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棋局</a:t>
                </a:r>
                <a:r>
                  <a:rPr lang="zh-CN" altLang="en-US" sz="20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，表示</a:t>
                </a:r>
                <a:r>
                  <a:rPr lang="zh-CN" altLang="en-US" sz="2000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当前状态</a:t>
                </a:r>
                <a:r>
                  <a:rPr lang="zh-CN" altLang="en-US" sz="2000" dirty="0">
                    <a:latin typeface="+mn-ea"/>
                    <a:ea typeface="+mn-ea"/>
                    <a:cs typeface="Times New Roman" panose="02020603050405020304" pitchFamily="18" charset="0"/>
                  </a:rPr>
                  <a:t>、</a:t>
                </a:r>
                <a:r>
                  <a:rPr lang="zh-CN" altLang="en-US" sz="2000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事件</a:t>
                </a:r>
                <a:r>
                  <a:rPr lang="zh-CN" altLang="en-US" sz="2000" dirty="0">
                    <a:latin typeface="+mn-ea"/>
                    <a:ea typeface="+mn-ea"/>
                    <a:cs typeface="Times New Roman" panose="02020603050405020304" pitchFamily="18" charset="0"/>
                  </a:rPr>
                  <a:t>、</a:t>
                </a:r>
                <a:r>
                  <a:rPr lang="zh-CN" altLang="en-US" sz="2000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时间</a:t>
                </a:r>
                <a:r>
                  <a:rPr lang="zh-CN" altLang="en-US" sz="20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三者关系的融合。</a:t>
                </a:r>
                <a:endParaRPr lang="en-US" altLang="zh-CN" sz="2000" dirty="0">
                  <a:latin typeface="+mn-ea"/>
                  <a:ea typeface="+mn-ea"/>
                  <a:cs typeface="Times New Roman" panose="02020603050405020304" pitchFamily="18" charset="0"/>
                </a:endParaRPr>
              </a:p>
              <a:p>
                <a:pPr marL="271463" lvl="1" indent="-271463" algn="just" eaLnBrk="1" hangingPunct="1">
                  <a:lnSpc>
                    <a:spcPts val="3000"/>
                  </a:lnSpc>
                  <a:spcAft>
                    <a:spcPts val="1200"/>
                  </a:spcAft>
                  <a:buClr>
                    <a:srgbClr val="FF0000"/>
                  </a:buClr>
                  <a:buSzPct val="70000"/>
                  <a:buFont typeface="Wingdings" panose="05000000000000000000" pitchFamily="2" charset="2"/>
                  <a:buChar char="p"/>
                </a:pPr>
                <a:r>
                  <a:rPr lang="zh-CN" altLang="en-US" sz="2400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弧线</a:t>
                </a:r>
                <a:r>
                  <a:rPr lang="zh-CN" altLang="en-US" sz="20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：节点之间</a:t>
                </a:r>
                <a:r>
                  <a:rPr lang="zh-CN" altLang="en-US" sz="2000" dirty="0">
                    <a:latin typeface="+mn-ea"/>
                    <a:ea typeface="+mn-ea"/>
                    <a:cs typeface="Times New Roman" panose="02020603050405020304" pitchFamily="18" charset="0"/>
                  </a:rPr>
                  <a:t>的</a:t>
                </a:r>
                <a:r>
                  <a:rPr lang="zh-CN" altLang="en-US" sz="2000" dirty="0" smtClean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连接线</a:t>
                </a:r>
                <a:r>
                  <a:rPr lang="en-US" altLang="zh-CN" sz="2000" dirty="0" smtClean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(</a:t>
                </a:r>
                <a:r>
                  <a:rPr lang="zh-CN" altLang="en-US" sz="2000" dirty="0" smtClean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边</a:t>
                </a:r>
                <a:r>
                  <a:rPr lang="en-US" altLang="zh-CN" sz="2000" dirty="0" smtClean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)</a:t>
                </a:r>
                <a:r>
                  <a:rPr lang="zh-CN" altLang="en-US" sz="20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，表示</a:t>
                </a:r>
                <a:r>
                  <a:rPr lang="zh-CN" altLang="en-US" sz="2000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操作符</a:t>
                </a:r>
                <a:r>
                  <a:rPr lang="en-US" altLang="zh-CN" sz="2000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(</a:t>
                </a:r>
                <a:r>
                  <a:rPr lang="zh-CN" altLang="en-US" sz="2000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算符</a:t>
                </a:r>
                <a:r>
                  <a:rPr lang="en-US" altLang="zh-CN" sz="2000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)</a:t>
                </a:r>
                <a:r>
                  <a:rPr lang="zh-CN" altLang="en-US" sz="20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。</a:t>
                </a:r>
                <a:endParaRPr lang="en-US" altLang="zh-CN" sz="2000" dirty="0">
                  <a:latin typeface="+mn-ea"/>
                  <a:ea typeface="+mn-ea"/>
                  <a:cs typeface="Times New Roman" panose="02020603050405020304" pitchFamily="18" charset="0"/>
                </a:endParaRPr>
              </a:p>
              <a:p>
                <a:pPr marL="271463" lvl="1" indent="-271463" algn="just" eaLnBrk="1" hangingPunct="1">
                  <a:lnSpc>
                    <a:spcPts val="3000"/>
                  </a:lnSpc>
                  <a:spcAft>
                    <a:spcPts val="1200"/>
                  </a:spcAft>
                  <a:buClr>
                    <a:srgbClr val="FF0000"/>
                  </a:buClr>
                  <a:buSzPct val="70000"/>
                  <a:buFont typeface="Wingdings" panose="05000000000000000000" pitchFamily="2" charset="2"/>
                  <a:buChar char="p"/>
                </a:pPr>
                <a:r>
                  <a:rPr lang="zh-CN" altLang="en-US" sz="2400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有向图</a:t>
                </a:r>
                <a:r>
                  <a:rPr lang="zh-CN" altLang="en-US" sz="20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：用</a:t>
                </a:r>
                <a:r>
                  <a:rPr lang="zh-CN" altLang="en-US" sz="2000" dirty="0" smtClean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弧线</a:t>
                </a:r>
                <a:r>
                  <a:rPr lang="en-US" altLang="zh-CN" sz="2000" dirty="0" smtClean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(</a:t>
                </a:r>
                <a:r>
                  <a:rPr lang="zh-CN" altLang="en-US" sz="2000" dirty="0" smtClean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边</a:t>
                </a:r>
                <a:r>
                  <a:rPr lang="en-US" altLang="zh-CN" sz="2000" dirty="0" smtClean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)</a:t>
                </a:r>
                <a:r>
                  <a:rPr lang="zh-CN" altLang="en-US" sz="20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连接的</a:t>
                </a:r>
                <a:r>
                  <a:rPr lang="zh-CN" altLang="en-US" sz="2000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一对节点</a:t>
                </a:r>
                <a:r>
                  <a:rPr lang="zh-CN" altLang="en-US" sz="20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，</a:t>
                </a:r>
                <a:r>
                  <a:rPr lang="zh-CN" altLang="en-US" sz="2000" dirty="0">
                    <a:latin typeface="+mn-ea"/>
                    <a:ea typeface="+mn-ea"/>
                    <a:cs typeface="Times New Roman" panose="02020603050405020304" pitchFamily="18" charset="0"/>
                  </a:rPr>
                  <a:t>从一个</a:t>
                </a:r>
                <a:r>
                  <a:rPr lang="zh-CN" altLang="en-US" sz="20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节点</a:t>
                </a:r>
                <a:r>
                  <a:rPr lang="zh-CN" altLang="en-US" sz="2000" dirty="0" smtClean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指向</a:t>
                </a:r>
                <a:r>
                  <a:rPr lang="zh-CN" altLang="en-US" sz="2000" dirty="0">
                    <a:latin typeface="+mn-ea"/>
                    <a:ea typeface="+mn-ea"/>
                    <a:cs typeface="Times New Roman" panose="02020603050405020304" pitchFamily="18" charset="0"/>
                  </a:rPr>
                  <a:t>另一个节点</a:t>
                </a:r>
                <a:r>
                  <a:rPr lang="zh-CN" altLang="en-US" sz="20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。</a:t>
                </a:r>
                <a:endParaRPr lang="en-US" altLang="zh-CN" sz="2000" dirty="0">
                  <a:latin typeface="+mn-ea"/>
                  <a:ea typeface="+mn-ea"/>
                  <a:cs typeface="Times New Roman" panose="02020603050405020304" pitchFamily="18" charset="0"/>
                </a:endParaRPr>
              </a:p>
              <a:p>
                <a:pPr marL="271463" lvl="1" indent="-271463" algn="just" eaLnBrk="1" hangingPunct="1">
                  <a:lnSpc>
                    <a:spcPts val="3000"/>
                  </a:lnSpc>
                  <a:spcAft>
                    <a:spcPts val="1800"/>
                  </a:spcAft>
                  <a:buClr>
                    <a:srgbClr val="FF0000"/>
                  </a:buClr>
                  <a:buSzPct val="70000"/>
                  <a:buFont typeface="Wingdings" panose="05000000000000000000" pitchFamily="2" charset="2"/>
                  <a:buChar char="p"/>
                </a:pPr>
                <a:r>
                  <a:rPr lang="zh-CN" altLang="en-US" sz="2400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父节点</a:t>
                </a:r>
                <a:r>
                  <a:rPr lang="zh-CN" altLang="en-US" sz="24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与</a:t>
                </a:r>
                <a:r>
                  <a:rPr lang="zh-CN" altLang="en-US" sz="2400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后继节点：</a:t>
                </a:r>
                <a:r>
                  <a:rPr lang="zh-CN" altLang="en-US" sz="20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若某</a:t>
                </a:r>
                <a:r>
                  <a:rPr lang="zh-CN" altLang="en-US" sz="2000" dirty="0">
                    <a:latin typeface="+mn-ea"/>
                    <a:ea typeface="+mn-ea"/>
                    <a:cs typeface="Times New Roman" panose="02020603050405020304" pitchFamily="18" charset="0"/>
                  </a:rPr>
                  <a:t>条</a:t>
                </a:r>
                <a:r>
                  <a:rPr lang="zh-CN" altLang="en-US" sz="20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弧线</a:t>
                </a:r>
                <a:r>
                  <a:rPr lang="en-US" altLang="zh-CN" sz="20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(</a:t>
                </a:r>
                <a:r>
                  <a:rPr lang="zh-CN" altLang="en-US" sz="20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边</a:t>
                </a:r>
                <a:r>
                  <a:rPr lang="en-US" altLang="zh-CN" sz="20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)</a:t>
                </a:r>
                <a:r>
                  <a:rPr lang="zh-CN" altLang="en-US" sz="20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从节点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smtClean="0"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𝒏</m:t>
                        </m:r>
                      </m:e>
                      <m:sub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zh-CN" altLang="en-US" sz="20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指向节点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smtClean="0"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𝒏</m:t>
                        </m:r>
                      </m:e>
                      <m:sub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𝒋</m:t>
                        </m:r>
                      </m:sub>
                    </m:sSub>
                  </m:oMath>
                </a14:m>
                <a:r>
                  <a:rPr lang="zh-CN" altLang="en-US" sz="20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，</a:t>
                </a:r>
                <a:endParaRPr lang="en-US" altLang="zh-CN" sz="2000" dirty="0" smtClean="0">
                  <a:latin typeface="+mn-ea"/>
                  <a:ea typeface="+mn-ea"/>
                  <a:cs typeface="Times New Roman" panose="02020603050405020304" pitchFamily="18" charset="0"/>
                </a:endParaRPr>
              </a:p>
              <a:p>
                <a:pPr marL="3575050" lvl="1" indent="-342900" algn="just" eaLnBrk="1" hangingPunct="1">
                  <a:lnSpc>
                    <a:spcPts val="3200"/>
                  </a:lnSpc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</a:pPr>
                <a:r>
                  <a:rPr lang="zh-CN" altLang="en-US" sz="2000" dirty="0" smtClean="0">
                    <a:latin typeface="+mn-ea"/>
                    <a:cs typeface="Times New Roman" panose="02020603050405020304" pitchFamily="18" charset="0"/>
                  </a:rPr>
                  <a:t>节点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𝒏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zh-CN" altLang="en-US" sz="2000" dirty="0" smtClean="0">
                    <a:latin typeface="+mn-ea"/>
                    <a:cs typeface="Times New Roman" panose="02020603050405020304" pitchFamily="18" charset="0"/>
                  </a:rPr>
                  <a:t>为节点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𝒏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𝒋</m:t>
                        </m:r>
                      </m:sub>
                    </m:sSub>
                  </m:oMath>
                </a14:m>
                <a:r>
                  <a:rPr lang="zh-CN" altLang="en-US" sz="2000" dirty="0">
                    <a:latin typeface="+mn-ea"/>
                    <a:cs typeface="Times New Roman" panose="02020603050405020304" pitchFamily="18" charset="0"/>
                  </a:rPr>
                  <a:t>的</a:t>
                </a:r>
                <a:r>
                  <a:rPr lang="zh-CN" altLang="en-US" sz="2000" dirty="0">
                    <a:solidFill>
                      <a:srgbClr val="FF0000"/>
                    </a:solidFill>
                    <a:latin typeface="+mn-ea"/>
                    <a:cs typeface="Times New Roman" panose="02020603050405020304" pitchFamily="18" charset="0"/>
                  </a:rPr>
                  <a:t>父</a:t>
                </a:r>
                <a:r>
                  <a:rPr lang="zh-CN" altLang="en-US" sz="2000" dirty="0" smtClean="0">
                    <a:solidFill>
                      <a:srgbClr val="FF0000"/>
                    </a:solidFill>
                    <a:latin typeface="+mn-ea"/>
                    <a:cs typeface="Times New Roman" panose="02020603050405020304" pitchFamily="18" charset="0"/>
                  </a:rPr>
                  <a:t>节点</a:t>
                </a:r>
                <a:endParaRPr lang="en-US" altLang="zh-CN" sz="2000" dirty="0">
                  <a:latin typeface="+mn-ea"/>
                  <a:ea typeface="+mn-ea"/>
                  <a:cs typeface="Times New Roman" panose="02020603050405020304" pitchFamily="18" charset="0"/>
                </a:endParaRPr>
              </a:p>
              <a:p>
                <a:pPr marL="3575050" lvl="1" indent="-342900" algn="just" eaLnBrk="1" hangingPunct="1">
                  <a:lnSpc>
                    <a:spcPts val="3200"/>
                  </a:lnSpc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</a:pPr>
                <a:r>
                  <a:rPr lang="zh-CN" altLang="en-US" sz="20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节点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𝒏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𝒋</m:t>
                        </m:r>
                      </m:sub>
                    </m:sSub>
                  </m:oMath>
                </a14:m>
                <a:r>
                  <a:rPr lang="zh-CN" altLang="en-US" sz="20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是节点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𝒏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zh-CN" altLang="en-US" sz="20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的</a:t>
                </a:r>
                <a:r>
                  <a:rPr lang="zh-CN" altLang="en-US" sz="2000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后继</a:t>
                </a:r>
                <a:r>
                  <a:rPr lang="en-US" altLang="zh-CN" sz="2000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\</a:t>
                </a:r>
                <a:r>
                  <a:rPr lang="zh-CN" altLang="en-US" sz="2000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后裔节点</a:t>
                </a:r>
                <a:endParaRPr lang="zh-CN" altLang="en-US" sz="2000" dirty="0">
                  <a:latin typeface="+mn-ea"/>
                  <a:ea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Text 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24518" y="1905794"/>
                <a:ext cx="8105840" cy="3052118"/>
              </a:xfrm>
              <a:prstGeom prst="rect">
                <a:avLst/>
              </a:prstGeom>
              <a:blipFill rotWithShape="0">
                <a:blip r:embed="rId2"/>
                <a:stretch>
                  <a:fillRect l="-1429" t="-4200" r="-1955" b="-2200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组合 7"/>
          <p:cNvGrpSpPr/>
          <p:nvPr/>
        </p:nvGrpSpPr>
        <p:grpSpPr>
          <a:xfrm>
            <a:off x="1187624" y="4005064"/>
            <a:ext cx="2304255" cy="1152128"/>
            <a:chOff x="5940152" y="4869160"/>
            <a:chExt cx="2453847" cy="1235640"/>
          </a:xfrm>
        </p:grpSpPr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56376" y="4869160"/>
              <a:ext cx="437623" cy="1235640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40152" y="5301208"/>
              <a:ext cx="1440160" cy="4280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29471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矩形 45">
            <a:extLst>
              <a:ext uri="{FF2B5EF4-FFF2-40B4-BE49-F238E27FC236}">
                <a16:creationId xmlns:a16="http://schemas.microsoft.com/office/drawing/2014/main" id="{E92C2E0C-53A3-4362-98BF-84BE3F71DBEA}"/>
              </a:ext>
            </a:extLst>
          </p:cNvPr>
          <p:cNvSpPr/>
          <p:nvPr/>
        </p:nvSpPr>
        <p:spPr>
          <a:xfrm>
            <a:off x="656136" y="1152176"/>
            <a:ext cx="3528392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en-US" sz="2000" dirty="0">
                <a:latin typeface="+mn-ea"/>
                <a:ea typeface="+mn-ea"/>
              </a:rPr>
              <a:t>因果推理：</a:t>
            </a:r>
            <a:r>
              <a:rPr lang="zh-CN" altLang="zh-CN" sz="2000" dirty="0">
                <a:latin typeface="+mn-ea"/>
                <a:ea typeface="+mn-ea"/>
              </a:rPr>
              <a:t>因果干预与</a:t>
            </a:r>
            <a:r>
              <a:rPr lang="en-US" altLang="zh-CN" sz="2000" dirty="0">
                <a:latin typeface="+mn-ea"/>
                <a:ea typeface="+mn-ea"/>
              </a:rPr>
              <a:t>do</a:t>
            </a:r>
            <a:r>
              <a:rPr lang="zh-CN" altLang="zh-CN" sz="2000" dirty="0">
                <a:latin typeface="+mn-ea"/>
                <a:ea typeface="+mn-ea"/>
              </a:rPr>
              <a:t>算子</a:t>
            </a:r>
            <a:endParaRPr lang="zh-CN" altLang="en-US" sz="2000" dirty="0">
              <a:latin typeface="+mn-ea"/>
              <a:ea typeface="+mn-ea"/>
            </a:endParaRP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C463D9B9-8D11-4DC5-AEBD-87E5F800537D}"/>
              </a:ext>
            </a:extLst>
          </p:cNvPr>
          <p:cNvSpPr/>
          <p:nvPr/>
        </p:nvSpPr>
        <p:spPr>
          <a:xfrm>
            <a:off x="620704" y="1728240"/>
            <a:ext cx="8055752" cy="4308872"/>
          </a:xfrm>
          <a:prstGeom prst="rect">
            <a:avLst/>
          </a:prstGeom>
        </p:spPr>
        <p:txBody>
          <a:bodyPr wrap="square" lIns="0" tIns="0" bIns="0">
            <a:spAutoFit/>
          </a:bodyPr>
          <a:lstStyle/>
          <a:p>
            <a:pPr marL="285750" indent="-285750">
              <a:lnSpc>
                <a:spcPts val="27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zh-CN" b="1" dirty="0">
                <a:latin typeface="+mn-ea"/>
                <a:ea typeface="+mn-ea"/>
                <a:cs typeface="Times New Roman" panose="02020603050405020304" pitchFamily="18" charset="0"/>
              </a:rPr>
              <a:t>因果推理</a:t>
            </a:r>
            <a:r>
              <a:rPr lang="zh-CN" altLang="zh-CN" b="1" dirty="0" smtClean="0">
                <a:latin typeface="+mn-ea"/>
                <a:ea typeface="+mn-ea"/>
                <a:cs typeface="Times New Roman" panose="02020603050405020304" pitchFamily="18" charset="0"/>
              </a:rPr>
              <a:t>中</a:t>
            </a:r>
            <a:r>
              <a:rPr lang="zh-CN" altLang="zh-CN" sz="2000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干预</a:t>
            </a:r>
            <a:r>
              <a:rPr lang="en-US" altLang="zh-CN" b="1" dirty="0" smtClean="0"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lang="en-US" altLang="zh-CN" sz="16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intervention</a:t>
            </a:r>
            <a:r>
              <a:rPr lang="en-US" altLang="zh-CN" b="1" dirty="0" smtClean="0">
                <a:latin typeface="+mn-ea"/>
                <a:ea typeface="+mn-ea"/>
                <a:cs typeface="Times New Roman" panose="02020603050405020304" pitchFamily="18" charset="0"/>
              </a:rPr>
              <a:t>)</a:t>
            </a:r>
          </a:p>
          <a:p>
            <a:pPr marL="539750" indent="-182563">
              <a:lnSpc>
                <a:spcPts val="27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zh-CN" b="1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改变</a:t>
            </a:r>
            <a:r>
              <a:rPr lang="zh-CN" altLang="zh-CN" b="1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明确存在关联关系</a:t>
            </a:r>
            <a:r>
              <a:rPr lang="zh-CN" altLang="zh-CN" b="1" dirty="0">
                <a:latin typeface="+mn-ea"/>
                <a:ea typeface="+mn-ea"/>
                <a:cs typeface="Times New Roman" panose="02020603050405020304" pitchFamily="18" charset="0"/>
              </a:rPr>
              <a:t>的</a:t>
            </a:r>
            <a:r>
              <a:rPr lang="zh-CN" altLang="zh-CN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某</a:t>
            </a:r>
            <a:r>
              <a:rPr lang="zh-CN" altLang="zh-CN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变量</a:t>
            </a:r>
            <a:r>
              <a:rPr lang="zh-CN" altLang="en-US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的</a:t>
            </a:r>
            <a:r>
              <a:rPr lang="zh-CN" altLang="zh-CN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取值</a:t>
            </a:r>
            <a:r>
              <a:rPr lang="zh-CN" altLang="zh-CN" b="1" dirty="0">
                <a:latin typeface="+mn-ea"/>
                <a:ea typeface="+mn-ea"/>
                <a:cs typeface="Times New Roman" panose="02020603050405020304" pitchFamily="18" charset="0"/>
              </a:rPr>
              <a:t>，研究</a:t>
            </a:r>
            <a:r>
              <a:rPr lang="zh-CN" altLang="zh-CN" b="1" u="wavyDbl" dirty="0">
                <a:latin typeface="+mn-ea"/>
                <a:ea typeface="+mn-ea"/>
                <a:cs typeface="Times New Roman" panose="02020603050405020304" pitchFamily="18" charset="0"/>
              </a:rPr>
              <a:t>变量取值改变</a:t>
            </a:r>
            <a:r>
              <a:rPr lang="zh-CN" altLang="zh-CN" b="1" dirty="0">
                <a:latin typeface="+mn-ea"/>
                <a:ea typeface="+mn-ea"/>
                <a:cs typeface="Times New Roman" panose="02020603050405020304" pitchFamily="18" charset="0"/>
              </a:rPr>
              <a:t>对</a:t>
            </a:r>
            <a:r>
              <a:rPr lang="zh-CN" altLang="zh-CN" b="1" u="wavyDbl" dirty="0">
                <a:latin typeface="+mn-ea"/>
                <a:ea typeface="+mn-ea"/>
                <a:cs typeface="Times New Roman" panose="02020603050405020304" pitchFamily="18" charset="0"/>
              </a:rPr>
              <a:t>结果变量</a:t>
            </a:r>
            <a:r>
              <a:rPr lang="zh-CN" altLang="zh-CN" b="1" dirty="0">
                <a:latin typeface="+mn-ea"/>
                <a:ea typeface="+mn-ea"/>
                <a:cs typeface="Times New Roman" panose="02020603050405020304" pitchFamily="18" charset="0"/>
              </a:rPr>
              <a:t>的</a:t>
            </a:r>
            <a:r>
              <a:rPr lang="zh-CN" altLang="zh-CN" b="1" dirty="0" smtClean="0">
                <a:latin typeface="+mn-ea"/>
                <a:ea typeface="+mn-ea"/>
                <a:cs typeface="Times New Roman" panose="02020603050405020304" pitchFamily="18" charset="0"/>
              </a:rPr>
              <a:t>影响。</a:t>
            </a:r>
            <a:r>
              <a:rPr lang="en-US" altLang="zh-CN" b="1" dirty="0" smtClean="0"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lang="zh-CN" altLang="en-US" b="1" dirty="0" smtClean="0">
                <a:latin typeface="+mn-ea"/>
                <a:ea typeface="+mn-ea"/>
                <a:cs typeface="Times New Roman" panose="02020603050405020304" pitchFamily="18" charset="0"/>
              </a:rPr>
              <a:t>因果推理中常用的手段</a:t>
            </a:r>
            <a:r>
              <a:rPr lang="en-US" altLang="zh-CN" b="1" dirty="0" smtClean="0">
                <a:latin typeface="+mn-ea"/>
                <a:ea typeface="+mn-ea"/>
                <a:cs typeface="Times New Roman" panose="02020603050405020304" pitchFamily="18" charset="0"/>
              </a:rPr>
              <a:t>)</a:t>
            </a:r>
          </a:p>
          <a:p>
            <a:pPr marL="539750" indent="-182563">
              <a:lnSpc>
                <a:spcPts val="27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zh-CN" b="1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如</a:t>
            </a:r>
            <a:r>
              <a:rPr lang="zh-CN" altLang="zh-CN" b="1" dirty="0" smtClean="0">
                <a:latin typeface="+mn-ea"/>
                <a:ea typeface="+mn-ea"/>
                <a:cs typeface="Times New Roman" panose="02020603050405020304" pitchFamily="18" charset="0"/>
              </a:rPr>
              <a:t>：</a:t>
            </a:r>
            <a:r>
              <a:rPr lang="zh-CN" altLang="en-US" b="1" dirty="0" smtClean="0">
                <a:latin typeface="宋体" panose="02010600030101010101" pitchFamily="2" charset="-122"/>
                <a:cs typeface="Times New Roman" panose="02020603050405020304" pitchFamily="18" charset="0"/>
              </a:rPr>
              <a:t>①</a:t>
            </a:r>
            <a:r>
              <a:rPr lang="zh-CN" altLang="zh-CN" b="1" dirty="0" smtClean="0">
                <a:latin typeface="+mn-ea"/>
                <a:ea typeface="+mn-ea"/>
                <a:cs typeface="Times New Roman" panose="02020603050405020304" pitchFamily="18" charset="0"/>
              </a:rPr>
              <a:t>已知</a:t>
            </a:r>
            <a:r>
              <a:rPr lang="zh-CN" altLang="zh-CN" b="1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商品价格</a:t>
            </a:r>
            <a:r>
              <a:rPr lang="zh-CN" altLang="zh-CN" b="1" dirty="0">
                <a:latin typeface="+mn-ea"/>
                <a:ea typeface="+mn-ea"/>
                <a:cs typeface="Times New Roman" panose="02020603050405020304" pitchFamily="18" charset="0"/>
              </a:rPr>
              <a:t>和</a:t>
            </a:r>
            <a:r>
              <a:rPr lang="zh-CN" altLang="zh-CN" b="1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销售量</a:t>
            </a:r>
            <a:r>
              <a:rPr lang="zh-CN" altLang="en-US" b="1" dirty="0" smtClean="0">
                <a:latin typeface="+mn-ea"/>
                <a:ea typeface="+mn-ea"/>
                <a:cs typeface="Times New Roman" panose="02020603050405020304" pitchFamily="18" charset="0"/>
              </a:rPr>
              <a:t>有</a:t>
            </a:r>
            <a:r>
              <a:rPr lang="zh-CN" altLang="zh-CN" b="1" dirty="0" smtClean="0">
                <a:latin typeface="+mn-ea"/>
                <a:ea typeface="+mn-ea"/>
                <a:cs typeface="Times New Roman" panose="02020603050405020304" pitchFamily="18" charset="0"/>
              </a:rPr>
              <a:t>关联关系情况</a:t>
            </a:r>
            <a:r>
              <a:rPr lang="zh-CN" altLang="zh-CN" b="1" dirty="0">
                <a:latin typeface="+mn-ea"/>
                <a:ea typeface="+mn-ea"/>
                <a:cs typeface="Times New Roman" panose="02020603050405020304" pitchFamily="18" charset="0"/>
              </a:rPr>
              <a:t>下，</a:t>
            </a:r>
            <a:r>
              <a:rPr lang="zh-CN" altLang="zh-CN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将商品价格提高</a:t>
            </a:r>
            <a:r>
              <a:rPr lang="zh-CN" altLang="zh-CN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一倍</a:t>
            </a:r>
            <a:r>
              <a:rPr lang="zh-CN" altLang="zh-CN" b="1" dirty="0" smtClean="0">
                <a:latin typeface="+mn-ea"/>
                <a:ea typeface="+mn-ea"/>
                <a:cs typeface="Times New Roman" panose="02020603050405020304" pitchFamily="18" charset="0"/>
              </a:rPr>
              <a:t>，</a:t>
            </a:r>
            <a:r>
              <a:rPr lang="en-US" altLang="zh-CN" b="1" dirty="0" smtClean="0">
                <a:latin typeface="+mn-ea"/>
                <a:ea typeface="+mn-ea"/>
                <a:cs typeface="Times New Roman" panose="02020603050405020304" pitchFamily="18" charset="0"/>
              </a:rPr>
              <a:t> </a:t>
            </a:r>
          </a:p>
          <a:p>
            <a:pPr marL="357187">
              <a:lnSpc>
                <a:spcPts val="2700"/>
              </a:lnSpc>
              <a:buClr>
                <a:srgbClr val="FF0000"/>
              </a:buClr>
              <a:buSzPct val="80000"/>
            </a:pPr>
            <a:r>
              <a:rPr lang="en-US" altLang="zh-CN" dirty="0">
                <a:latin typeface="+mn-ea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zh-CN" dirty="0" smtClean="0">
                <a:latin typeface="+mn-ea"/>
                <a:ea typeface="+mn-ea"/>
                <a:cs typeface="Times New Roman" panose="02020603050405020304" pitchFamily="18" charset="0"/>
              </a:rPr>
              <a:t>    </a:t>
            </a:r>
            <a:r>
              <a:rPr lang="en-US" altLang="zh-CN" sz="1600" dirty="0" smtClean="0">
                <a:latin typeface="+mn-ea"/>
                <a:ea typeface="+mn-ea"/>
                <a:cs typeface="Times New Roman" panose="02020603050405020304" pitchFamily="18" charset="0"/>
              </a:rPr>
              <a:t>   </a:t>
            </a:r>
            <a:r>
              <a:rPr lang="zh-CN" altLang="zh-CN" b="1" dirty="0" smtClean="0">
                <a:latin typeface="+mn-ea"/>
                <a:ea typeface="+mn-ea"/>
                <a:cs typeface="Times New Roman" panose="02020603050405020304" pitchFamily="18" charset="0"/>
              </a:rPr>
              <a:t>研究</a:t>
            </a:r>
            <a:r>
              <a:rPr lang="zh-CN" altLang="zh-CN" b="1" dirty="0">
                <a:latin typeface="+mn-ea"/>
                <a:ea typeface="+mn-ea"/>
                <a:cs typeface="Times New Roman" panose="02020603050405020304" pitchFamily="18" charset="0"/>
              </a:rPr>
              <a:t>销售量会</a:t>
            </a:r>
            <a:r>
              <a:rPr lang="zh-CN" altLang="zh-CN" b="1" dirty="0" smtClean="0">
                <a:latin typeface="+mn-ea"/>
                <a:ea typeface="+mn-ea"/>
                <a:cs typeface="Times New Roman" panose="02020603050405020304" pitchFamily="18" charset="0"/>
              </a:rPr>
              <a:t>发生</a:t>
            </a:r>
            <a:r>
              <a:rPr lang="zh-CN" altLang="en-US" b="1" dirty="0" smtClean="0">
                <a:latin typeface="+mn-ea"/>
                <a:ea typeface="+mn-ea"/>
                <a:cs typeface="Times New Roman" panose="02020603050405020304" pitchFamily="18" charset="0"/>
              </a:rPr>
              <a:t>什么</a:t>
            </a:r>
            <a:r>
              <a:rPr lang="zh-CN" altLang="zh-CN" b="1" dirty="0" smtClean="0">
                <a:latin typeface="+mn-ea"/>
                <a:ea typeface="+mn-ea"/>
                <a:cs typeface="Times New Roman" panose="02020603050405020304" pitchFamily="18" charset="0"/>
              </a:rPr>
              <a:t>变化</a:t>
            </a:r>
            <a:r>
              <a:rPr lang="en-US" altLang="zh-CN" b="1" dirty="0">
                <a:latin typeface="+mn-ea"/>
                <a:ea typeface="+mn-ea"/>
                <a:cs typeface="Times New Roman" panose="02020603050405020304" pitchFamily="18" charset="0"/>
              </a:rPr>
              <a:t>? </a:t>
            </a:r>
            <a:endParaRPr lang="en-US" altLang="zh-CN" b="1" dirty="0" smtClean="0">
              <a:latin typeface="+mn-ea"/>
              <a:ea typeface="+mn-ea"/>
              <a:cs typeface="Times New Roman" panose="02020603050405020304" pitchFamily="18" charset="0"/>
            </a:endParaRPr>
          </a:p>
          <a:p>
            <a:pPr marL="357187">
              <a:lnSpc>
                <a:spcPts val="2700"/>
              </a:lnSpc>
              <a:buClr>
                <a:srgbClr val="FF0000"/>
              </a:buClr>
              <a:buSzPct val="80000"/>
            </a:pPr>
            <a:r>
              <a:rPr lang="en-US" altLang="zh-CN" dirty="0">
                <a:latin typeface="+mn-ea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zh-CN" dirty="0" smtClean="0">
                <a:latin typeface="+mn-ea"/>
                <a:ea typeface="+mn-ea"/>
                <a:cs typeface="Times New Roman" panose="02020603050405020304" pitchFamily="18" charset="0"/>
              </a:rPr>
              <a:t>     </a:t>
            </a:r>
            <a:r>
              <a:rPr lang="en-US" altLang="zh-CN" dirty="0" smtClean="0">
                <a:latin typeface="宋体" panose="02010600030101010101" pitchFamily="2" charset="-122"/>
                <a:cs typeface="Times New Roman" panose="02020603050405020304" pitchFamily="18" charset="0"/>
              </a:rPr>
              <a:t>②</a:t>
            </a:r>
            <a:r>
              <a:rPr lang="zh-CN" altLang="zh-CN" b="1" dirty="0" smtClean="0">
                <a:latin typeface="+mn-ea"/>
                <a:ea typeface="+mn-ea"/>
                <a:cs typeface="Times New Roman" panose="02020603050405020304" pitchFamily="18" charset="0"/>
              </a:rPr>
              <a:t>已知</a:t>
            </a:r>
            <a:r>
              <a:rPr lang="zh-CN" altLang="zh-CN" b="1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吸烟频率</a:t>
            </a:r>
            <a:r>
              <a:rPr lang="zh-CN" altLang="zh-CN" b="1" dirty="0">
                <a:latin typeface="+mn-ea"/>
                <a:ea typeface="+mn-ea"/>
                <a:cs typeface="Times New Roman" panose="02020603050405020304" pitchFamily="18" charset="0"/>
              </a:rPr>
              <a:t>和</a:t>
            </a:r>
            <a:r>
              <a:rPr lang="zh-CN" altLang="zh-CN" b="1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患</a:t>
            </a:r>
            <a:r>
              <a:rPr lang="zh-CN" altLang="zh-CN" b="1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癌概率</a:t>
            </a:r>
            <a:r>
              <a:rPr lang="zh-CN" altLang="en-US" b="1" dirty="0" smtClean="0">
                <a:latin typeface="+mn-ea"/>
                <a:ea typeface="+mn-ea"/>
                <a:cs typeface="Times New Roman" panose="02020603050405020304" pitchFamily="18" charset="0"/>
              </a:rPr>
              <a:t>有</a:t>
            </a:r>
            <a:r>
              <a:rPr lang="zh-CN" altLang="zh-CN" b="1" dirty="0" smtClean="0">
                <a:latin typeface="+mn-ea"/>
                <a:ea typeface="+mn-ea"/>
                <a:cs typeface="Times New Roman" panose="02020603050405020304" pitchFamily="18" charset="0"/>
              </a:rPr>
              <a:t>关联关系情况</a:t>
            </a:r>
            <a:r>
              <a:rPr lang="zh-CN" altLang="zh-CN" b="1" dirty="0">
                <a:latin typeface="+mn-ea"/>
                <a:ea typeface="+mn-ea"/>
                <a:cs typeface="Times New Roman" panose="02020603050405020304" pitchFamily="18" charset="0"/>
              </a:rPr>
              <a:t>下，</a:t>
            </a:r>
            <a:r>
              <a:rPr lang="zh-CN" altLang="zh-CN" b="1" dirty="0" smtClean="0">
                <a:latin typeface="+mn-ea"/>
                <a:ea typeface="+mn-ea"/>
                <a:cs typeface="Times New Roman" panose="02020603050405020304" pitchFamily="18" charset="0"/>
              </a:rPr>
              <a:t>研究</a:t>
            </a:r>
            <a:r>
              <a:rPr lang="zh-CN" altLang="en-US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戒</a:t>
            </a:r>
            <a:r>
              <a:rPr lang="zh-CN" altLang="zh-CN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烟</a:t>
            </a:r>
            <a:r>
              <a:rPr lang="zh-CN" altLang="zh-CN" b="1" dirty="0">
                <a:latin typeface="+mn-ea"/>
                <a:ea typeface="+mn-ea"/>
                <a:cs typeface="Times New Roman" panose="02020603050405020304" pitchFamily="18" charset="0"/>
              </a:rPr>
              <a:t>后，患</a:t>
            </a:r>
            <a:r>
              <a:rPr lang="zh-CN" altLang="zh-CN" b="1" dirty="0" smtClean="0">
                <a:latin typeface="+mn-ea"/>
                <a:ea typeface="+mn-ea"/>
                <a:cs typeface="Times New Roman" panose="02020603050405020304" pitchFamily="18" charset="0"/>
              </a:rPr>
              <a:t>癌概</a:t>
            </a:r>
            <a:r>
              <a:rPr lang="en-US" altLang="zh-CN" b="1" dirty="0" smtClean="0">
                <a:latin typeface="+mn-ea"/>
                <a:ea typeface="+mn-ea"/>
                <a:cs typeface="Times New Roman" panose="02020603050405020304" pitchFamily="18" charset="0"/>
              </a:rPr>
              <a:t> </a:t>
            </a:r>
          </a:p>
          <a:p>
            <a:pPr marL="357187">
              <a:lnSpc>
                <a:spcPts val="2700"/>
              </a:lnSpc>
              <a:spcAft>
                <a:spcPts val="600"/>
              </a:spcAft>
              <a:buClr>
                <a:srgbClr val="FF0000"/>
              </a:buClr>
              <a:buSzPct val="80000"/>
            </a:pPr>
            <a:r>
              <a:rPr lang="en-US" altLang="zh-CN" dirty="0">
                <a:latin typeface="+mn-ea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zh-CN" dirty="0" smtClean="0">
                <a:latin typeface="+mn-ea"/>
                <a:ea typeface="+mn-ea"/>
                <a:cs typeface="Times New Roman" panose="02020603050405020304" pitchFamily="18" charset="0"/>
              </a:rPr>
              <a:t>       </a:t>
            </a:r>
            <a:r>
              <a:rPr lang="zh-CN" altLang="zh-CN" b="1" dirty="0" smtClean="0">
                <a:latin typeface="+mn-ea"/>
                <a:ea typeface="+mn-ea"/>
                <a:cs typeface="Times New Roman" panose="02020603050405020304" pitchFamily="18" charset="0"/>
              </a:rPr>
              <a:t>率</a:t>
            </a:r>
            <a:r>
              <a:rPr lang="zh-CN" altLang="zh-CN" b="1" dirty="0">
                <a:latin typeface="+mn-ea"/>
                <a:ea typeface="+mn-ea"/>
                <a:cs typeface="Times New Roman" panose="02020603050405020304" pitchFamily="18" charset="0"/>
              </a:rPr>
              <a:t>会</a:t>
            </a:r>
            <a:r>
              <a:rPr lang="zh-CN" altLang="zh-CN" b="1" dirty="0" smtClean="0">
                <a:latin typeface="+mn-ea"/>
                <a:ea typeface="+mn-ea"/>
                <a:cs typeface="Times New Roman" panose="02020603050405020304" pitchFamily="18" charset="0"/>
              </a:rPr>
              <a:t>发生</a:t>
            </a:r>
            <a:r>
              <a:rPr lang="zh-CN" altLang="en-US" b="1" dirty="0" smtClean="0">
                <a:latin typeface="+mn-ea"/>
                <a:ea typeface="+mn-ea"/>
                <a:cs typeface="Times New Roman" panose="02020603050405020304" pitchFamily="18" charset="0"/>
              </a:rPr>
              <a:t>什么</a:t>
            </a:r>
            <a:r>
              <a:rPr lang="zh-CN" altLang="zh-CN" b="1" dirty="0" smtClean="0">
                <a:latin typeface="+mn-ea"/>
                <a:ea typeface="+mn-ea"/>
                <a:cs typeface="Times New Roman" panose="02020603050405020304" pitchFamily="18" charset="0"/>
              </a:rPr>
              <a:t>变化</a:t>
            </a:r>
            <a:r>
              <a:rPr lang="en-US" altLang="zh-CN" b="1" dirty="0">
                <a:latin typeface="+mn-ea"/>
                <a:ea typeface="+mn-ea"/>
                <a:cs typeface="Times New Roman" panose="02020603050405020304" pitchFamily="18" charset="0"/>
              </a:rPr>
              <a:t>?</a:t>
            </a:r>
          </a:p>
          <a:p>
            <a:pPr marL="285750" indent="-285750" algn="just">
              <a:lnSpc>
                <a:spcPts val="27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en-US" altLang="zh-CN" sz="2000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“do”</a:t>
            </a:r>
            <a:r>
              <a:rPr lang="zh-CN" altLang="zh-CN" sz="2000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算子</a:t>
            </a:r>
            <a:endParaRPr lang="en-US" altLang="zh-CN" sz="2000" b="1" dirty="0" smtClean="0">
              <a:solidFill>
                <a:srgbClr val="FF0000"/>
              </a:solidFill>
              <a:latin typeface="+mn-ea"/>
              <a:ea typeface="+mn-ea"/>
              <a:cs typeface="Times New Roman" panose="02020603050405020304" pitchFamily="18" charset="0"/>
            </a:endParaRPr>
          </a:p>
          <a:p>
            <a:pPr marL="539750" indent="-182563" algn="just">
              <a:lnSpc>
                <a:spcPts val="27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zh-CN" b="1" dirty="0" smtClean="0">
                <a:latin typeface="+mn-ea"/>
                <a:ea typeface="+mn-ea"/>
                <a:cs typeface="Times New Roman" panose="02020603050405020304" pitchFamily="18" charset="0"/>
              </a:rPr>
              <a:t>为从</a:t>
            </a:r>
            <a:r>
              <a:rPr lang="zh-CN" altLang="zh-CN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因果分析角度</a:t>
            </a:r>
            <a:r>
              <a:rPr lang="zh-CN" altLang="zh-CN" b="1" dirty="0" smtClean="0">
                <a:latin typeface="+mn-ea"/>
                <a:ea typeface="+mn-ea"/>
                <a:cs typeface="Times New Roman" panose="02020603050405020304" pitchFamily="18" charset="0"/>
              </a:rPr>
              <a:t>实现</a:t>
            </a:r>
            <a:r>
              <a:rPr lang="zh-CN" altLang="en-US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干预</a:t>
            </a:r>
            <a:r>
              <a:rPr lang="zh-CN" altLang="zh-CN" b="1" dirty="0" smtClean="0">
                <a:latin typeface="+mn-ea"/>
                <a:ea typeface="+mn-ea"/>
                <a:cs typeface="Times New Roman" panose="02020603050405020304" pitchFamily="18" charset="0"/>
              </a:rPr>
              <a:t>任务</a:t>
            </a:r>
            <a:r>
              <a:rPr lang="zh-CN" altLang="zh-CN" b="1" dirty="0">
                <a:latin typeface="+mn-ea"/>
                <a:ea typeface="+mn-ea"/>
                <a:cs typeface="Times New Roman" panose="02020603050405020304" pitchFamily="18" charset="0"/>
              </a:rPr>
              <a:t>，图灵奖</a:t>
            </a:r>
            <a:r>
              <a:rPr lang="zh-CN" altLang="zh-CN" b="1" dirty="0" smtClean="0">
                <a:latin typeface="+mn-ea"/>
                <a:ea typeface="+mn-ea"/>
                <a:cs typeface="Times New Roman" panose="02020603050405020304" pitchFamily="18" charset="0"/>
              </a:rPr>
              <a:t>获得者</a:t>
            </a:r>
            <a:r>
              <a:rPr lang="en-US" altLang="zh-CN" sz="16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Judea Pearl</a:t>
            </a:r>
            <a:r>
              <a:rPr lang="zh-CN" altLang="zh-CN" b="1" dirty="0" smtClean="0">
                <a:latin typeface="+mn-ea"/>
                <a:ea typeface="+mn-ea"/>
                <a:cs typeface="Times New Roman" panose="02020603050405020304" pitchFamily="18" charset="0"/>
              </a:rPr>
              <a:t>提出</a:t>
            </a:r>
            <a:r>
              <a:rPr lang="en-US" altLang="zh-CN" b="1" dirty="0" smtClean="0">
                <a:latin typeface="+mn-ea"/>
                <a:ea typeface="+mn-ea"/>
                <a:cs typeface="Times New Roman" panose="02020603050405020304" pitchFamily="18" charset="0"/>
              </a:rPr>
              <a:t>do</a:t>
            </a:r>
            <a:r>
              <a:rPr lang="zh-CN" altLang="zh-CN" b="1" dirty="0" smtClean="0">
                <a:latin typeface="+mn-ea"/>
                <a:ea typeface="+mn-ea"/>
                <a:cs typeface="Times New Roman" panose="02020603050405020304" pitchFamily="18" charset="0"/>
              </a:rPr>
              <a:t>算子</a:t>
            </a:r>
            <a:r>
              <a:rPr lang="zh-CN" altLang="zh-CN" b="1" dirty="0">
                <a:latin typeface="+mn-ea"/>
                <a:ea typeface="+mn-ea"/>
                <a:cs typeface="Times New Roman" panose="02020603050405020304" pitchFamily="18" charset="0"/>
              </a:rPr>
              <a:t>，计算</a:t>
            </a:r>
            <a:r>
              <a:rPr lang="zh-CN" altLang="zh-CN" b="1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当系统中</a:t>
            </a:r>
            <a:r>
              <a:rPr lang="zh-CN" altLang="zh-CN" b="1" u="wavyDbl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一个变量取值</a:t>
            </a:r>
            <a:r>
              <a:rPr lang="zh-CN" altLang="zh-CN" b="1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发生变化、</a:t>
            </a:r>
            <a:r>
              <a:rPr lang="zh-CN" altLang="zh-CN" b="1" u="wavyDbl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其他</a:t>
            </a:r>
            <a:r>
              <a:rPr lang="zh-CN" altLang="zh-CN" b="1" u="wavyDbl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变量</a:t>
            </a:r>
            <a:r>
              <a:rPr lang="zh-CN" altLang="en-US" b="1" u="wavyDbl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取值</a:t>
            </a:r>
            <a:r>
              <a:rPr lang="zh-CN" altLang="zh-CN" b="1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保持</a:t>
            </a:r>
            <a:r>
              <a:rPr lang="zh-CN" altLang="zh-CN" b="1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不变时</a:t>
            </a:r>
            <a:r>
              <a:rPr lang="zh-CN" altLang="zh-CN" b="1" dirty="0">
                <a:latin typeface="+mn-ea"/>
                <a:ea typeface="+mn-ea"/>
                <a:cs typeface="Times New Roman" panose="02020603050405020304" pitchFamily="18" charset="0"/>
              </a:rPr>
              <a:t>，</a:t>
            </a:r>
            <a:r>
              <a:rPr lang="zh-CN" altLang="zh-CN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系统输出结果是否</a:t>
            </a:r>
            <a:r>
              <a:rPr lang="zh-CN" altLang="zh-CN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变化</a:t>
            </a:r>
            <a:r>
              <a:rPr lang="zh-CN" altLang="en-US" dirty="0" smtClean="0">
                <a:latin typeface="+mn-ea"/>
                <a:ea typeface="+mn-ea"/>
                <a:cs typeface="Times New Roman" panose="02020603050405020304" pitchFamily="18" charset="0"/>
              </a:rPr>
              <a:t>？</a:t>
            </a:r>
            <a:endParaRPr lang="en-US" altLang="zh-CN" dirty="0" smtClean="0">
              <a:latin typeface="+mn-ea"/>
              <a:ea typeface="+mn-ea"/>
              <a:cs typeface="Times New Roman" panose="02020603050405020304" pitchFamily="18" charset="0"/>
            </a:endParaRPr>
          </a:p>
          <a:p>
            <a:pPr marL="539750" indent="-182563" algn="just">
              <a:lnSpc>
                <a:spcPts val="27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dirty="0" smtClean="0">
                <a:latin typeface="+mn-ea"/>
                <a:ea typeface="+mn-ea"/>
                <a:cs typeface="Times New Roman" panose="02020603050405020304" pitchFamily="18" charset="0"/>
              </a:rPr>
              <a:t>如此，</a:t>
            </a:r>
            <a:r>
              <a:rPr lang="zh-CN" altLang="zh-CN" b="1" dirty="0" smtClean="0">
                <a:latin typeface="+mn-ea"/>
                <a:ea typeface="+mn-ea"/>
                <a:cs typeface="Times New Roman" panose="02020603050405020304" pitchFamily="18" charset="0"/>
              </a:rPr>
              <a:t>可</a:t>
            </a:r>
            <a:r>
              <a:rPr lang="zh-CN" altLang="zh-CN" b="1" dirty="0">
                <a:latin typeface="+mn-ea"/>
                <a:ea typeface="+mn-ea"/>
                <a:cs typeface="Times New Roman" panose="02020603050405020304" pitchFamily="18" charset="0"/>
              </a:rPr>
              <a:t>判断</a:t>
            </a:r>
            <a:r>
              <a:rPr lang="zh-CN" altLang="zh-CN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改变取值的变量</a:t>
            </a:r>
            <a:r>
              <a:rPr lang="zh-CN" altLang="zh-CN" b="1" u="wavyDbl" dirty="0">
                <a:latin typeface="+mn-ea"/>
                <a:ea typeface="+mn-ea"/>
                <a:cs typeface="Times New Roman" panose="02020603050405020304" pitchFamily="18" charset="0"/>
              </a:rPr>
              <a:t>是否是</a:t>
            </a:r>
            <a:r>
              <a:rPr lang="zh-CN" altLang="zh-CN" b="1" dirty="0">
                <a:latin typeface="+mn-ea"/>
                <a:ea typeface="+mn-ea"/>
                <a:cs typeface="Times New Roman" panose="02020603050405020304" pitchFamily="18" charset="0"/>
              </a:rPr>
              <a:t>系统中</a:t>
            </a:r>
            <a:r>
              <a:rPr lang="zh-CN" altLang="zh-CN" b="1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起决定作用</a:t>
            </a:r>
            <a:r>
              <a:rPr lang="zh-CN" altLang="zh-CN" b="1" dirty="0">
                <a:latin typeface="+mn-ea"/>
                <a:ea typeface="+mn-ea"/>
                <a:cs typeface="Times New Roman" panose="02020603050405020304" pitchFamily="18" charset="0"/>
              </a:rPr>
              <a:t>的</a:t>
            </a:r>
            <a:r>
              <a:rPr lang="en-US" altLang="zh-CN" b="1" dirty="0">
                <a:latin typeface="+mn-ea"/>
                <a:ea typeface="+mn-ea"/>
                <a:cs typeface="Times New Roman" panose="02020603050405020304" pitchFamily="18" charset="0"/>
              </a:rPr>
              <a:t>“</a:t>
            </a:r>
            <a:r>
              <a:rPr lang="zh-CN" altLang="zh-CN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原因要素</a:t>
            </a:r>
            <a:r>
              <a:rPr lang="en-US" altLang="zh-CN" b="1" dirty="0">
                <a:latin typeface="+mn-ea"/>
                <a:ea typeface="+mn-ea"/>
                <a:cs typeface="Times New Roman" panose="02020603050405020304" pitchFamily="18" charset="0"/>
              </a:rPr>
              <a:t>”</a:t>
            </a:r>
            <a:r>
              <a:rPr lang="zh-CN" altLang="zh-CN" b="1" dirty="0" smtClean="0">
                <a:latin typeface="+mn-ea"/>
                <a:ea typeface="+mn-ea"/>
                <a:cs typeface="Times New Roman" panose="02020603050405020304" pitchFamily="18" charset="0"/>
              </a:rPr>
              <a:t>。</a:t>
            </a:r>
            <a:endParaRPr lang="en-US" altLang="zh-CN" b="1" dirty="0"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A772979C-9A14-4C7D-AF3A-844D7787575F}"/>
              </a:ext>
            </a:extLst>
          </p:cNvPr>
          <p:cNvSpPr/>
          <p:nvPr/>
        </p:nvSpPr>
        <p:spPr>
          <a:xfrm>
            <a:off x="4283968" y="260648"/>
            <a:ext cx="4442943" cy="984885"/>
          </a:xfrm>
          <a:prstGeom prst="rect">
            <a:avLst/>
          </a:prstGeom>
          <a:ln>
            <a:solidFill>
              <a:srgbClr val="FF0000"/>
            </a:solidFill>
            <a:prstDash val="sysDash"/>
          </a:ln>
        </p:spPr>
        <p:txBody>
          <a:bodyPr wrap="square" lIns="0" tIns="0" rIns="0" bIns="0">
            <a:spAutoFit/>
          </a:bodyPr>
          <a:lstStyle/>
          <a:p>
            <a:pPr marL="92075" indent="-92075" algn="just">
              <a:spcAft>
                <a:spcPts val="0"/>
              </a:spcAft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“do”</a:t>
            </a:r>
            <a:r>
              <a:rPr lang="zh-CN" altLang="zh-CN" sz="16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算子</a:t>
            </a:r>
            <a:r>
              <a:rPr lang="zh-CN" altLang="zh-CN" sz="1600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起</a:t>
            </a:r>
            <a:r>
              <a:rPr lang="zh-CN" altLang="zh-CN" sz="1600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到医学</a:t>
            </a:r>
            <a:r>
              <a:rPr lang="zh-CN" altLang="zh-CN" sz="1600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上经常采用的</a:t>
            </a:r>
            <a:r>
              <a:rPr lang="en-US" altLang="zh-CN" sz="1600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“</a:t>
            </a:r>
            <a:r>
              <a:rPr lang="zh-CN" altLang="zh-CN" sz="16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双盲测试</a:t>
            </a:r>
            <a:r>
              <a:rPr lang="en-US" altLang="zh-CN" sz="1600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”</a:t>
            </a:r>
            <a:r>
              <a:rPr lang="zh-CN" altLang="zh-CN" sz="1600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作用</a:t>
            </a:r>
            <a:r>
              <a:rPr lang="zh-CN" altLang="zh-CN" sz="1600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。</a:t>
            </a:r>
            <a:r>
              <a:rPr lang="zh-CN" altLang="en-US" sz="1600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将</a:t>
            </a:r>
            <a:r>
              <a:rPr lang="zh-CN" altLang="zh-CN" sz="1600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患者分两</a:t>
            </a:r>
            <a:r>
              <a:rPr lang="zh-CN" altLang="zh-CN" sz="1600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组</a:t>
            </a:r>
            <a:r>
              <a:rPr lang="zh-CN" altLang="zh-CN" sz="1600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，一组服药，</a:t>
            </a:r>
            <a:r>
              <a:rPr lang="zh-CN" altLang="en-US" sz="1600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而</a:t>
            </a:r>
            <a:r>
              <a:rPr lang="zh-CN" altLang="zh-CN" sz="1600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另</a:t>
            </a:r>
            <a:r>
              <a:rPr lang="zh-CN" altLang="zh-CN" sz="1600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一</a:t>
            </a:r>
            <a:r>
              <a:rPr lang="zh-CN" altLang="zh-CN" sz="1600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组服用安慰剂</a:t>
            </a:r>
            <a:r>
              <a:rPr lang="zh-CN" altLang="en-US" sz="1600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。</a:t>
            </a:r>
            <a:r>
              <a:rPr lang="zh-CN" altLang="zh-CN" sz="1600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比较</a:t>
            </a:r>
            <a:r>
              <a:rPr lang="zh-CN" altLang="zh-CN" sz="1600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两组</a:t>
            </a:r>
            <a:r>
              <a:rPr lang="zh-CN" altLang="zh-CN" sz="1600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患者的</a:t>
            </a:r>
            <a:r>
              <a:rPr lang="zh-CN" altLang="zh-CN" sz="1600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恢复效果，从而判定药品的功效。</a:t>
            </a:r>
          </a:p>
        </p:txBody>
      </p:sp>
    </p:spTree>
    <p:extLst>
      <p:ext uri="{BB962C8B-B14F-4D97-AF65-F5344CB8AC3E}">
        <p14:creationId xmlns:p14="http://schemas.microsoft.com/office/powerpoint/2010/main" val="3293942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</p:bldLst>
  </p:timing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AE1861DF-A65E-4172-926C-E6B27BDB3777}"/>
                  </a:ext>
                </a:extLst>
              </p:cNvPr>
              <p:cNvSpPr/>
              <p:nvPr/>
            </p:nvSpPr>
            <p:spPr>
              <a:xfrm>
                <a:off x="611560" y="1772816"/>
                <a:ext cx="7992888" cy="4116512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marL="285750" indent="-285750" algn="just">
                  <a:lnSpc>
                    <a:spcPts val="2700"/>
                  </a:lnSpc>
                  <a:spcAft>
                    <a:spcPts val="60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zh-CN" dirty="0" smtClean="0">
                    <a:latin typeface="+mn-ea"/>
                    <a:ea typeface="+mn-ea"/>
                  </a:rPr>
                  <a:t>干预过程中</a:t>
                </a:r>
                <a:r>
                  <a:rPr lang="zh-CN" altLang="en-US" dirty="0">
                    <a:latin typeface="+mn-ea"/>
                    <a:ea typeface="+mn-ea"/>
                  </a:rPr>
                  <a:t>，</a:t>
                </a:r>
                <a:r>
                  <a:rPr lang="zh-CN" altLang="zh-CN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固定</a:t>
                </a:r>
                <a:r>
                  <a:rPr lang="zh-CN" altLang="zh-CN" dirty="0" smtClean="0">
                    <a:latin typeface="+mn-ea"/>
                    <a:ea typeface="+mn-ea"/>
                  </a:rPr>
                  <a:t>系统</a:t>
                </a:r>
                <a:r>
                  <a:rPr lang="zh-CN" altLang="zh-CN" dirty="0">
                    <a:latin typeface="+mn-ea"/>
                    <a:ea typeface="+mn-ea"/>
                  </a:rPr>
                  <a:t>中其他变量</a:t>
                </a:r>
                <a:r>
                  <a:rPr lang="zh-CN" altLang="zh-CN" dirty="0" smtClean="0">
                    <a:latin typeface="+mn-ea"/>
                    <a:ea typeface="+mn-ea"/>
                  </a:rPr>
                  <a:t>，然后</a:t>
                </a:r>
                <a:r>
                  <a:rPr lang="zh-CN" altLang="zh-CN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改变</a:t>
                </a:r>
                <a:r>
                  <a:rPr lang="zh-CN" altLang="zh-CN" dirty="0">
                    <a:solidFill>
                      <a:srgbClr val="0000FF"/>
                    </a:solidFill>
                    <a:latin typeface="+mn-ea"/>
                    <a:ea typeface="+mn-ea"/>
                  </a:rPr>
                  <a:t>某一变量取值</a:t>
                </a:r>
                <a:r>
                  <a:rPr lang="zh-CN" altLang="zh-CN" dirty="0">
                    <a:latin typeface="+mn-ea"/>
                    <a:ea typeface="+mn-ea"/>
                  </a:rPr>
                  <a:t>，</a:t>
                </a:r>
                <a:r>
                  <a:rPr lang="zh-CN" altLang="zh-CN" dirty="0">
                    <a:solidFill>
                      <a:srgbClr val="FF0000"/>
                    </a:solidFill>
                    <a:latin typeface="+mn-ea"/>
                    <a:ea typeface="+mn-ea"/>
                  </a:rPr>
                  <a:t>观察</a:t>
                </a:r>
                <a:r>
                  <a:rPr lang="zh-CN" altLang="zh-CN" dirty="0">
                    <a:latin typeface="+mn-ea"/>
                    <a:ea typeface="+mn-ea"/>
                  </a:rPr>
                  <a:t>其他变量的变化</a:t>
                </a:r>
                <a:r>
                  <a:rPr lang="zh-CN" altLang="zh-CN" dirty="0" smtClean="0">
                    <a:latin typeface="+mn-ea"/>
                    <a:ea typeface="+mn-ea"/>
                  </a:rPr>
                  <a:t>。</a:t>
                </a:r>
                <a:endParaRPr lang="en-US" altLang="zh-CN" dirty="0" smtClean="0">
                  <a:latin typeface="+mn-ea"/>
                  <a:ea typeface="+mn-ea"/>
                </a:endParaRPr>
              </a:p>
              <a:p>
                <a:pPr marL="285750" indent="-285750" algn="just">
                  <a:lnSpc>
                    <a:spcPts val="2700"/>
                  </a:lnSpc>
                  <a:spcAft>
                    <a:spcPts val="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zh-CN" dirty="0" smtClean="0">
                    <a:latin typeface="+mn-ea"/>
                    <a:ea typeface="+mn-ea"/>
                  </a:rPr>
                  <a:t>为了</a:t>
                </a:r>
                <a:r>
                  <a:rPr lang="zh-CN" altLang="zh-CN" dirty="0">
                    <a:latin typeface="+mn-ea"/>
                    <a:ea typeface="+mn-ea"/>
                  </a:rPr>
                  <a:t>与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𝑋</m:t>
                    </m:r>
                  </m:oMath>
                </a14:m>
                <a:r>
                  <a:rPr lang="zh-CN" altLang="zh-CN" dirty="0">
                    <a:solidFill>
                      <a:srgbClr val="FF0000"/>
                    </a:solidFill>
                    <a:latin typeface="+mn-ea"/>
                    <a:ea typeface="+mn-ea"/>
                  </a:rPr>
                  <a:t>的自然取值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𝑥</m:t>
                    </m:r>
                  </m:oMath>
                </a14:m>
                <a:r>
                  <a:rPr lang="zh-CN" altLang="zh-CN" dirty="0" smtClean="0">
                    <a:latin typeface="+mn-ea"/>
                    <a:ea typeface="+mn-ea"/>
                  </a:rPr>
                  <a:t>区分</a:t>
                </a:r>
                <a:r>
                  <a:rPr lang="zh-CN" altLang="zh-CN" dirty="0">
                    <a:latin typeface="+mn-ea"/>
                    <a:ea typeface="+mn-ea"/>
                  </a:rPr>
                  <a:t>，在对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+mn-ea"/>
                      </a:rPr>
                      <m:t>𝑋</m:t>
                    </m:r>
                  </m:oMath>
                </a14:m>
                <a:r>
                  <a:rPr lang="zh-CN" altLang="zh-CN" dirty="0">
                    <a:latin typeface="+mn-ea"/>
                    <a:ea typeface="+mn-ea"/>
                  </a:rPr>
                  <a:t>进行干预时，</a:t>
                </a:r>
                <a:r>
                  <a:rPr lang="zh-CN" altLang="zh-CN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引入</a:t>
                </a:r>
                <a14:m>
                  <m:oMath xmlns:m="http://schemas.openxmlformats.org/officeDocument/2006/math">
                    <m:r>
                      <a:rPr lang="en-US" altLang="zh-CN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𝒅𝒐</m:t>
                    </m:r>
                  </m:oMath>
                </a14:m>
                <a:r>
                  <a:rPr lang="zh-CN" altLang="zh-CN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算子</a:t>
                </a:r>
                <a:r>
                  <a:rPr lang="zh-CN" altLang="en-US" dirty="0" smtClean="0">
                    <a:latin typeface="+mn-ea"/>
                    <a:ea typeface="+mn-ea"/>
                  </a:rPr>
                  <a:t>。</a:t>
                </a:r>
                <a:endParaRPr lang="en-US" altLang="zh-CN" dirty="0" smtClean="0">
                  <a:latin typeface="+mn-ea"/>
                  <a:ea typeface="+mn-ea"/>
                </a:endParaRPr>
              </a:p>
              <a:p>
                <a:pPr algn="just">
                  <a:lnSpc>
                    <a:spcPts val="2700"/>
                  </a:lnSpc>
                  <a:spcAft>
                    <a:spcPts val="600"/>
                  </a:spcAft>
                  <a:buClr>
                    <a:srgbClr val="FF0000"/>
                  </a:buClr>
                  <a:buSzPct val="80000"/>
                </a:pPr>
                <a:r>
                  <a:rPr lang="en-US" altLang="zh-CN" dirty="0">
                    <a:latin typeface="+mn-ea"/>
                    <a:ea typeface="+mn-ea"/>
                  </a:rPr>
                  <a:t> </a:t>
                </a:r>
                <a:r>
                  <a:rPr lang="en-US" altLang="zh-CN" sz="1400" dirty="0" smtClean="0">
                    <a:latin typeface="+mn-ea"/>
                    <a:ea typeface="+mn-ea"/>
                  </a:rPr>
                  <a:t>  </a:t>
                </a:r>
                <a:r>
                  <a:rPr lang="zh-CN" altLang="zh-CN" dirty="0" smtClean="0">
                    <a:latin typeface="+mn-ea"/>
                    <a:ea typeface="+mn-ea"/>
                  </a:rPr>
                  <a:t>记</a:t>
                </a:r>
                <a:r>
                  <a:rPr lang="zh-CN" altLang="en-US" dirty="0" smtClean="0">
                    <a:latin typeface="+mn-ea"/>
                    <a:ea typeface="+mn-ea"/>
                  </a:rPr>
                  <a:t>为：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𝒅𝒐</m:t>
                    </m:r>
                    <m:r>
                      <a:rPr lang="en-US" altLang="zh-CN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(</m:t>
                    </m:r>
                    <m:r>
                      <a:rPr lang="en-US" altLang="zh-CN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𝑿</m:t>
                    </m:r>
                    <m:r>
                      <a:rPr lang="en-US" altLang="zh-CN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=</m:t>
                    </m:r>
                    <m:r>
                      <a:rPr lang="en-US" altLang="zh-CN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𝒙</m:t>
                    </m:r>
                    <m:r>
                      <a:rPr lang="en-US" altLang="zh-CN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)</m:t>
                    </m:r>
                  </m:oMath>
                </a14:m>
                <a:endParaRPr lang="en-US" altLang="zh-CN" dirty="0" smtClean="0">
                  <a:latin typeface="+mn-ea"/>
                  <a:ea typeface="+mn-ea"/>
                </a:endParaRPr>
              </a:p>
              <a:p>
                <a:pPr marL="285750" indent="-285750" algn="just">
                  <a:lnSpc>
                    <a:spcPts val="2700"/>
                  </a:lnSpc>
                  <a:spcAft>
                    <a:spcPts val="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zh-CN" dirty="0" smtClean="0">
                    <a:latin typeface="+mn-ea"/>
                    <a:ea typeface="+mn-ea"/>
                  </a:rPr>
                  <a:t>因此</a:t>
                </a:r>
                <a:r>
                  <a:rPr lang="zh-CN" altLang="zh-CN" dirty="0">
                    <a:latin typeface="+mn-ea"/>
                    <a:ea typeface="+mn-ea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  <a:ea typeface="+mn-ea"/>
                      </a:rPr>
                      <m:t>𝑷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+mn-ea"/>
                      </a:rPr>
                      <m:t>(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+mn-ea"/>
                      </a:rPr>
                      <m:t>𝒀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+mn-ea"/>
                      </a:rPr>
                      <m:t>=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+mn-ea"/>
                      </a:rPr>
                      <m:t>𝒚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+mn-ea"/>
                      </a:rPr>
                      <m:t>|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+mn-ea"/>
                      </a:rPr>
                      <m:t>𝑿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+mn-ea"/>
                      </a:rPr>
                      <m:t>=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+mn-ea"/>
                      </a:rPr>
                      <m:t>𝒙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+mn-ea"/>
                      </a:rPr>
                      <m:t>)</m:t>
                    </m:r>
                  </m:oMath>
                </a14:m>
                <a:r>
                  <a:rPr lang="zh-CN" altLang="zh-CN" dirty="0" smtClean="0">
                    <a:latin typeface="+mn-ea"/>
                    <a:ea typeface="+mn-ea"/>
                  </a:rPr>
                  <a:t>表示</a:t>
                </a:r>
                <a:r>
                  <a:rPr lang="zh-CN" altLang="en-US" dirty="0" smtClean="0">
                    <a:latin typeface="+mn-ea"/>
                    <a:ea typeface="+mn-ea"/>
                  </a:rPr>
                  <a:t>：</a:t>
                </a:r>
                <a:r>
                  <a:rPr lang="zh-CN" altLang="zh-CN" dirty="0" smtClean="0">
                    <a:latin typeface="+mn-ea"/>
                    <a:ea typeface="+mn-ea"/>
                  </a:rPr>
                  <a:t>当</a:t>
                </a:r>
                <a:r>
                  <a:rPr lang="zh-CN" altLang="zh-CN" dirty="0">
                    <a:latin typeface="+mn-ea"/>
                    <a:ea typeface="+mn-ea"/>
                  </a:rPr>
                  <a:t>发现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  <a:ea typeface="+mn-ea"/>
                      </a:rPr>
                      <m:t>𝑿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+mn-ea"/>
                      </a:rPr>
                      <m:t>=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+mn-ea"/>
                      </a:rPr>
                      <m:t>𝒙</m:t>
                    </m:r>
                  </m:oMath>
                </a14:m>
                <a:r>
                  <a:rPr lang="zh-CN" altLang="zh-CN" dirty="0">
                    <a:latin typeface="+mn-ea"/>
                    <a:ea typeface="+mn-ea"/>
                  </a:rPr>
                  <a:t>时，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  <a:ea typeface="+mn-ea"/>
                      </a:rPr>
                      <m:t>𝒀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+mn-ea"/>
                      </a:rPr>
                      <m:t>=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+mn-ea"/>
                      </a:rPr>
                      <m:t>𝒚</m:t>
                    </m:r>
                  </m:oMath>
                </a14:m>
                <a:r>
                  <a:rPr lang="zh-CN" altLang="zh-CN" dirty="0">
                    <a:latin typeface="+mn-ea"/>
                    <a:ea typeface="+mn-ea"/>
                  </a:rPr>
                  <a:t>的</a:t>
                </a:r>
                <a:r>
                  <a:rPr lang="zh-CN" altLang="zh-CN" dirty="0" smtClean="0">
                    <a:latin typeface="+mn-ea"/>
                    <a:ea typeface="+mn-ea"/>
                  </a:rPr>
                  <a:t>概率</a:t>
                </a:r>
                <a:endParaRPr lang="en-US" altLang="zh-CN" dirty="0" smtClean="0">
                  <a:latin typeface="+mn-ea"/>
                  <a:ea typeface="+mn-ea"/>
                </a:endParaRPr>
              </a:p>
              <a:p>
                <a:pPr algn="just">
                  <a:lnSpc>
                    <a:spcPts val="2700"/>
                  </a:lnSpc>
                  <a:spcAft>
                    <a:spcPts val="0"/>
                  </a:spcAft>
                  <a:buClr>
                    <a:srgbClr val="FF0000"/>
                  </a:buClr>
                  <a:buSzPct val="80000"/>
                </a:pPr>
                <a:r>
                  <a:rPr lang="en-US" altLang="zh-CN" dirty="0">
                    <a:latin typeface="+mn-ea"/>
                    <a:ea typeface="+mn-ea"/>
                  </a:rPr>
                  <a:t> </a:t>
                </a:r>
                <a:r>
                  <a:rPr lang="en-US" altLang="zh-CN" sz="1600" dirty="0" smtClean="0">
                    <a:latin typeface="+mn-ea"/>
                    <a:ea typeface="+mn-ea"/>
                  </a:rPr>
                  <a:t>  </a:t>
                </a:r>
                <a:r>
                  <a:rPr lang="en-US" altLang="zh-CN" sz="1400" dirty="0" smtClean="0">
                    <a:latin typeface="+mn-ea"/>
                    <a:ea typeface="+mn-ea"/>
                  </a:rPr>
                  <a:t>  </a:t>
                </a:r>
                <a:r>
                  <a:rPr lang="zh-CN" altLang="zh-CN" dirty="0" smtClean="0">
                    <a:latin typeface="+mn-ea"/>
                    <a:ea typeface="+mn-ea"/>
                  </a:rPr>
                  <a:t>而</a:t>
                </a:r>
                <a:r>
                  <a:rPr lang="zh-CN" altLang="en-US" dirty="0" smtClean="0">
                    <a:latin typeface="+mn-ea"/>
                    <a:ea typeface="+mn-ea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  <a:ea typeface="+mn-ea"/>
                      </a:rPr>
                      <m:t>𝑷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+mn-ea"/>
                      </a:rPr>
                      <m:t>(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+mn-ea"/>
                      </a:rPr>
                      <m:t>𝒀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+mn-ea"/>
                      </a:rPr>
                      <m:t>=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+mn-ea"/>
                      </a:rPr>
                      <m:t>𝒚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+mn-ea"/>
                      </a:rPr>
                      <m:t>|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+mn-ea"/>
                      </a:rPr>
                      <m:t>𝒅𝒐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+mn-ea"/>
                      </a:rPr>
                      <m:t>(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+mn-ea"/>
                      </a:rPr>
                      <m:t>𝑿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+mn-ea"/>
                      </a:rPr>
                      <m:t>=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+mn-ea"/>
                      </a:rPr>
                      <m:t>𝒙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+mn-ea"/>
                      </a:rPr>
                      <m:t>))</m:t>
                    </m:r>
                  </m:oMath>
                </a14:m>
                <a:r>
                  <a:rPr lang="zh-CN" altLang="zh-CN" dirty="0" smtClean="0">
                    <a:latin typeface="+mn-ea"/>
                    <a:ea typeface="+mn-ea"/>
                  </a:rPr>
                  <a:t>表示</a:t>
                </a:r>
                <a:r>
                  <a:rPr lang="zh-CN" altLang="en-US" dirty="0" smtClean="0">
                    <a:latin typeface="+mn-ea"/>
                    <a:ea typeface="+mn-ea"/>
                  </a:rPr>
                  <a:t>：</a:t>
                </a:r>
                <a:r>
                  <a:rPr lang="zh-CN" altLang="zh-CN" dirty="0" smtClean="0">
                    <a:latin typeface="+mn-ea"/>
                    <a:ea typeface="+mn-ea"/>
                  </a:rPr>
                  <a:t>对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  <a:ea typeface="+mn-ea"/>
                      </a:rPr>
                      <m:t>𝑿</m:t>
                    </m:r>
                  </m:oMath>
                </a14:m>
                <a:r>
                  <a:rPr lang="zh-CN" altLang="zh-CN" dirty="0">
                    <a:latin typeface="+mn-ea"/>
                    <a:ea typeface="+mn-ea"/>
                  </a:rPr>
                  <a:t>进行干预，固定其值为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  <a:ea typeface="+mn-ea"/>
                      </a:rPr>
                      <m:t>𝒙</m:t>
                    </m:r>
                  </m:oMath>
                </a14:m>
                <a:r>
                  <a:rPr lang="zh-CN" altLang="zh-CN" dirty="0">
                    <a:latin typeface="+mn-ea"/>
                    <a:ea typeface="+mn-ea"/>
                  </a:rPr>
                  <a:t>时，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  <a:ea typeface="+mn-ea"/>
                      </a:rPr>
                      <m:t>𝒀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+mn-ea"/>
                      </a:rPr>
                      <m:t>=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+mn-ea"/>
                      </a:rPr>
                      <m:t>𝒚</m:t>
                    </m:r>
                  </m:oMath>
                </a14:m>
                <a:r>
                  <a:rPr lang="zh-CN" altLang="zh-CN" dirty="0" smtClean="0">
                    <a:latin typeface="+mn-ea"/>
                    <a:ea typeface="+mn-ea"/>
                  </a:rPr>
                  <a:t>的</a:t>
                </a:r>
                <a:r>
                  <a:rPr lang="en-US" altLang="zh-CN" dirty="0" smtClean="0">
                    <a:latin typeface="+mn-ea"/>
                    <a:ea typeface="+mn-ea"/>
                  </a:rPr>
                  <a:t> </a:t>
                </a:r>
              </a:p>
              <a:p>
                <a:pPr algn="just">
                  <a:lnSpc>
                    <a:spcPts val="2700"/>
                  </a:lnSpc>
                  <a:spcAft>
                    <a:spcPts val="600"/>
                  </a:spcAft>
                  <a:buClr>
                    <a:srgbClr val="FF0000"/>
                  </a:buClr>
                  <a:buSzPct val="80000"/>
                </a:pPr>
                <a:r>
                  <a:rPr lang="en-US" altLang="zh-CN" dirty="0">
                    <a:latin typeface="+mn-ea"/>
                    <a:ea typeface="+mn-ea"/>
                  </a:rPr>
                  <a:t> </a:t>
                </a:r>
                <a:r>
                  <a:rPr lang="en-US" altLang="zh-CN" dirty="0" smtClean="0">
                    <a:latin typeface="+mn-ea"/>
                    <a:ea typeface="+mn-ea"/>
                  </a:rPr>
                  <a:t>                               </a:t>
                </a:r>
                <a:r>
                  <a:rPr lang="zh-CN" altLang="zh-CN" dirty="0" smtClean="0">
                    <a:latin typeface="+mn-ea"/>
                    <a:ea typeface="+mn-ea"/>
                  </a:rPr>
                  <a:t>概率。</a:t>
                </a:r>
                <a:endParaRPr lang="en-US" altLang="zh-CN" dirty="0" smtClean="0">
                  <a:latin typeface="+mn-ea"/>
                  <a:ea typeface="+mn-ea"/>
                </a:endParaRPr>
              </a:p>
              <a:p>
                <a:pPr marL="285750" indent="-285750" algn="just">
                  <a:lnSpc>
                    <a:spcPts val="2700"/>
                  </a:lnSpc>
                  <a:spcAft>
                    <a:spcPts val="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zh-CN" dirty="0" smtClean="0">
                    <a:latin typeface="+mn-ea"/>
                    <a:ea typeface="+mn-ea"/>
                  </a:rPr>
                  <a:t>用统计学术语</a:t>
                </a:r>
                <a:r>
                  <a:rPr lang="zh-CN" altLang="en-US" dirty="0" smtClean="0">
                    <a:latin typeface="+mn-ea"/>
                    <a:ea typeface="+mn-ea"/>
                  </a:rPr>
                  <a:t>：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  <a:ea typeface="+mn-ea"/>
                      </a:rPr>
                      <m:t>𝑷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+mn-ea"/>
                      </a:rPr>
                      <m:t>(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+mn-ea"/>
                      </a:rPr>
                      <m:t>𝒀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+mn-ea"/>
                      </a:rPr>
                      <m:t>=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+mn-ea"/>
                      </a:rPr>
                      <m:t>𝒚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+mn-ea"/>
                      </a:rPr>
                      <m:t>|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+mn-ea"/>
                      </a:rPr>
                      <m:t>𝑿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+mn-ea"/>
                      </a:rPr>
                      <m:t>=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+mn-ea"/>
                      </a:rPr>
                      <m:t>𝒙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+mn-ea"/>
                      </a:rPr>
                      <m:t>)</m:t>
                    </m:r>
                  </m:oMath>
                </a14:m>
                <a:r>
                  <a:rPr lang="zh-CN" altLang="zh-CN" dirty="0">
                    <a:latin typeface="+mn-ea"/>
                    <a:ea typeface="+mn-ea"/>
                  </a:rPr>
                  <a:t>反映的</a:t>
                </a:r>
                <a:r>
                  <a:rPr lang="zh-CN" altLang="zh-CN" dirty="0" smtClean="0">
                    <a:latin typeface="+mn-ea"/>
                    <a:ea typeface="+mn-ea"/>
                  </a:rPr>
                  <a:t>是</a:t>
                </a:r>
                <a:r>
                  <a:rPr lang="zh-CN" altLang="en-US" dirty="0" smtClean="0">
                    <a:latin typeface="+mn-ea"/>
                    <a:ea typeface="+mn-ea"/>
                  </a:rPr>
                  <a:t>：</a:t>
                </a:r>
                <a:r>
                  <a:rPr lang="zh-CN" altLang="zh-CN" dirty="0" smtClean="0">
                    <a:latin typeface="+mn-ea"/>
                    <a:ea typeface="+mn-ea"/>
                  </a:rPr>
                  <a:t>在</a:t>
                </a:r>
                <a:r>
                  <a:rPr lang="zh-CN" altLang="zh-CN" dirty="0">
                    <a:latin typeface="+mn-ea"/>
                    <a:ea typeface="+mn-ea"/>
                  </a:rPr>
                  <a:t>取值为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  <a:ea typeface="+mn-ea"/>
                      </a:rPr>
                      <m:t>𝒙</m:t>
                    </m:r>
                  </m:oMath>
                </a14:m>
                <a:r>
                  <a:rPr lang="zh-CN" altLang="zh-CN" dirty="0">
                    <a:latin typeface="+mn-ea"/>
                    <a:ea typeface="+mn-ea"/>
                  </a:rPr>
                  <a:t>的个体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  <a:ea typeface="+mn-ea"/>
                      </a:rPr>
                      <m:t>𝑿</m:t>
                    </m:r>
                  </m:oMath>
                </a14:m>
                <a:r>
                  <a:rPr lang="zh-CN" altLang="zh-CN" dirty="0">
                    <a:latin typeface="+mn-ea"/>
                    <a:ea typeface="+mn-ea"/>
                  </a:rPr>
                  <a:t>上，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  <a:ea typeface="+mn-ea"/>
                      </a:rPr>
                      <m:t>𝒀</m:t>
                    </m:r>
                  </m:oMath>
                </a14:m>
                <a:r>
                  <a:rPr lang="zh-CN" altLang="zh-CN" dirty="0">
                    <a:latin typeface="+mn-ea"/>
                    <a:ea typeface="+mn-ea"/>
                  </a:rPr>
                  <a:t>的</a:t>
                </a:r>
                <a:r>
                  <a:rPr lang="zh-CN" altLang="zh-CN" dirty="0" smtClean="0">
                    <a:latin typeface="+mn-ea"/>
                    <a:ea typeface="+mn-ea"/>
                  </a:rPr>
                  <a:t>总体</a:t>
                </a:r>
                <a:endParaRPr lang="en-US" altLang="zh-CN" dirty="0" smtClean="0">
                  <a:latin typeface="+mn-ea"/>
                  <a:ea typeface="+mn-ea"/>
                </a:endParaRPr>
              </a:p>
              <a:p>
                <a:pPr algn="just">
                  <a:lnSpc>
                    <a:spcPts val="2700"/>
                  </a:lnSpc>
                  <a:spcAft>
                    <a:spcPts val="600"/>
                  </a:spcAft>
                  <a:buClr>
                    <a:srgbClr val="FF0000"/>
                  </a:buClr>
                  <a:buSzPct val="80000"/>
                </a:pPr>
                <a:r>
                  <a:rPr lang="en-US" altLang="zh-CN" dirty="0">
                    <a:latin typeface="+mn-ea"/>
                    <a:ea typeface="+mn-ea"/>
                  </a:rPr>
                  <a:t> </a:t>
                </a:r>
                <a:r>
                  <a:rPr lang="en-US" altLang="zh-CN" dirty="0" smtClean="0">
                    <a:latin typeface="+mn-ea"/>
                    <a:ea typeface="+mn-ea"/>
                  </a:rPr>
                  <a:t>                                       </a:t>
                </a:r>
                <a:r>
                  <a:rPr lang="zh-CN" altLang="zh-CN" dirty="0" smtClean="0">
                    <a:latin typeface="+mn-ea"/>
                    <a:ea typeface="+mn-ea"/>
                  </a:rPr>
                  <a:t>分布</a:t>
                </a:r>
                <a:r>
                  <a:rPr lang="zh-CN" altLang="en-US" dirty="0">
                    <a:latin typeface="+mn-ea"/>
                    <a:ea typeface="+mn-ea"/>
                  </a:rPr>
                  <a:t>。</a:t>
                </a:r>
                <a:endParaRPr lang="en-US" altLang="zh-CN" dirty="0" smtClean="0">
                  <a:latin typeface="+mn-ea"/>
                  <a:ea typeface="+mn-ea"/>
                </a:endParaRPr>
              </a:p>
              <a:p>
                <a:pPr algn="just">
                  <a:lnSpc>
                    <a:spcPts val="2700"/>
                  </a:lnSpc>
                  <a:spcAft>
                    <a:spcPts val="0"/>
                  </a:spcAft>
                  <a:buClr>
                    <a:srgbClr val="FF0000"/>
                  </a:buClr>
                  <a:buSzPct val="80000"/>
                </a:pPr>
                <a:r>
                  <a:rPr lang="en-US" altLang="zh-CN" sz="1600" dirty="0">
                    <a:latin typeface="+mn-ea"/>
                    <a:ea typeface="+mn-ea"/>
                  </a:rPr>
                  <a:t> </a:t>
                </a:r>
                <a:r>
                  <a:rPr lang="en-US" altLang="zh-CN" sz="1600" dirty="0" smtClean="0">
                    <a:latin typeface="+mn-ea"/>
                    <a:ea typeface="+mn-ea"/>
                  </a:rPr>
                  <a:t>    </a:t>
                </a:r>
                <a:r>
                  <a:rPr lang="zh-CN" altLang="zh-CN" dirty="0" smtClean="0">
                    <a:latin typeface="+mn-ea"/>
                    <a:ea typeface="+mn-ea"/>
                  </a:rPr>
                  <a:t>而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  <a:ea typeface="+mn-ea"/>
                      </a:rPr>
                      <m:t>𝑷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+mn-ea"/>
                      </a:rPr>
                      <m:t>(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+mn-ea"/>
                      </a:rPr>
                      <m:t>𝒀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+mn-ea"/>
                      </a:rPr>
                      <m:t>=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+mn-ea"/>
                      </a:rPr>
                      <m:t>𝒚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+mn-ea"/>
                      </a:rPr>
                      <m:t>|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+mn-ea"/>
                      </a:rPr>
                      <m:t>𝒅𝒐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+mn-ea"/>
                      </a:rPr>
                      <m:t>(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+mn-ea"/>
                      </a:rPr>
                      <m:t>𝑿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+mn-ea"/>
                      </a:rPr>
                      <m:t>=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+mn-ea"/>
                      </a:rPr>
                      <m:t>𝒙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+mn-ea"/>
                      </a:rPr>
                      <m:t>))</m:t>
                    </m:r>
                  </m:oMath>
                </a14:m>
                <a:r>
                  <a:rPr lang="zh-CN" altLang="zh-CN" dirty="0">
                    <a:latin typeface="+mn-ea"/>
                    <a:ea typeface="+mn-ea"/>
                  </a:rPr>
                  <a:t>反映的</a:t>
                </a:r>
                <a:r>
                  <a:rPr lang="zh-CN" altLang="zh-CN" dirty="0" smtClean="0">
                    <a:latin typeface="+mn-ea"/>
                    <a:ea typeface="+mn-ea"/>
                  </a:rPr>
                  <a:t>是</a:t>
                </a:r>
                <a:r>
                  <a:rPr lang="zh-CN" altLang="en-US" dirty="0" smtClean="0">
                    <a:latin typeface="+mn-ea"/>
                    <a:ea typeface="+mn-ea"/>
                  </a:rPr>
                  <a:t>：若</a:t>
                </a:r>
                <a:r>
                  <a:rPr lang="zh-CN" altLang="zh-CN" dirty="0" smtClean="0">
                    <a:latin typeface="+mn-ea"/>
                    <a:ea typeface="+mn-ea"/>
                  </a:rPr>
                  <a:t>将</a:t>
                </a:r>
                <a:r>
                  <a:rPr lang="zh-CN" altLang="zh-CN" dirty="0">
                    <a:latin typeface="+mn-ea"/>
                    <a:ea typeface="+mn-ea"/>
                  </a:rPr>
                  <a:t>每一个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  <a:ea typeface="+mn-ea"/>
                      </a:rPr>
                      <m:t>𝑿</m:t>
                    </m:r>
                  </m:oMath>
                </a14:m>
                <a:r>
                  <a:rPr lang="zh-CN" altLang="zh-CN" dirty="0">
                    <a:latin typeface="+mn-ea"/>
                    <a:ea typeface="+mn-ea"/>
                  </a:rPr>
                  <a:t>取值都固定为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  <a:ea typeface="+mn-ea"/>
                      </a:rPr>
                      <m:t>𝒙</m:t>
                    </m:r>
                  </m:oMath>
                </a14:m>
                <a:r>
                  <a:rPr lang="zh-CN" altLang="zh-CN" dirty="0">
                    <a:latin typeface="+mn-ea"/>
                    <a:ea typeface="+mn-ea"/>
                  </a:rPr>
                  <a:t>时，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  <a:ea typeface="+mn-ea"/>
                      </a:rPr>
                      <m:t>𝒀</m:t>
                    </m:r>
                  </m:oMath>
                </a14:m>
                <a:r>
                  <a:rPr lang="zh-CN" altLang="zh-CN" dirty="0">
                    <a:latin typeface="+mn-ea"/>
                    <a:ea typeface="+mn-ea"/>
                  </a:rPr>
                  <a:t>的总体分布。</a:t>
                </a:r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AE1861DF-A65E-4172-926C-E6B27BDB37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1772816"/>
                <a:ext cx="7992888" cy="4116512"/>
              </a:xfrm>
              <a:prstGeom prst="rect">
                <a:avLst/>
              </a:prstGeom>
              <a:blipFill rotWithShape="0">
                <a:blip r:embed="rId2"/>
                <a:stretch>
                  <a:fillRect l="-1754" t="-1481" r="-1831" b="-1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67880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/>
        </p:nvSpPr>
        <p:spPr bwMode="auto">
          <a:xfrm>
            <a:off x="539552" y="1484784"/>
            <a:ext cx="8064896" cy="21602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E92C2E0C-53A3-4362-98BF-84BE3F71DBEA}"/>
              </a:ext>
            </a:extLst>
          </p:cNvPr>
          <p:cNvSpPr/>
          <p:nvPr/>
        </p:nvSpPr>
        <p:spPr>
          <a:xfrm>
            <a:off x="416136" y="511896"/>
            <a:ext cx="2664296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en-US" sz="2000" dirty="0"/>
              <a:t>因果推理：</a:t>
            </a:r>
            <a:r>
              <a:rPr lang="zh-CN" altLang="zh-CN" sz="2000" dirty="0"/>
              <a:t>因果</a:t>
            </a:r>
            <a:r>
              <a:rPr lang="zh-CN" altLang="en-US" sz="2000" dirty="0"/>
              <a:t>效应差</a:t>
            </a: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136" y="997872"/>
            <a:ext cx="3349631" cy="1834908"/>
          </a:xfrm>
          <a:prstGeom prst="rect">
            <a:avLst/>
          </a:prstGeom>
          <a:ln>
            <a:solidFill>
              <a:srgbClr val="FF0000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9E4C3617-B159-4C57-B2B4-0B0D834FE32A}"/>
                  </a:ext>
                </a:extLst>
              </p:cNvPr>
              <p:cNvSpPr/>
              <p:nvPr/>
            </p:nvSpPr>
            <p:spPr>
              <a:xfrm>
                <a:off x="3905151" y="997768"/>
                <a:ext cx="4608512" cy="2436564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marL="182563" indent="-182563" algn="just">
                  <a:lnSpc>
                    <a:spcPts val="2300"/>
                  </a:lnSpc>
                  <a:spcAft>
                    <a:spcPts val="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zh-CN" dirty="0" smtClean="0">
                    <a:latin typeface="+mn-ea"/>
                    <a:ea typeface="+mn-ea"/>
                  </a:rPr>
                  <a:t>以</a:t>
                </a:r>
                <a:r>
                  <a:rPr lang="zh-CN" altLang="en-US" dirty="0" smtClean="0">
                    <a:latin typeface="+mn-ea"/>
                    <a:ea typeface="+mn-ea"/>
                  </a:rPr>
                  <a:t>前述</a:t>
                </a:r>
                <a:r>
                  <a:rPr lang="zh-CN" altLang="zh-CN" dirty="0" smtClean="0">
                    <a:latin typeface="+mn-ea"/>
                    <a:ea typeface="+mn-ea"/>
                  </a:rPr>
                  <a:t>辛</a:t>
                </a:r>
                <a:r>
                  <a:rPr lang="zh-CN" altLang="zh-CN" dirty="0">
                    <a:latin typeface="+mn-ea"/>
                    <a:ea typeface="+mn-ea"/>
                  </a:rPr>
                  <a:t>普森悖论为</a:t>
                </a:r>
                <a:r>
                  <a:rPr lang="zh-CN" altLang="zh-CN" dirty="0" smtClean="0">
                    <a:latin typeface="+mn-ea"/>
                    <a:ea typeface="+mn-ea"/>
                  </a:rPr>
                  <a:t>例</a:t>
                </a:r>
                <a:r>
                  <a:rPr lang="en-US" altLang="zh-CN" dirty="0" smtClean="0">
                    <a:latin typeface="+mn-ea"/>
                    <a:ea typeface="+mn-ea"/>
                  </a:rPr>
                  <a:t>(</a:t>
                </a:r>
                <a:r>
                  <a:rPr lang="zh-CN" altLang="en-US" dirty="0" smtClean="0">
                    <a:latin typeface="+mn-ea"/>
                    <a:ea typeface="+mn-ea"/>
                  </a:rPr>
                  <a:t>因果图</a:t>
                </a:r>
                <a:r>
                  <a:rPr lang="en-US" altLang="zh-CN" dirty="0" smtClean="0">
                    <a:latin typeface="+mn-ea"/>
                    <a:ea typeface="+mn-ea"/>
                  </a:rPr>
                  <a:t>)</a:t>
                </a:r>
                <a:r>
                  <a:rPr lang="zh-CN" altLang="zh-CN" dirty="0" smtClean="0">
                    <a:latin typeface="+mn-ea"/>
                    <a:ea typeface="+mn-ea"/>
                  </a:rPr>
                  <a:t>，</a:t>
                </a:r>
                <a:r>
                  <a:rPr lang="zh-CN" altLang="en-US" dirty="0" smtClean="0">
                    <a:latin typeface="+mn-ea"/>
                    <a:ea typeface="+mn-ea"/>
                  </a:rPr>
                  <a:t>图</a:t>
                </a:r>
                <a:r>
                  <a:rPr lang="zh-CN" altLang="zh-CN" dirty="0" smtClean="0">
                    <a:latin typeface="+mn-ea"/>
                    <a:ea typeface="+mn-ea"/>
                  </a:rPr>
                  <a:t>中</a:t>
                </a:r>
                <a:r>
                  <a:rPr lang="zh-CN" altLang="en-US" dirty="0" smtClean="0">
                    <a:latin typeface="+mn-ea"/>
                    <a:ea typeface="+mn-ea"/>
                  </a:rPr>
                  <a:t>：</a:t>
                </a:r>
                <a:endParaRPr lang="en-US" altLang="zh-CN" dirty="0" smtClean="0">
                  <a:latin typeface="+mn-ea"/>
                  <a:ea typeface="+mn-ea"/>
                </a:endParaRPr>
              </a:p>
              <a:p>
                <a:pPr marL="357188" indent="-174625" algn="just">
                  <a:lnSpc>
                    <a:spcPts val="2300"/>
                  </a:lnSpc>
                  <a:spcAft>
                    <a:spcPts val="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𝑿</m:t>
                    </m:r>
                  </m:oMath>
                </a14:m>
                <a:r>
                  <a:rPr lang="zh-CN" altLang="zh-CN" dirty="0">
                    <a:latin typeface="+mn-ea"/>
                    <a:ea typeface="+mn-ea"/>
                  </a:rPr>
                  <a:t>表示</a:t>
                </a:r>
                <a:r>
                  <a:rPr lang="zh-CN" altLang="zh-CN" dirty="0">
                    <a:solidFill>
                      <a:srgbClr val="FF0000"/>
                    </a:solidFill>
                    <a:latin typeface="+mn-ea"/>
                    <a:ea typeface="+mn-ea"/>
                  </a:rPr>
                  <a:t>用药情况</a:t>
                </a:r>
                <a:r>
                  <a:rPr lang="en-US" altLang="zh-CN" dirty="0">
                    <a:latin typeface="+mn-ea"/>
                    <a:ea typeface="+mn-ea"/>
                  </a:rPr>
                  <a:t>(</a:t>
                </a:r>
                <a:r>
                  <a:rPr lang="en-US" altLang="zh-CN" dirty="0" smtClean="0">
                    <a:latin typeface="+mn-ea"/>
                    <a:ea typeface="+mn-ea"/>
                  </a:rPr>
                  <a:t>1</a:t>
                </a:r>
                <a:r>
                  <a:rPr lang="zh-CN" altLang="zh-CN" dirty="0" smtClean="0">
                    <a:latin typeface="+mn-ea"/>
                    <a:ea typeface="+mn-ea"/>
                  </a:rPr>
                  <a:t>用药</a:t>
                </a:r>
                <a:r>
                  <a:rPr lang="zh-CN" altLang="zh-CN" dirty="0">
                    <a:latin typeface="+mn-ea"/>
                    <a:ea typeface="+mn-ea"/>
                  </a:rPr>
                  <a:t>，</a:t>
                </a:r>
                <a:r>
                  <a:rPr lang="en-US" altLang="zh-CN" dirty="0" smtClean="0">
                    <a:latin typeface="+mn-ea"/>
                    <a:ea typeface="+mn-ea"/>
                  </a:rPr>
                  <a:t>0</a:t>
                </a:r>
                <a:r>
                  <a:rPr lang="zh-CN" altLang="zh-CN" dirty="0" smtClean="0">
                    <a:latin typeface="+mn-ea"/>
                    <a:ea typeface="+mn-ea"/>
                  </a:rPr>
                  <a:t>不</a:t>
                </a:r>
                <a:r>
                  <a:rPr lang="zh-CN" altLang="zh-CN" dirty="0">
                    <a:latin typeface="+mn-ea"/>
                    <a:ea typeface="+mn-ea"/>
                  </a:rPr>
                  <a:t>用药</a:t>
                </a:r>
                <a:r>
                  <a:rPr lang="en-US" altLang="zh-CN" dirty="0">
                    <a:latin typeface="+mn-ea"/>
                    <a:ea typeface="+mn-ea"/>
                  </a:rPr>
                  <a:t>)</a:t>
                </a:r>
                <a:r>
                  <a:rPr lang="zh-CN" altLang="zh-CN" dirty="0">
                    <a:latin typeface="+mn-ea"/>
                    <a:ea typeface="+mn-ea"/>
                  </a:rPr>
                  <a:t>，</a:t>
                </a:r>
                <a:endParaRPr lang="en-US" altLang="zh-CN" dirty="0" smtClean="0">
                  <a:latin typeface="+mn-ea"/>
                  <a:ea typeface="+mn-ea"/>
                </a:endParaRPr>
              </a:p>
              <a:p>
                <a:pPr marL="357188" indent="-174625" algn="just">
                  <a:lnSpc>
                    <a:spcPts val="2300"/>
                  </a:lnSpc>
                  <a:spcAft>
                    <a:spcPts val="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𝒀</m:t>
                    </m:r>
                  </m:oMath>
                </a14:m>
                <a:r>
                  <a:rPr lang="zh-CN" altLang="zh-CN" dirty="0" smtClean="0">
                    <a:latin typeface="+mn-ea"/>
                    <a:ea typeface="+mn-ea"/>
                  </a:rPr>
                  <a:t>表示</a:t>
                </a:r>
                <a:r>
                  <a:rPr lang="zh-CN" altLang="zh-CN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恢复</a:t>
                </a:r>
                <a:r>
                  <a:rPr lang="zh-CN" altLang="zh-CN" dirty="0">
                    <a:solidFill>
                      <a:srgbClr val="FF0000"/>
                    </a:solidFill>
                    <a:latin typeface="+mn-ea"/>
                    <a:ea typeface="+mn-ea"/>
                  </a:rPr>
                  <a:t>情况</a:t>
                </a:r>
                <a:r>
                  <a:rPr lang="en-US" altLang="zh-CN" dirty="0">
                    <a:latin typeface="+mn-ea"/>
                    <a:ea typeface="+mn-ea"/>
                  </a:rPr>
                  <a:t>(</a:t>
                </a:r>
                <a:r>
                  <a:rPr lang="en-US" altLang="zh-CN" dirty="0" smtClean="0">
                    <a:latin typeface="+mn-ea"/>
                    <a:ea typeface="+mn-ea"/>
                  </a:rPr>
                  <a:t>1</a:t>
                </a:r>
                <a:r>
                  <a:rPr lang="zh-CN" altLang="zh-CN" dirty="0" smtClean="0">
                    <a:latin typeface="+mn-ea"/>
                    <a:ea typeface="+mn-ea"/>
                  </a:rPr>
                  <a:t>恢复</a:t>
                </a:r>
                <a:r>
                  <a:rPr lang="zh-CN" altLang="zh-CN" dirty="0">
                    <a:latin typeface="+mn-ea"/>
                    <a:ea typeface="+mn-ea"/>
                  </a:rPr>
                  <a:t>，</a:t>
                </a:r>
                <a:r>
                  <a:rPr lang="en-US" altLang="zh-CN" dirty="0" smtClean="0">
                    <a:latin typeface="+mn-ea"/>
                    <a:ea typeface="+mn-ea"/>
                  </a:rPr>
                  <a:t>0</a:t>
                </a:r>
                <a:r>
                  <a:rPr lang="zh-CN" altLang="zh-CN" dirty="0" smtClean="0">
                    <a:latin typeface="+mn-ea"/>
                    <a:ea typeface="+mn-ea"/>
                  </a:rPr>
                  <a:t>未</a:t>
                </a:r>
                <a:r>
                  <a:rPr lang="zh-CN" altLang="zh-CN" dirty="0">
                    <a:latin typeface="+mn-ea"/>
                    <a:ea typeface="+mn-ea"/>
                  </a:rPr>
                  <a:t>恢复</a:t>
                </a:r>
                <a:r>
                  <a:rPr lang="en-US" altLang="zh-CN" dirty="0">
                    <a:latin typeface="+mn-ea"/>
                    <a:ea typeface="+mn-ea"/>
                  </a:rPr>
                  <a:t>)</a:t>
                </a:r>
                <a:r>
                  <a:rPr lang="zh-CN" altLang="zh-CN" dirty="0">
                    <a:latin typeface="+mn-ea"/>
                    <a:ea typeface="+mn-ea"/>
                  </a:rPr>
                  <a:t>，</a:t>
                </a:r>
                <a:endParaRPr lang="en-US" altLang="zh-CN" dirty="0" smtClean="0">
                  <a:latin typeface="+mn-ea"/>
                  <a:ea typeface="+mn-ea"/>
                </a:endParaRPr>
              </a:p>
              <a:p>
                <a:pPr marL="357188" indent="-174625" algn="just">
                  <a:lnSpc>
                    <a:spcPts val="2300"/>
                  </a:lnSpc>
                  <a:spcAft>
                    <a:spcPts val="60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𝒁</m:t>
                    </m:r>
                  </m:oMath>
                </a14:m>
                <a:r>
                  <a:rPr lang="zh-CN" altLang="zh-CN" dirty="0">
                    <a:latin typeface="+mn-ea"/>
                    <a:ea typeface="+mn-ea"/>
                  </a:rPr>
                  <a:t>表示</a:t>
                </a:r>
                <a:r>
                  <a:rPr lang="zh-CN" altLang="zh-CN" dirty="0">
                    <a:solidFill>
                      <a:srgbClr val="FF0000"/>
                    </a:solidFill>
                    <a:latin typeface="+mn-ea"/>
                    <a:ea typeface="+mn-ea"/>
                  </a:rPr>
                  <a:t>性别</a:t>
                </a:r>
                <a:r>
                  <a:rPr lang="en-US" altLang="zh-CN" dirty="0">
                    <a:latin typeface="+mn-ea"/>
                    <a:ea typeface="+mn-ea"/>
                  </a:rPr>
                  <a:t>(</a:t>
                </a:r>
                <a:r>
                  <a:rPr lang="en-US" altLang="zh-CN" dirty="0" smtClean="0">
                    <a:latin typeface="+mn-ea"/>
                    <a:ea typeface="+mn-ea"/>
                  </a:rPr>
                  <a:t>1</a:t>
                </a:r>
                <a:r>
                  <a:rPr lang="zh-CN" altLang="zh-CN" dirty="0" smtClean="0">
                    <a:latin typeface="+mn-ea"/>
                    <a:ea typeface="+mn-ea"/>
                  </a:rPr>
                  <a:t>男性</a:t>
                </a:r>
                <a:r>
                  <a:rPr lang="zh-CN" altLang="zh-CN" dirty="0">
                    <a:latin typeface="+mn-ea"/>
                    <a:ea typeface="+mn-ea"/>
                  </a:rPr>
                  <a:t>，</a:t>
                </a:r>
                <a:r>
                  <a:rPr lang="en-US" altLang="zh-CN" dirty="0" smtClean="0">
                    <a:latin typeface="+mn-ea"/>
                    <a:ea typeface="+mn-ea"/>
                  </a:rPr>
                  <a:t>0</a:t>
                </a:r>
                <a:r>
                  <a:rPr lang="zh-CN" altLang="zh-CN" dirty="0" smtClean="0">
                    <a:latin typeface="+mn-ea"/>
                    <a:ea typeface="+mn-ea"/>
                  </a:rPr>
                  <a:t>女性</a:t>
                </a:r>
                <a:r>
                  <a:rPr lang="en-US" altLang="zh-CN" dirty="0">
                    <a:latin typeface="+mn-ea"/>
                    <a:ea typeface="+mn-ea"/>
                  </a:rPr>
                  <a:t>)</a:t>
                </a:r>
                <a:r>
                  <a:rPr lang="zh-CN" altLang="zh-CN" dirty="0" smtClean="0">
                    <a:latin typeface="+mn-ea"/>
                    <a:ea typeface="+mn-ea"/>
                  </a:rPr>
                  <a:t>。</a:t>
                </a:r>
                <a:endParaRPr lang="en-US" altLang="zh-CN" dirty="0" smtClean="0">
                  <a:latin typeface="+mn-ea"/>
                  <a:ea typeface="+mn-ea"/>
                </a:endParaRPr>
              </a:p>
              <a:p>
                <a:pPr marL="182563" indent="-182563" algn="just">
                  <a:lnSpc>
                    <a:spcPts val="2300"/>
                  </a:lnSpc>
                  <a:spcAft>
                    <a:spcPts val="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zh-CN" dirty="0" smtClean="0">
                    <a:latin typeface="+mn-ea"/>
                    <a:ea typeface="+mn-ea"/>
                  </a:rPr>
                  <a:t>为</a:t>
                </a:r>
                <a:r>
                  <a:rPr lang="zh-CN" altLang="zh-CN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比较病人用药</a:t>
                </a:r>
                <a:r>
                  <a:rPr lang="zh-CN" altLang="zh-CN" dirty="0">
                    <a:solidFill>
                      <a:srgbClr val="0000FF"/>
                    </a:solidFill>
                    <a:latin typeface="+mn-ea"/>
                    <a:ea typeface="+mn-ea"/>
                  </a:rPr>
                  <a:t>与否的恢复情况</a:t>
                </a:r>
                <a:r>
                  <a:rPr lang="zh-CN" altLang="zh-CN" dirty="0">
                    <a:latin typeface="+mn-ea"/>
                    <a:ea typeface="+mn-ea"/>
                  </a:rPr>
                  <a:t>，</a:t>
                </a:r>
                <a:r>
                  <a:rPr lang="zh-CN" altLang="zh-CN" dirty="0" smtClean="0">
                    <a:latin typeface="+mn-ea"/>
                    <a:ea typeface="+mn-ea"/>
                  </a:rPr>
                  <a:t>可对病人</a:t>
                </a:r>
                <a:r>
                  <a:rPr lang="zh-CN" altLang="zh-CN" u="wavyDbl" dirty="0" smtClean="0">
                    <a:latin typeface="+mn-ea"/>
                    <a:ea typeface="+mn-ea"/>
                  </a:rPr>
                  <a:t>用药</a:t>
                </a:r>
                <a:r>
                  <a:rPr lang="zh-CN" altLang="zh-CN" u="wavyDbl" dirty="0">
                    <a:latin typeface="+mn-ea"/>
                    <a:ea typeface="+mn-ea"/>
                  </a:rPr>
                  <a:t>情况</a:t>
                </a:r>
                <a:r>
                  <a:rPr lang="zh-CN" altLang="zh-CN" dirty="0">
                    <a:latin typeface="+mn-ea"/>
                    <a:ea typeface="+mn-ea"/>
                  </a:rPr>
                  <a:t>进行</a:t>
                </a:r>
                <a:r>
                  <a:rPr lang="zh-CN" altLang="zh-CN" u="wavyDbl" dirty="0" smtClean="0">
                    <a:latin typeface="+mn-ea"/>
                    <a:ea typeface="+mn-ea"/>
                  </a:rPr>
                  <a:t>干预</a:t>
                </a:r>
                <a:r>
                  <a:rPr lang="zh-CN" altLang="en-US" dirty="0" smtClean="0">
                    <a:latin typeface="+mn-ea"/>
                    <a:ea typeface="+mn-ea"/>
                  </a:rPr>
                  <a:t>。</a:t>
                </a:r>
                <a:r>
                  <a:rPr lang="zh-CN" altLang="zh-CN" dirty="0" smtClean="0">
                    <a:latin typeface="+mn-ea"/>
                    <a:ea typeface="+mn-ea"/>
                  </a:rPr>
                  <a:t>即将</a:t>
                </a:r>
                <a:r>
                  <a:rPr lang="zh-CN" altLang="zh-CN" dirty="0">
                    <a:latin typeface="+mn-ea"/>
                    <a:ea typeface="+mn-ea"/>
                  </a:rPr>
                  <a:t>病人</a:t>
                </a:r>
                <a:r>
                  <a:rPr lang="zh-CN" altLang="zh-CN" dirty="0" smtClean="0">
                    <a:latin typeface="+mn-ea"/>
                    <a:ea typeface="+mn-ea"/>
                  </a:rPr>
                  <a:t>随机分成</a:t>
                </a:r>
                <a:r>
                  <a:rPr lang="zh-CN" altLang="en-US" dirty="0" smtClean="0">
                    <a:latin typeface="+mn-ea"/>
                    <a:ea typeface="+mn-ea"/>
                  </a:rPr>
                  <a:t>两组</a:t>
                </a:r>
                <a:r>
                  <a:rPr lang="en-US" altLang="zh-CN" dirty="0" smtClean="0">
                    <a:latin typeface="+mn-ea"/>
                    <a:ea typeface="+mn-ea"/>
                  </a:rPr>
                  <a:t>(1</a:t>
                </a:r>
                <a:r>
                  <a:rPr lang="zh-CN" altLang="zh-CN" dirty="0" smtClean="0">
                    <a:latin typeface="+mn-ea"/>
                    <a:ea typeface="+mn-ea"/>
                  </a:rPr>
                  <a:t>用药</a:t>
                </a:r>
                <a:r>
                  <a:rPr lang="en-US" altLang="zh-CN" dirty="0" smtClean="0">
                    <a:latin typeface="+mn-ea"/>
                    <a:ea typeface="+mn-ea"/>
                  </a:rPr>
                  <a:t>/0</a:t>
                </a:r>
                <a:r>
                  <a:rPr lang="zh-CN" altLang="zh-CN" dirty="0" smtClean="0">
                    <a:latin typeface="+mn-ea"/>
                    <a:ea typeface="+mn-ea"/>
                  </a:rPr>
                  <a:t>不用药</a:t>
                </a:r>
                <a:r>
                  <a:rPr lang="zh-CN" altLang="en-US" dirty="0" smtClean="0">
                    <a:latin typeface="+mn-ea"/>
                    <a:ea typeface="+mn-ea"/>
                  </a:rPr>
                  <a:t>）</a:t>
                </a:r>
                <a:r>
                  <a:rPr lang="zh-CN" altLang="zh-CN" dirty="0" smtClean="0">
                    <a:latin typeface="+mn-ea"/>
                    <a:ea typeface="+mn-ea"/>
                  </a:rPr>
                  <a:t>。令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  <a:ea typeface="+mn-ea"/>
                      </a:rPr>
                      <m:t>𝒅𝒐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+mn-ea"/>
                      </a:rPr>
                      <m:t>(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+mn-ea"/>
                      </a:rPr>
                      <m:t>𝑿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+mn-ea"/>
                      </a:rPr>
                      <m:t>=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+mn-ea"/>
                      </a:rPr>
                      <m:t>𝟏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+mn-ea"/>
                      </a:rPr>
                      <m:t>)</m:t>
                    </m:r>
                  </m:oMath>
                </a14:m>
                <a:r>
                  <a:rPr lang="zh-CN" altLang="zh-CN" dirty="0">
                    <a:latin typeface="+mn-ea"/>
                    <a:ea typeface="+mn-ea"/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  <a:ea typeface="+mn-ea"/>
                      </a:rPr>
                      <m:t>𝒅𝒐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+mn-ea"/>
                      </a:rPr>
                      <m:t>(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+mn-ea"/>
                      </a:rPr>
                      <m:t>𝑿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+mn-ea"/>
                      </a:rPr>
                      <m:t>=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+mn-ea"/>
                      </a:rPr>
                      <m:t>𝟎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+mn-ea"/>
                      </a:rPr>
                      <m:t>)</m:t>
                    </m:r>
                  </m:oMath>
                </a14:m>
                <a:r>
                  <a:rPr lang="zh-CN" altLang="zh-CN" dirty="0" smtClean="0">
                    <a:latin typeface="+mn-ea"/>
                    <a:ea typeface="+mn-ea"/>
                  </a:rPr>
                  <a:t>表示干预，</a:t>
                </a:r>
                <a:r>
                  <a:rPr lang="zh-CN" altLang="en-US" dirty="0" smtClean="0">
                    <a:latin typeface="+mn-ea"/>
                    <a:ea typeface="+mn-ea"/>
                  </a:rPr>
                  <a:t>计算</a:t>
                </a:r>
                <a:r>
                  <a:rPr lang="zh-CN" altLang="zh-CN" dirty="0">
                    <a:solidFill>
                      <a:srgbClr val="FF0000"/>
                    </a:solidFill>
                    <a:latin typeface="+mn-ea"/>
                    <a:ea typeface="+mn-ea"/>
                  </a:rPr>
                  <a:t>效应差</a:t>
                </a:r>
                <a:r>
                  <a:rPr lang="zh-CN" altLang="zh-CN" dirty="0">
                    <a:latin typeface="+mn-ea"/>
                    <a:ea typeface="+mn-ea"/>
                  </a:rPr>
                  <a:t>：</a:t>
                </a:r>
                <a:endParaRPr lang="en-US" altLang="zh-CN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9E4C3617-B159-4C57-B2B4-0B0D834FE3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5151" y="997768"/>
                <a:ext cx="4608512" cy="2436564"/>
              </a:xfrm>
              <a:prstGeom prst="rect">
                <a:avLst/>
              </a:prstGeom>
              <a:blipFill rotWithShape="0">
                <a:blip r:embed="rId3"/>
                <a:stretch>
                  <a:fillRect l="-2249" t="-4010" r="-3042" b="-35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3" name="图片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8071" y="3766643"/>
            <a:ext cx="4536504" cy="309202"/>
          </a:xfrm>
          <a:prstGeom prst="rect">
            <a:avLst/>
          </a:prstGeom>
        </p:spPr>
      </p:pic>
      <p:sp>
        <p:nvSpPr>
          <p:cNvPr id="24" name="圆角矩形标注 23"/>
          <p:cNvSpPr/>
          <p:nvPr/>
        </p:nvSpPr>
        <p:spPr bwMode="auto">
          <a:xfrm>
            <a:off x="611560" y="3100671"/>
            <a:ext cx="1224136" cy="576064"/>
          </a:xfrm>
          <a:prstGeom prst="wedgeRoundRectCallout">
            <a:avLst>
              <a:gd name="adj1" fmla="val 74611"/>
              <a:gd name="adj2" fmla="val 60913"/>
              <a:gd name="adj3" fmla="val 16667"/>
            </a:avLst>
          </a:prstGeom>
          <a:noFill/>
          <a:ln w="9525" cap="flat" cmpd="sng" algn="ctr">
            <a:solidFill>
              <a:srgbClr val="0000FF"/>
            </a:solidFill>
            <a:prstDash val="sys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Verdana" panose="020B0604030504040204" pitchFamily="34" charset="0"/>
                <a:ea typeface="宋体" panose="02010600030101010101" pitchFamily="2" charset="-122"/>
              </a:rPr>
              <a:t>用药</a:t>
            </a:r>
            <a:r>
              <a:rPr kumimoji="0" lang="zh-CN" alt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宋体" panose="02010600030101010101" pitchFamily="2" charset="-122"/>
              </a:rPr>
              <a:t>情况</a:t>
            </a:r>
            <a:r>
              <a:rPr kumimoji="0" lang="zh-CN" altLang="en-US" sz="18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Verdana" panose="020B0604030504040204" pitchFamily="34" charset="0"/>
                <a:ea typeface="宋体" panose="02010600030101010101" pitchFamily="2" charset="-122"/>
              </a:rPr>
              <a:t>恢复</a:t>
            </a:r>
            <a:r>
              <a:rPr lang="zh-CN" altLang="en-US" dirty="0">
                <a:solidFill>
                  <a:srgbClr val="FF0000"/>
                </a:solidFill>
              </a:rPr>
              <a:t>的</a:t>
            </a:r>
            <a:r>
              <a:rPr kumimoji="0" lang="zh-CN" alt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宋体" panose="02010600030101010101" pitchFamily="2" charset="-122"/>
              </a:rPr>
              <a:t>概率</a:t>
            </a:r>
          </a:p>
        </p:txBody>
      </p:sp>
      <p:sp>
        <p:nvSpPr>
          <p:cNvPr id="25" name="圆角矩形标注 24"/>
          <p:cNvSpPr/>
          <p:nvPr/>
        </p:nvSpPr>
        <p:spPr bwMode="auto">
          <a:xfrm>
            <a:off x="7380312" y="3421831"/>
            <a:ext cx="1224136" cy="576064"/>
          </a:xfrm>
          <a:prstGeom prst="wedgeRoundRectCallout">
            <a:avLst>
              <a:gd name="adj1" fmla="val -109091"/>
              <a:gd name="adj2" fmla="val 24404"/>
              <a:gd name="adj3" fmla="val 16667"/>
            </a:avLst>
          </a:prstGeom>
          <a:noFill/>
          <a:ln w="9525" cap="flat" cmpd="sng" algn="ctr">
            <a:solidFill>
              <a:srgbClr val="0000FF"/>
            </a:solidFill>
            <a:prstDash val="sys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Verdana" panose="020B0604030504040204" pitchFamily="34" charset="0"/>
                <a:ea typeface="宋体" panose="02010600030101010101" pitchFamily="2" charset="-122"/>
              </a:rPr>
              <a:t>不用药</a:t>
            </a:r>
            <a:r>
              <a:rPr kumimoji="0" lang="zh-CN" alt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宋体" panose="02010600030101010101" pitchFamily="2" charset="-122"/>
              </a:rPr>
              <a:t>情况</a:t>
            </a:r>
            <a:r>
              <a:rPr kumimoji="0" lang="zh-CN" altLang="en-US" sz="18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Verdana" panose="020B0604030504040204" pitchFamily="34" charset="0"/>
                <a:ea typeface="宋体" panose="02010600030101010101" pitchFamily="2" charset="-122"/>
              </a:rPr>
              <a:t>恢复的</a:t>
            </a:r>
            <a:r>
              <a:rPr kumimoji="0" lang="zh-CN" alt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宋体" panose="02010600030101010101" pitchFamily="2" charset="-122"/>
              </a:rPr>
              <a:t>概率</a:t>
            </a:r>
          </a:p>
        </p:txBody>
      </p:sp>
      <p:cxnSp>
        <p:nvCxnSpPr>
          <p:cNvPr id="26" name="直接连接符 25"/>
          <p:cNvCxnSpPr/>
          <p:nvPr/>
        </p:nvCxnSpPr>
        <p:spPr bwMode="auto">
          <a:xfrm>
            <a:off x="395536" y="908720"/>
            <a:ext cx="8208912" cy="0"/>
          </a:xfrm>
          <a:prstGeom prst="line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圆角矩形标注 28"/>
              <p:cNvSpPr/>
              <p:nvPr/>
            </p:nvSpPr>
            <p:spPr bwMode="auto">
              <a:xfrm>
                <a:off x="1115616" y="4797152"/>
                <a:ext cx="7108192" cy="376238"/>
              </a:xfrm>
              <a:prstGeom prst="wedgeRoundRectCallout">
                <a:avLst>
                  <a:gd name="adj1" fmla="val -20624"/>
                  <a:gd name="adj2" fmla="val -133729"/>
                  <a:gd name="adj3" fmla="val 16667"/>
                </a:avLst>
              </a:prstGeom>
              <a:noFill/>
              <a:ln w="9525" cap="flat" cmpd="sng" algn="ctr">
                <a:solidFill>
                  <a:srgbClr val="0000FF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eaLnBrk="1" hangingPunct="1"/>
                <a:r>
                  <a:rPr lang="zh-CN" altLang="zh-CN" sz="2000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因果</a:t>
                </a:r>
                <a:r>
                  <a:rPr lang="zh-CN" altLang="zh-CN" sz="2000" dirty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效应</a:t>
                </a:r>
                <a:r>
                  <a:rPr lang="zh-CN" altLang="zh-CN" sz="2000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差</a:t>
                </a:r>
                <a:r>
                  <a:rPr lang="en-US" altLang="zh-CN" sz="20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/</a:t>
                </a:r>
                <a:r>
                  <a:rPr lang="zh-CN" altLang="zh-CN" sz="2000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平均</a:t>
                </a:r>
                <a:r>
                  <a:rPr lang="zh-CN" altLang="zh-CN" sz="2000" dirty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因果</a:t>
                </a:r>
                <a:r>
                  <a:rPr lang="zh-CN" altLang="zh-CN" sz="2000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效应</a:t>
                </a:r>
                <a:r>
                  <a:rPr lang="zh-CN" altLang="zh-CN" sz="20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0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𝑷</m:t>
                    </m:r>
                    <m:d>
                      <m:dPr>
                        <m:ctrlPr>
                          <a:rPr lang="zh-CN" altLang="zh-CN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0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𝒀</m:t>
                        </m:r>
                        <m:r>
                          <a:rPr lang="en-US" altLang="zh-CN" sz="2000" b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=</m:t>
                        </m:r>
                        <m:r>
                          <a:rPr lang="en-US" altLang="zh-CN" sz="20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𝒚</m:t>
                        </m:r>
                      </m:e>
                      <m:e>
                        <m:r>
                          <a:rPr lang="en-US" altLang="zh-CN" sz="20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𝒅𝒐</m:t>
                        </m:r>
                        <m:d>
                          <m:dPr>
                            <m:ctrlPr>
                              <a:rPr lang="zh-CN" altLang="zh-CN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  <m:t>𝑿</m:t>
                            </m:r>
                            <m:r>
                              <a:rPr lang="en-US" altLang="zh-CN" sz="2000" b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  <m:t>=</m:t>
                            </m:r>
                            <m:r>
                              <a:rPr lang="en-US" altLang="zh-CN" sz="20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  <m:t>𝒙</m:t>
                            </m:r>
                          </m:e>
                        </m:d>
                      </m:e>
                    </m:d>
                  </m:oMath>
                </a14:m>
                <a:r>
                  <a:rPr lang="zh-CN" altLang="zh-CN" sz="20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称为</a:t>
                </a:r>
                <a:r>
                  <a:rPr lang="zh-CN" altLang="zh-CN" sz="2000" dirty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因果</a:t>
                </a:r>
                <a:r>
                  <a:rPr lang="zh-CN" altLang="zh-CN" sz="2000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效应</a:t>
                </a:r>
                <a:endParaRPr lang="zh-CN" altLang="en-US" sz="2000" dirty="0">
                  <a:solidFill>
                    <a:srgbClr val="FF0000"/>
                  </a:solidFill>
                  <a:latin typeface="+mn-ea"/>
                  <a:ea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9" name="圆角矩形标注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115616" y="4797152"/>
                <a:ext cx="7108192" cy="376238"/>
              </a:xfrm>
              <a:prstGeom prst="wedgeRoundRectCallout">
                <a:avLst>
                  <a:gd name="adj1" fmla="val -20624"/>
                  <a:gd name="adj2" fmla="val -133729"/>
                  <a:gd name="adj3" fmla="val 16667"/>
                </a:avLst>
              </a:prstGeom>
              <a:blipFill rotWithShape="0">
                <a:blip r:embed="rId5"/>
                <a:stretch>
                  <a:fillRect l="-1798" r="-1370" b="-11207"/>
                </a:stretch>
              </a:blipFill>
              <a:ln w="9525" cap="flat" cmpd="sng" algn="ctr">
                <a:solidFill>
                  <a:srgbClr val="0000FF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98742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29" grpId="0" animBg="1"/>
    </p:bldLst>
  </p:timing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32"/>
          <p:cNvSpPr/>
          <p:nvPr/>
        </p:nvSpPr>
        <p:spPr bwMode="auto">
          <a:xfrm>
            <a:off x="611560" y="1484784"/>
            <a:ext cx="7992888" cy="21602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0032" y="332656"/>
            <a:ext cx="3168352" cy="1815485"/>
          </a:xfrm>
          <a:prstGeom prst="rect">
            <a:avLst/>
          </a:prstGeom>
          <a:ln>
            <a:solidFill>
              <a:srgbClr val="FF0000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00D2DE9E-38A5-4B12-B796-249D0EA1D336}"/>
                  </a:ext>
                </a:extLst>
              </p:cNvPr>
              <p:cNvSpPr/>
              <p:nvPr/>
            </p:nvSpPr>
            <p:spPr>
              <a:xfrm>
                <a:off x="378392" y="2511184"/>
                <a:ext cx="8352928" cy="3270126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marL="285750" indent="-285750" algn="just">
                  <a:lnSpc>
                    <a:spcPts val="2500"/>
                  </a:lnSpc>
                  <a:spcAft>
                    <a:spcPts val="60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zh-CN" dirty="0">
                    <a:latin typeface="+mn-ea"/>
                    <a:ea typeface="+mn-ea"/>
                  </a:rPr>
                  <a:t>对</a:t>
                </a:r>
                <a:r>
                  <a:rPr lang="zh-CN" altLang="zh-CN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用药情况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𝑋</m:t>
                    </m:r>
                  </m:oMath>
                </a14:m>
                <a:r>
                  <a:rPr lang="zh-CN" altLang="zh-CN" dirty="0">
                    <a:latin typeface="+mn-ea"/>
                    <a:ea typeface="+mn-ea"/>
                  </a:rPr>
                  <a:t>进行</a:t>
                </a:r>
                <a:r>
                  <a:rPr lang="zh-CN" altLang="zh-CN" dirty="0">
                    <a:solidFill>
                      <a:srgbClr val="FF0000"/>
                    </a:solidFill>
                    <a:latin typeface="+mn-ea"/>
                    <a:ea typeface="+mn-ea"/>
                  </a:rPr>
                  <a:t>干预并固定</a:t>
                </a:r>
                <a:r>
                  <a:rPr lang="zh-CN" altLang="zh-CN" dirty="0">
                    <a:latin typeface="+mn-ea"/>
                    <a:ea typeface="+mn-ea"/>
                  </a:rPr>
                  <a:t>其值为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𝑥</m:t>
                    </m:r>
                  </m:oMath>
                </a14:m>
                <a:r>
                  <a:rPr lang="zh-CN" altLang="zh-CN" dirty="0">
                    <a:latin typeface="+mn-ea"/>
                    <a:ea typeface="+mn-ea"/>
                  </a:rPr>
                  <a:t>时，可</a:t>
                </a:r>
                <a:r>
                  <a:rPr lang="zh-CN" altLang="zh-CN" dirty="0" smtClean="0">
                    <a:latin typeface="+mn-ea"/>
                    <a:ea typeface="+mn-ea"/>
                  </a:rPr>
                  <a:t>将</a:t>
                </a:r>
                <a:r>
                  <a:rPr lang="zh-CN" altLang="zh-CN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所有指向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+mn-ea"/>
                      </a:rPr>
                      <m:t>𝑋</m:t>
                    </m:r>
                  </m:oMath>
                </a14:m>
                <a:r>
                  <a:rPr lang="zh-CN" altLang="zh-CN" dirty="0">
                    <a:solidFill>
                      <a:srgbClr val="0000FF"/>
                    </a:solidFill>
                    <a:latin typeface="+mn-ea"/>
                    <a:ea typeface="+mn-ea"/>
                  </a:rPr>
                  <a:t>的</a:t>
                </a:r>
                <a:r>
                  <a:rPr lang="zh-CN" altLang="zh-CN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边</a:t>
                </a:r>
                <a:r>
                  <a:rPr lang="zh-CN" altLang="zh-CN" dirty="0" smtClean="0">
                    <a:latin typeface="+mn-ea"/>
                    <a:ea typeface="+mn-ea"/>
                  </a:rPr>
                  <a:t>均</a:t>
                </a:r>
                <a:r>
                  <a:rPr lang="zh-CN" altLang="zh-CN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移除</a:t>
                </a:r>
                <a:r>
                  <a:rPr lang="zh-CN" altLang="en-US" dirty="0" smtClean="0">
                    <a:latin typeface="+mn-ea"/>
                    <a:ea typeface="+mn-ea"/>
                  </a:rPr>
                  <a:t>。</a:t>
                </a:r>
                <a:endParaRPr lang="en-US" altLang="zh-CN" dirty="0" smtClean="0">
                  <a:latin typeface="+mn-ea"/>
                  <a:ea typeface="+mn-ea"/>
                </a:endParaRPr>
              </a:p>
              <a:p>
                <a:pPr marL="285750" indent="-285750" algn="just">
                  <a:lnSpc>
                    <a:spcPts val="2500"/>
                  </a:lnSpc>
                  <a:spcAft>
                    <a:spcPts val="60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en-US" dirty="0" smtClean="0">
                    <a:latin typeface="+mn-ea"/>
                    <a:ea typeface="+mn-ea"/>
                  </a:rPr>
                  <a:t>则，</a:t>
                </a:r>
                <a:r>
                  <a:rPr lang="zh-CN" altLang="zh-CN" dirty="0" smtClean="0">
                    <a:latin typeface="+mn-ea"/>
                    <a:ea typeface="+mn-ea"/>
                  </a:rPr>
                  <a:t>因果</a:t>
                </a:r>
                <a:r>
                  <a:rPr lang="zh-CN" altLang="zh-CN" dirty="0">
                    <a:latin typeface="+mn-ea"/>
                    <a:ea typeface="+mn-ea"/>
                  </a:rPr>
                  <a:t>效应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  <a:ea typeface="+mn-ea"/>
                      </a:rPr>
                      <m:t>𝑷</m:t>
                    </m:r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  <a:ea typeface="+mn-ea"/>
                          </a:rPr>
                          <m:t>𝒀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  <a:ea typeface="+mn-ea"/>
                          </a:rPr>
                          <m:t>=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  <a:ea typeface="+mn-ea"/>
                          </a:rPr>
                          <m:t>𝒚</m:t>
                        </m:r>
                      </m:e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  <a:ea typeface="+mn-ea"/>
                          </a:rPr>
                          <m:t>𝒅𝒐</m:t>
                        </m:r>
                        <m:d>
                          <m:dPr>
                            <m:ctrlPr>
                              <a:rPr lang="zh-CN" altLang="zh-CN" i="1"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d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  <a:ea typeface="+mn-ea"/>
                              </a:rPr>
                              <m:t>𝑿</m:t>
                            </m:r>
                            <m:r>
                              <a:rPr lang="en-US" altLang="zh-CN" b="1" i="1">
                                <a:latin typeface="Cambria Math" panose="02040503050406030204" pitchFamily="18" charset="0"/>
                                <a:ea typeface="+mn-ea"/>
                              </a:rPr>
                              <m:t>=</m:t>
                            </m:r>
                            <m:r>
                              <a:rPr lang="en-US" altLang="zh-CN" b="1" i="1">
                                <a:latin typeface="Cambria Math" panose="02040503050406030204" pitchFamily="18" charset="0"/>
                                <a:ea typeface="+mn-ea"/>
                              </a:rPr>
                              <m:t>𝒙</m:t>
                            </m:r>
                          </m:e>
                        </m:d>
                      </m:e>
                    </m:d>
                  </m:oMath>
                </a14:m>
                <a:r>
                  <a:rPr lang="zh-CN" altLang="zh-CN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等价</a:t>
                </a:r>
                <a:r>
                  <a:rPr lang="zh-CN" altLang="en-US" dirty="0" smtClean="0">
                    <a:latin typeface="+mn-ea"/>
                    <a:ea typeface="+mn-ea"/>
                  </a:rPr>
                  <a:t>右图中</a:t>
                </a:r>
                <a:r>
                  <a:rPr lang="zh-CN" altLang="zh-CN" dirty="0" smtClean="0">
                    <a:latin typeface="+mn-ea"/>
                    <a:ea typeface="+mn-ea"/>
                  </a:rPr>
                  <a:t>所</a:t>
                </a:r>
                <a:r>
                  <a:rPr lang="zh-CN" altLang="zh-CN" dirty="0">
                    <a:latin typeface="+mn-ea"/>
                    <a:ea typeface="+mn-ea"/>
                  </a:rPr>
                  <a:t>示的</a:t>
                </a:r>
                <a:r>
                  <a:rPr lang="zh-CN" altLang="zh-CN" dirty="0">
                    <a:solidFill>
                      <a:srgbClr val="0000FF"/>
                    </a:solidFill>
                    <a:latin typeface="+mn-ea"/>
                    <a:ea typeface="+mn-ea"/>
                  </a:rPr>
                  <a:t>引入</a:t>
                </a:r>
                <a:r>
                  <a:rPr lang="zh-CN" altLang="zh-CN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干预</a:t>
                </a:r>
                <a:r>
                  <a:rPr lang="zh-CN" altLang="zh-CN" dirty="0" smtClean="0">
                    <a:latin typeface="+mn-ea"/>
                    <a:ea typeface="+mn-ea"/>
                  </a:rPr>
                  <a:t>的</a:t>
                </a:r>
                <a:r>
                  <a:rPr lang="zh-CN" altLang="zh-CN" dirty="0">
                    <a:solidFill>
                      <a:srgbClr val="FF0000"/>
                    </a:solidFill>
                    <a:latin typeface="+mn-ea"/>
                    <a:ea typeface="+mn-ea"/>
                  </a:rPr>
                  <a:t>操纵图</a:t>
                </a:r>
                <a:r>
                  <a:rPr lang="zh-CN" altLang="zh-CN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模型</a:t>
                </a:r>
                <a:r>
                  <a:rPr lang="en-US" altLang="zh-CN" sz="1600" dirty="0" smtClean="0">
                    <a:latin typeface="+mn-ea"/>
                    <a:ea typeface="+mn-ea"/>
                  </a:rPr>
                  <a:t>(</a:t>
                </a:r>
                <a:r>
                  <a:rPr lang="en-US" altLang="zh-CN" sz="16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manipulated model</a:t>
                </a:r>
                <a:r>
                  <a:rPr lang="en-US" altLang="zh-CN" sz="1600" dirty="0" smtClean="0">
                    <a:latin typeface="+mn-ea"/>
                    <a:ea typeface="+mn-ea"/>
                  </a:rPr>
                  <a:t>)</a:t>
                </a:r>
                <a:r>
                  <a:rPr lang="zh-CN" altLang="zh-CN" dirty="0" smtClean="0">
                    <a:latin typeface="+mn-ea"/>
                    <a:ea typeface="+mn-ea"/>
                  </a:rPr>
                  <a:t>中</a:t>
                </a:r>
                <a:r>
                  <a:rPr lang="zh-CN" altLang="zh-CN" dirty="0">
                    <a:latin typeface="+mn-ea"/>
                    <a:ea typeface="+mn-ea"/>
                  </a:rPr>
                  <a:t>的</a:t>
                </a:r>
                <a:r>
                  <a:rPr lang="zh-CN" altLang="zh-CN" dirty="0">
                    <a:solidFill>
                      <a:srgbClr val="FF0000"/>
                    </a:solidFill>
                    <a:latin typeface="+mn-ea"/>
                    <a:ea typeface="+mn-ea"/>
                  </a:rPr>
                  <a:t>条件概率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  <a:ea typeface="+mn-ea"/>
                          </a:rPr>
                          <m:t>𝑷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  <a:ea typeface="+mn-ea"/>
                          </a:rPr>
                          <m:t>𝒎</m:t>
                        </m:r>
                      </m:sub>
                    </m:sSub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  <a:ea typeface="+mn-ea"/>
                          </a:rPr>
                          <m:t>𝒀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  <a:ea typeface="+mn-ea"/>
                          </a:rPr>
                          <m:t>=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  <a:ea typeface="+mn-ea"/>
                          </a:rPr>
                          <m:t>𝒚</m:t>
                        </m:r>
                      </m:e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  <a:ea typeface="+mn-ea"/>
                          </a:rPr>
                          <m:t>𝑿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  <a:ea typeface="+mn-ea"/>
                          </a:rPr>
                          <m:t>=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  <a:ea typeface="+mn-ea"/>
                          </a:rPr>
                          <m:t>𝒙</m:t>
                        </m:r>
                      </m:e>
                    </m:d>
                  </m:oMath>
                </a14:m>
                <a:r>
                  <a:rPr lang="zh-CN" altLang="zh-CN" dirty="0" smtClean="0">
                    <a:latin typeface="+mn-ea"/>
                    <a:ea typeface="+mn-ea"/>
                  </a:rPr>
                  <a:t>。</a:t>
                </a:r>
                <a:endParaRPr lang="en-US" altLang="zh-CN" dirty="0">
                  <a:latin typeface="+mn-ea"/>
                  <a:ea typeface="+mn-ea"/>
                </a:endParaRPr>
              </a:p>
              <a:p>
                <a:pPr marL="285750" indent="-285750" algn="just">
                  <a:lnSpc>
                    <a:spcPts val="2500"/>
                  </a:lnSpc>
                  <a:spcAft>
                    <a:spcPts val="60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zh-CN" u="wavyDbl" dirty="0" smtClean="0">
                    <a:latin typeface="+mn-ea"/>
                    <a:ea typeface="+mn-ea"/>
                  </a:rPr>
                  <a:t>计算</a:t>
                </a:r>
                <a:r>
                  <a:rPr lang="zh-CN" altLang="zh-CN" u="wavyDbl" dirty="0">
                    <a:latin typeface="+mn-ea"/>
                    <a:ea typeface="+mn-ea"/>
                  </a:rPr>
                  <a:t>因果效应</a:t>
                </a:r>
                <a:r>
                  <a:rPr lang="zh-CN" altLang="zh-CN" dirty="0">
                    <a:latin typeface="+mn-ea"/>
                    <a:ea typeface="+mn-ea"/>
                  </a:rPr>
                  <a:t>的</a:t>
                </a:r>
                <a:r>
                  <a:rPr lang="zh-CN" altLang="zh-CN" dirty="0">
                    <a:solidFill>
                      <a:srgbClr val="FF0000"/>
                    </a:solidFill>
                    <a:latin typeface="+mn-ea"/>
                    <a:ea typeface="+mn-ea"/>
                  </a:rPr>
                  <a:t>关键</a:t>
                </a:r>
                <a:r>
                  <a:rPr lang="zh-CN" altLang="zh-CN" dirty="0">
                    <a:latin typeface="+mn-ea"/>
                    <a:ea typeface="+mn-ea"/>
                  </a:rPr>
                  <a:t>在于</a:t>
                </a:r>
                <a:r>
                  <a:rPr lang="zh-CN" altLang="zh-CN" dirty="0">
                    <a:solidFill>
                      <a:srgbClr val="0000FF"/>
                    </a:solidFill>
                    <a:latin typeface="+mn-ea"/>
                    <a:ea typeface="+mn-ea"/>
                  </a:rPr>
                  <a:t>计算</a:t>
                </a:r>
                <a:r>
                  <a:rPr lang="zh-CN" altLang="zh-CN" dirty="0">
                    <a:solidFill>
                      <a:srgbClr val="FF0000"/>
                    </a:solidFill>
                    <a:latin typeface="+mn-ea"/>
                    <a:ea typeface="+mn-ea"/>
                  </a:rPr>
                  <a:t>操纵概率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𝒎</m:t>
                        </m:r>
                      </m:sub>
                    </m:sSub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1400" dirty="0">
                    <a:latin typeface="+mn-ea"/>
                    <a:ea typeface="+mn-ea"/>
                  </a:rPr>
                  <a:t>(</a:t>
                </a:r>
                <a:r>
                  <a:rPr lang="en-US" altLang="zh-CN" sz="14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manipulated probability</a:t>
                </a:r>
                <a:r>
                  <a:rPr lang="en-US" altLang="zh-CN" sz="1400" dirty="0" smtClean="0">
                    <a:latin typeface="+mn-ea"/>
                    <a:ea typeface="+mn-ea"/>
                  </a:rPr>
                  <a:t>)</a:t>
                </a:r>
                <a14:m>
                  <m:oMath xmlns:m="http://schemas.openxmlformats.org/officeDocument/2006/math">
                    <m:r>
                      <a:rPr lang="en-US" altLang="zh-CN" sz="1400" i="1" smtClean="0">
                        <a:latin typeface="Cambria Math" panose="02040503050406030204" pitchFamily="18" charset="0"/>
                        <a:ea typeface="+mn-ea"/>
                      </a:rPr>
                      <m:t> </m:t>
                    </m:r>
                  </m:oMath>
                </a14:m>
                <a:r>
                  <a:rPr lang="zh-CN" altLang="en-US" dirty="0" smtClean="0">
                    <a:latin typeface="+mn-ea"/>
                    <a:ea typeface="+mn-ea"/>
                  </a:rPr>
                  <a:t>。</a:t>
                </a:r>
                <a:endParaRPr lang="en-US" altLang="zh-CN" dirty="0" smtClean="0">
                  <a:latin typeface="+mn-ea"/>
                  <a:ea typeface="+mn-ea"/>
                </a:endParaRPr>
              </a:p>
              <a:p>
                <a:pPr marL="285750" indent="-285750" algn="just">
                  <a:lnSpc>
                    <a:spcPts val="2500"/>
                  </a:lnSpc>
                  <a:spcAft>
                    <a:spcPts val="60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𝑷</m:t>
                        </m:r>
                      </m:e>
                      <m:sub>
                        <m: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𝒎</m:t>
                        </m:r>
                      </m:sub>
                    </m:sSub>
                  </m:oMath>
                </a14:m>
                <a:r>
                  <a:rPr lang="zh-CN" altLang="zh-CN" dirty="0">
                    <a:latin typeface="+mn-ea"/>
                    <a:ea typeface="+mn-ea"/>
                  </a:rPr>
                  <a:t>与</a:t>
                </a:r>
                <a:r>
                  <a:rPr lang="zh-CN" altLang="zh-CN" dirty="0" smtClean="0">
                    <a:latin typeface="+mn-ea"/>
                    <a:ea typeface="+mn-ea"/>
                  </a:rPr>
                  <a:t>正常</a:t>
                </a:r>
                <a:r>
                  <a:rPr lang="en-US" altLang="zh-CN" dirty="0" smtClean="0">
                    <a:latin typeface="+mn-ea"/>
                    <a:ea typeface="+mn-ea"/>
                  </a:rPr>
                  <a:t>(</a:t>
                </a:r>
                <a:r>
                  <a:rPr lang="zh-CN" altLang="zh-CN" dirty="0" smtClean="0">
                    <a:latin typeface="+mn-ea"/>
                    <a:ea typeface="+mn-ea"/>
                  </a:rPr>
                  <a:t>无干预</a:t>
                </a:r>
                <a:r>
                  <a:rPr lang="en-US" altLang="zh-CN" dirty="0" smtClean="0">
                    <a:latin typeface="+mn-ea"/>
                    <a:ea typeface="+mn-ea"/>
                  </a:rPr>
                  <a:t>)</a:t>
                </a:r>
                <a:r>
                  <a:rPr lang="zh-CN" altLang="zh-CN" dirty="0" smtClean="0">
                    <a:latin typeface="+mn-ea"/>
                    <a:ea typeface="+mn-ea"/>
                  </a:rPr>
                  <a:t>条件</a:t>
                </a:r>
                <a:r>
                  <a:rPr lang="zh-CN" altLang="zh-CN" dirty="0">
                    <a:latin typeface="+mn-ea"/>
                    <a:ea typeface="+mn-ea"/>
                  </a:rPr>
                  <a:t>下的</a:t>
                </a:r>
                <a:r>
                  <a:rPr lang="zh-CN" altLang="zh-CN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概率</a:t>
                </a:r>
                <a14:m>
                  <m:oMath xmlns:m="http://schemas.openxmlformats.org/officeDocument/2006/math">
                    <m:r>
                      <a:rPr lang="en-US" altLang="zh-CN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𝑷</m:t>
                    </m:r>
                  </m:oMath>
                </a14:m>
                <a:r>
                  <a:rPr lang="zh-CN" altLang="zh-CN" dirty="0">
                    <a:latin typeface="+mn-ea"/>
                    <a:ea typeface="+mn-ea"/>
                  </a:rPr>
                  <a:t>有两个相同的重要性质</a:t>
                </a:r>
                <a:r>
                  <a:rPr lang="zh-CN" altLang="zh-CN" dirty="0" smtClean="0">
                    <a:latin typeface="+mn-ea"/>
                    <a:ea typeface="+mn-ea"/>
                  </a:rPr>
                  <a:t>：</a:t>
                </a:r>
                <a:endParaRPr lang="en-US" altLang="zh-CN" dirty="0" smtClean="0">
                  <a:latin typeface="+mn-ea"/>
                  <a:ea typeface="+mn-ea"/>
                </a:endParaRPr>
              </a:p>
              <a:p>
                <a:pPr marL="447675" indent="-182563" algn="just">
                  <a:lnSpc>
                    <a:spcPts val="2500"/>
                  </a:lnSpc>
                  <a:spcAft>
                    <a:spcPts val="60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</a:pPr>
                <a:r>
                  <a:rPr lang="zh-CN" altLang="en-US" dirty="0" smtClean="0">
                    <a:latin typeface="宋体" panose="02010600030101010101" pitchFamily="2" charset="-122"/>
                  </a:rPr>
                  <a:t>①</a:t>
                </a:r>
                <a:r>
                  <a:rPr lang="zh-CN" altLang="zh-CN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边缘</a:t>
                </a:r>
                <a:r>
                  <a:rPr lang="zh-CN" altLang="zh-CN" dirty="0">
                    <a:solidFill>
                      <a:srgbClr val="FF0000"/>
                    </a:solidFill>
                    <a:latin typeface="+mn-ea"/>
                    <a:ea typeface="+mn-ea"/>
                  </a:rPr>
                  <a:t>概率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  <a:ea typeface="+mn-ea"/>
                      </a:rPr>
                      <m:t>𝑷</m:t>
                    </m:r>
                    <m:r>
                      <a:rPr lang="en-US" altLang="zh-CN" b="1">
                        <a:latin typeface="Cambria Math" panose="02040503050406030204" pitchFamily="18" charset="0"/>
                        <a:ea typeface="+mn-ea"/>
                      </a:rPr>
                      <m:t>(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+mn-ea"/>
                      </a:rPr>
                      <m:t>𝒁</m:t>
                    </m:r>
                    <m:r>
                      <a:rPr lang="en-US" altLang="zh-CN" b="1">
                        <a:latin typeface="Cambria Math" panose="02040503050406030204" pitchFamily="18" charset="0"/>
                        <a:ea typeface="+mn-ea"/>
                      </a:rPr>
                      <m:t>=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+mn-ea"/>
                      </a:rPr>
                      <m:t>𝒛</m:t>
                    </m:r>
                    <m:r>
                      <a:rPr lang="en-US" altLang="zh-CN" b="1">
                        <a:latin typeface="Cambria Math" panose="02040503050406030204" pitchFamily="18" charset="0"/>
                        <a:ea typeface="+mn-ea"/>
                      </a:rPr>
                      <m:t>)</m:t>
                    </m:r>
                  </m:oMath>
                </a14:m>
                <a:r>
                  <a:rPr lang="zh-CN" altLang="zh-CN" dirty="0">
                    <a:solidFill>
                      <a:srgbClr val="FF0000"/>
                    </a:solidFill>
                    <a:latin typeface="+mn-ea"/>
                    <a:ea typeface="+mn-ea"/>
                  </a:rPr>
                  <a:t>不随干预而</a:t>
                </a:r>
                <a:r>
                  <a:rPr lang="zh-CN" altLang="zh-CN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变化</a:t>
                </a:r>
                <a:r>
                  <a:rPr lang="zh-CN" altLang="en-US" dirty="0" smtClean="0">
                    <a:latin typeface="+mn-ea"/>
                    <a:ea typeface="+mn-ea"/>
                  </a:rPr>
                  <a:t>。</a:t>
                </a:r>
                <a:r>
                  <a:rPr lang="zh-CN" altLang="zh-CN" dirty="0" smtClean="0">
                    <a:latin typeface="+mn-ea"/>
                    <a:ea typeface="+mn-ea"/>
                  </a:rPr>
                  <a:t>因为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+mn-ea"/>
                      </a:rPr>
                      <m:t>𝒁</m:t>
                    </m:r>
                  </m:oMath>
                </a14:m>
                <a:r>
                  <a:rPr lang="zh-CN" altLang="zh-CN" dirty="0">
                    <a:solidFill>
                      <a:srgbClr val="0000FF"/>
                    </a:solidFill>
                    <a:latin typeface="+mn-ea"/>
                    <a:ea typeface="+mn-ea"/>
                  </a:rPr>
                  <a:t>的取值</a:t>
                </a:r>
                <a:r>
                  <a:rPr lang="zh-CN" altLang="zh-CN" dirty="0">
                    <a:latin typeface="+mn-ea"/>
                    <a:ea typeface="+mn-ea"/>
                  </a:rPr>
                  <a:t>不会因为去掉从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pitchFamily="18" charset="0"/>
                        <a:ea typeface="+mn-ea"/>
                      </a:rPr>
                      <m:t>𝑍</m:t>
                    </m:r>
                  </m:oMath>
                </a14:m>
                <a:r>
                  <a:rPr lang="zh-CN" altLang="zh-CN" dirty="0">
                    <a:latin typeface="+mn-ea"/>
                    <a:ea typeface="+mn-ea"/>
                  </a:rPr>
                  <a:t>到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pitchFamily="18" charset="0"/>
                        <a:ea typeface="+mn-ea"/>
                      </a:rPr>
                      <m:t>𝑋</m:t>
                    </m:r>
                  </m:oMath>
                </a14:m>
                <a:r>
                  <a:rPr lang="zh-CN" altLang="zh-CN" dirty="0">
                    <a:latin typeface="+mn-ea"/>
                    <a:ea typeface="+mn-ea"/>
                  </a:rPr>
                  <a:t>的箭头而变化</a:t>
                </a:r>
                <a:r>
                  <a:rPr lang="zh-CN" altLang="zh-CN" dirty="0" smtClean="0">
                    <a:latin typeface="+mn-ea"/>
                    <a:ea typeface="+mn-ea"/>
                  </a:rPr>
                  <a:t>；</a:t>
                </a:r>
                <a:endParaRPr lang="en-US" altLang="zh-CN" dirty="0" smtClean="0">
                  <a:latin typeface="+mn-ea"/>
                  <a:ea typeface="+mn-ea"/>
                </a:endParaRPr>
              </a:p>
              <a:p>
                <a:pPr marL="447675" indent="-182563" algn="just">
                  <a:lnSpc>
                    <a:spcPts val="2500"/>
                  </a:lnSpc>
                  <a:spcAft>
                    <a:spcPts val="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</a:pPr>
                <a:r>
                  <a:rPr lang="en-US" altLang="zh-CN" dirty="0">
                    <a:latin typeface="+mn-ea"/>
                    <a:ea typeface="+mn-ea"/>
                  </a:rPr>
                  <a:t>②</a:t>
                </a:r>
                <a:r>
                  <a:rPr lang="zh-CN" altLang="zh-CN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条件概率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  <a:ea typeface="+mn-ea"/>
                      </a:rPr>
                      <m:t>𝑷</m:t>
                    </m:r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  <a:ea typeface="+mn-ea"/>
                          </a:rPr>
                          <m:t>𝒀</m:t>
                        </m:r>
                        <m:r>
                          <a:rPr lang="en-US" altLang="zh-CN" b="1">
                            <a:latin typeface="Cambria Math" panose="02040503050406030204" pitchFamily="18" charset="0"/>
                            <a:ea typeface="+mn-ea"/>
                          </a:rPr>
                          <m:t>=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  <a:ea typeface="+mn-ea"/>
                          </a:rPr>
                          <m:t>𝒚</m:t>
                        </m:r>
                      </m:e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  <a:ea typeface="+mn-ea"/>
                          </a:rPr>
                          <m:t>𝑿</m:t>
                        </m:r>
                        <m:r>
                          <a:rPr lang="en-US" altLang="zh-CN" b="1">
                            <a:latin typeface="Cambria Math" panose="02040503050406030204" pitchFamily="18" charset="0"/>
                            <a:ea typeface="+mn-ea"/>
                          </a:rPr>
                          <m:t>=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  <a:ea typeface="+mn-ea"/>
                          </a:rPr>
                          <m:t>𝒙</m:t>
                        </m:r>
                        <m:r>
                          <a:rPr lang="en-US" altLang="zh-CN" b="1">
                            <a:latin typeface="Cambria Math" panose="02040503050406030204" pitchFamily="18" charset="0"/>
                            <a:ea typeface="+mn-ea"/>
                          </a:rPr>
                          <m:t>, 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  <a:ea typeface="+mn-ea"/>
                          </a:rPr>
                          <m:t>𝒁</m:t>
                        </m:r>
                        <m:r>
                          <a:rPr lang="en-US" altLang="zh-CN" b="1">
                            <a:latin typeface="Cambria Math" panose="02040503050406030204" pitchFamily="18" charset="0"/>
                            <a:ea typeface="+mn-ea"/>
                          </a:rPr>
                          <m:t>=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  <a:ea typeface="+mn-ea"/>
                          </a:rPr>
                          <m:t>𝒛</m:t>
                        </m:r>
                      </m:e>
                    </m:d>
                  </m:oMath>
                </a14:m>
                <a:r>
                  <a:rPr lang="zh-CN" altLang="zh-CN" dirty="0">
                    <a:solidFill>
                      <a:srgbClr val="FF0000"/>
                    </a:solidFill>
                    <a:latin typeface="+mn-ea"/>
                    <a:ea typeface="+mn-ea"/>
                  </a:rPr>
                  <a:t>不变</a:t>
                </a:r>
                <a:r>
                  <a:rPr lang="zh-CN" altLang="zh-CN" dirty="0">
                    <a:latin typeface="+mn-ea"/>
                    <a:ea typeface="+mn-ea"/>
                  </a:rPr>
                  <a:t>，因为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+mn-ea"/>
                      </a:rPr>
                      <m:t>𝒀</m:t>
                    </m:r>
                  </m:oMath>
                </a14:m>
                <a:r>
                  <a:rPr lang="zh-CN" altLang="zh-CN" dirty="0">
                    <a:solidFill>
                      <a:srgbClr val="0000FF"/>
                    </a:solidFill>
                    <a:latin typeface="+mn-ea"/>
                    <a:ea typeface="+mn-ea"/>
                  </a:rPr>
                  <a:t>关于</a:t>
                </a:r>
                <a14:m>
                  <m:oMath xmlns:m="http://schemas.openxmlformats.org/officeDocument/2006/math">
                    <m:r>
                      <a:rPr lang="en-US" altLang="zh-CN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+mn-ea"/>
                      </a:rPr>
                      <m:t>𝑋</m:t>
                    </m:r>
                  </m:oMath>
                </a14:m>
                <a:r>
                  <a:rPr lang="zh-CN" altLang="zh-CN" dirty="0">
                    <a:solidFill>
                      <a:srgbClr val="0000FF"/>
                    </a:solidFill>
                    <a:latin typeface="+mn-ea"/>
                    <a:ea typeface="+mn-ea"/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+mn-ea"/>
                      </a:rPr>
                      <m:t>𝑍</m:t>
                    </m:r>
                  </m:oMath>
                </a14:m>
                <a:r>
                  <a:rPr lang="zh-CN" altLang="zh-CN" dirty="0">
                    <a:solidFill>
                      <a:srgbClr val="0000FF"/>
                    </a:solidFill>
                    <a:latin typeface="+mn-ea"/>
                    <a:ea typeface="+mn-ea"/>
                  </a:rPr>
                  <a:t>的函数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  <a:ea typeface="+mn-ea"/>
                          </a:rPr>
                          <m:t>𝒇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  <a:ea typeface="+mn-ea"/>
                          </a:rPr>
                          <m:t>𝒀</m:t>
                        </m:r>
                      </m:sub>
                    </m:sSub>
                    <m:r>
                      <a:rPr lang="en-US" altLang="zh-CN" b="1">
                        <a:latin typeface="Cambria Math" panose="02040503050406030204" pitchFamily="18" charset="0"/>
                        <a:ea typeface="+mn-ea"/>
                      </a:rPr>
                      <m:t>=(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+mn-ea"/>
                      </a:rPr>
                      <m:t>𝑿</m:t>
                    </m:r>
                    <m:r>
                      <a:rPr lang="en-US" altLang="zh-CN" b="1">
                        <a:latin typeface="Cambria Math" panose="02040503050406030204" pitchFamily="18" charset="0"/>
                        <a:ea typeface="+mn-ea"/>
                      </a:rPr>
                      <m:t>, 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+mn-ea"/>
                      </a:rPr>
                      <m:t>𝒁</m:t>
                    </m:r>
                    <m:r>
                      <a:rPr lang="en-US" altLang="zh-CN" b="1">
                        <a:latin typeface="Cambria Math" panose="02040503050406030204" pitchFamily="18" charset="0"/>
                        <a:ea typeface="+mn-ea"/>
                      </a:rPr>
                      <m:t>, 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  <a:ea typeface="+mn-ea"/>
                          </a:rPr>
                          <m:t>𝑼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  <a:ea typeface="+mn-ea"/>
                          </a:rPr>
                          <m:t>𝟐</m:t>
                        </m:r>
                      </m:sub>
                    </m:sSub>
                    <m:r>
                      <a:rPr lang="en-US" altLang="zh-CN" b="1">
                        <a:latin typeface="Cambria Math" panose="02040503050406030204" pitchFamily="18" charset="0"/>
                        <a:ea typeface="+mn-ea"/>
                      </a:rPr>
                      <m:t>)</m:t>
                    </m:r>
                  </m:oMath>
                </a14:m>
                <a:r>
                  <a:rPr lang="zh-CN" altLang="zh-CN" dirty="0">
                    <a:latin typeface="+mn-ea"/>
                    <a:ea typeface="+mn-ea"/>
                  </a:rPr>
                  <a:t>并未</a:t>
                </a:r>
                <a:r>
                  <a:rPr lang="zh-CN" altLang="zh-CN" dirty="0" smtClean="0">
                    <a:latin typeface="+mn-ea"/>
                    <a:ea typeface="+mn-ea"/>
                  </a:rPr>
                  <a:t>改变</a:t>
                </a:r>
                <a:r>
                  <a:rPr lang="zh-CN" altLang="en-US" dirty="0" smtClean="0">
                    <a:latin typeface="+mn-ea"/>
                    <a:ea typeface="+mn-ea"/>
                  </a:rPr>
                  <a:t>。</a:t>
                </a:r>
                <a:endParaRPr lang="zh-CN" altLang="zh-CN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32" name="矩形 31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00D2DE9E-38A5-4B12-B796-249D0EA1D3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392" y="2511184"/>
                <a:ext cx="8352928" cy="3270126"/>
              </a:xfrm>
              <a:prstGeom prst="rect">
                <a:avLst/>
              </a:prstGeom>
              <a:blipFill rotWithShape="0">
                <a:blip r:embed="rId3"/>
                <a:stretch>
                  <a:fillRect l="-1241" t="-2425" r="-1752" b="-20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4" name="图片 3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0361" y="322944"/>
            <a:ext cx="3349631" cy="1834908"/>
          </a:xfrm>
          <a:prstGeom prst="rect">
            <a:avLst/>
          </a:prstGeom>
          <a:ln>
            <a:solidFill>
              <a:srgbClr val="FF0000"/>
            </a:solidFill>
          </a:ln>
        </p:spPr>
      </p:pic>
      <p:grpSp>
        <p:nvGrpSpPr>
          <p:cNvPr id="37" name="组合 36"/>
          <p:cNvGrpSpPr/>
          <p:nvPr/>
        </p:nvGrpSpPr>
        <p:grpSpPr>
          <a:xfrm>
            <a:off x="2893238" y="4403245"/>
            <a:ext cx="1809344" cy="999642"/>
            <a:chOff x="2893238" y="4403245"/>
            <a:chExt cx="1809344" cy="999642"/>
          </a:xfrm>
        </p:grpSpPr>
        <p:sp>
          <p:nvSpPr>
            <p:cNvPr id="35" name="矩形 34"/>
            <p:cNvSpPr/>
            <p:nvPr/>
          </p:nvSpPr>
          <p:spPr bwMode="auto">
            <a:xfrm>
              <a:off x="2893238" y="4403245"/>
              <a:ext cx="1800200" cy="288032"/>
            </a:xfrm>
            <a:prstGeom prst="rect">
              <a:avLst/>
            </a:prstGeom>
            <a:noFill/>
            <a:ln w="9525" cap="flat" cmpd="sng" algn="ctr">
              <a:solidFill>
                <a:srgbClr val="FF0000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6" name="矩形 35"/>
            <p:cNvSpPr/>
            <p:nvPr/>
          </p:nvSpPr>
          <p:spPr bwMode="auto">
            <a:xfrm>
              <a:off x="4221103" y="5114855"/>
              <a:ext cx="481479" cy="288032"/>
            </a:xfrm>
            <a:prstGeom prst="rect">
              <a:avLst/>
            </a:prstGeom>
            <a:noFill/>
            <a:ln w="9525" cap="flat" cmpd="sng" algn="ctr">
              <a:solidFill>
                <a:srgbClr val="FF0000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宋体" panose="0201060003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43753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 bwMode="auto">
          <a:xfrm>
            <a:off x="539552" y="1484784"/>
            <a:ext cx="8064896" cy="21602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1800" y="337853"/>
            <a:ext cx="2160240" cy="1237831"/>
          </a:xfrm>
          <a:prstGeom prst="rect">
            <a:avLst/>
          </a:prstGeom>
          <a:ln>
            <a:solidFill>
              <a:srgbClr val="FF0000"/>
            </a:solidFill>
          </a:ln>
        </p:spPr>
      </p:pic>
      <p:grpSp>
        <p:nvGrpSpPr>
          <p:cNvPr id="10" name="组合 9"/>
          <p:cNvGrpSpPr/>
          <p:nvPr/>
        </p:nvGrpSpPr>
        <p:grpSpPr>
          <a:xfrm>
            <a:off x="395536" y="1759627"/>
            <a:ext cx="8208912" cy="733269"/>
            <a:chOff x="395536" y="1759627"/>
            <a:chExt cx="8208912" cy="73326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矩形 3">
                  <a:extLst>
                    <a:ext uri="{FF2B5EF4-FFF2-40B4-BE49-F238E27FC236}">
                      <a16:creationId xmlns:a16="http://schemas.microsoft.com/office/drawing/2014/main" id="{F2ECE208-5A78-4C89-B5EA-8AF41DF971B1}"/>
                    </a:ext>
                  </a:extLst>
                </p:cNvPr>
                <p:cNvSpPr/>
                <p:nvPr/>
              </p:nvSpPr>
              <p:spPr>
                <a:xfrm>
                  <a:off x="395536" y="1759627"/>
                  <a:ext cx="2592288" cy="282129"/>
                </a:xfrm>
                <a:prstGeom prst="rect">
                  <a:avLst/>
                </a:prstGeom>
              </p:spPr>
              <p:txBody>
                <a:bodyPr wrap="square" lIns="0" tIns="0" rIns="0" bIns="0">
                  <a:spAutoFit/>
                </a:bodyPr>
                <a:lstStyle/>
                <a:p>
                  <a:pPr marL="285750" indent="-285750" algn="just">
                    <a:lnSpc>
                      <a:spcPts val="2200"/>
                    </a:lnSpc>
                    <a:spcAft>
                      <a:spcPts val="0"/>
                    </a:spcAft>
                    <a:buClr>
                      <a:srgbClr val="FF0000"/>
                    </a:buClr>
                    <a:buSzPct val="80000"/>
                    <a:buFont typeface="Wingdings" panose="05000000000000000000" pitchFamily="2" charset="2"/>
                    <a:buChar char="p"/>
                  </a:pPr>
                  <a:r>
                    <a:rPr lang="zh-CN" altLang="en-US" dirty="0" smtClean="0">
                      <a:latin typeface="+mn-ea"/>
                      <a:ea typeface="+mn-ea"/>
                    </a:rPr>
                    <a:t>由上述两性质，可知</a:t>
                  </a:r>
                  <a14:m>
                    <m:oMath xmlns:m="http://schemas.openxmlformats.org/officeDocument/2006/math">
                      <m:r>
                        <a:rPr lang="zh-CN" altLang="en-US" i="1">
                          <a:latin typeface="Cambria Math" panose="02040503050406030204" pitchFamily="18" charset="0"/>
                          <a:ea typeface="+mn-ea"/>
                        </a:rPr>
                        <m:t>：</m:t>
                      </m:r>
                    </m:oMath>
                  </a14:m>
                  <a:endParaRPr lang="en-US" altLang="zh-CN" dirty="0">
                    <a:latin typeface="+mn-ea"/>
                    <a:ea typeface="+mn-ea"/>
                  </a:endParaRPr>
                </a:p>
              </p:txBody>
            </p:sp>
          </mc:Choice>
          <mc:Fallback xmlns="">
            <p:sp>
              <p:nvSpPr>
                <p:cNvPr id="4" name="矩形 3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F2ECE208-5A78-4C89-B5EA-8AF41DF971B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5536" y="1759627"/>
                  <a:ext cx="2592288" cy="282129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4000" t="-39130" r="-1882" b="-3695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99528" y="2204864"/>
              <a:ext cx="6004920" cy="288032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F2ECE208-5A78-4C89-B5EA-8AF41DF971B1}"/>
                  </a:ext>
                </a:extLst>
              </p:cNvPr>
              <p:cNvSpPr/>
              <p:nvPr/>
            </p:nvSpPr>
            <p:spPr>
              <a:xfrm>
                <a:off x="395536" y="2713893"/>
                <a:ext cx="7272808" cy="282129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marL="269875" indent="-269875" algn="just">
                  <a:lnSpc>
                    <a:spcPts val="2200"/>
                  </a:lnSpc>
                  <a:spcAft>
                    <a:spcPts val="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zh-CN" dirty="0" smtClean="0">
                    <a:latin typeface="+mn-ea"/>
                    <a:ea typeface="+mn-ea"/>
                  </a:rPr>
                  <a:t>在</a:t>
                </a:r>
                <a:r>
                  <a:rPr lang="zh-CN" altLang="zh-CN" dirty="0">
                    <a:latin typeface="+mn-ea"/>
                    <a:ea typeface="+mn-ea"/>
                  </a:rPr>
                  <a:t>操纵图模型</a:t>
                </a:r>
                <a:r>
                  <a:rPr lang="zh-CN" altLang="zh-CN" dirty="0" smtClean="0">
                    <a:latin typeface="+mn-ea"/>
                    <a:ea typeface="+mn-ea"/>
                  </a:rPr>
                  <a:t>中</a:t>
                </a:r>
                <a:r>
                  <a:rPr lang="zh-CN" altLang="en-US" dirty="0" smtClean="0">
                    <a:latin typeface="+mn-ea"/>
                    <a:ea typeface="+mn-ea"/>
                  </a:rPr>
                  <a:t>，存在：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  <a:ea typeface="+mn-ea"/>
                          </a:rPr>
                          <m:t>𝑷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  <a:ea typeface="+mn-ea"/>
                          </a:rPr>
                          <m:t>𝒎</m:t>
                        </m:r>
                      </m:sub>
                    </m:sSub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  <a:ea typeface="+mn-ea"/>
                          </a:rPr>
                          <m:t>𝒁</m:t>
                        </m:r>
                        <m:r>
                          <a:rPr lang="en-US" altLang="zh-CN" b="1">
                            <a:latin typeface="Cambria Math" panose="02040503050406030204" pitchFamily="18" charset="0"/>
                            <a:ea typeface="+mn-ea"/>
                          </a:rPr>
                          <m:t>=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  <a:ea typeface="+mn-ea"/>
                          </a:rPr>
                          <m:t>𝒛</m:t>
                        </m:r>
                        <m:r>
                          <a:rPr lang="en-US" altLang="zh-CN" b="1">
                            <a:latin typeface="Cambria Math" panose="02040503050406030204" pitchFamily="18" charset="0"/>
                            <a:ea typeface="+mn-ea"/>
                          </a:rPr>
                          <m:t>|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  <a:ea typeface="+mn-ea"/>
                          </a:rPr>
                          <m:t>𝑿</m:t>
                        </m:r>
                        <m:r>
                          <a:rPr lang="en-US" altLang="zh-CN" b="1">
                            <a:latin typeface="Cambria Math" panose="02040503050406030204" pitchFamily="18" charset="0"/>
                            <a:ea typeface="+mn-ea"/>
                          </a:rPr>
                          <m:t>=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  <a:ea typeface="+mn-ea"/>
                          </a:rPr>
                          <m:t>𝒙</m:t>
                        </m:r>
                      </m:e>
                    </m:d>
                    <m:r>
                      <a:rPr lang="en-US" altLang="zh-CN" b="1">
                        <a:latin typeface="Cambria Math" panose="02040503050406030204" pitchFamily="18" charset="0"/>
                        <a:ea typeface="+mn-ea"/>
                      </a:rPr>
                      <m:t>= 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  <a:ea typeface="+mn-ea"/>
                          </a:rPr>
                          <m:t>𝑷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  <a:ea typeface="+mn-ea"/>
                          </a:rPr>
                          <m:t>𝒎</m:t>
                        </m:r>
                      </m:sub>
                    </m:sSub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  <a:ea typeface="+mn-ea"/>
                          </a:rPr>
                          <m:t>𝒁</m:t>
                        </m:r>
                        <m:r>
                          <a:rPr lang="en-US" altLang="zh-CN" b="1">
                            <a:latin typeface="Cambria Math" panose="02040503050406030204" pitchFamily="18" charset="0"/>
                            <a:ea typeface="+mn-ea"/>
                          </a:rPr>
                          <m:t>=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  <a:ea typeface="+mn-ea"/>
                          </a:rPr>
                          <m:t>𝒛</m:t>
                        </m:r>
                      </m:e>
                    </m:d>
                    <m:r>
                      <a:rPr lang="en-US" altLang="zh-CN" b="1">
                        <a:latin typeface="Cambria Math" panose="02040503050406030204" pitchFamily="18" charset="0"/>
                        <a:ea typeface="+mn-ea"/>
                      </a:rPr>
                      <m:t>= 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+mn-ea"/>
                      </a:rPr>
                      <m:t>𝑷</m:t>
                    </m:r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  <a:ea typeface="+mn-ea"/>
                          </a:rPr>
                          <m:t>𝒁</m:t>
                        </m:r>
                        <m:r>
                          <a:rPr lang="en-US" altLang="zh-CN" b="1">
                            <a:latin typeface="Cambria Math" panose="02040503050406030204" pitchFamily="18" charset="0"/>
                            <a:ea typeface="+mn-ea"/>
                          </a:rPr>
                          <m:t>=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  <a:ea typeface="+mn-ea"/>
                          </a:rPr>
                          <m:t>𝒛</m:t>
                        </m:r>
                      </m:e>
                    </m:d>
                  </m:oMath>
                </a14:m>
                <a:endParaRPr lang="en-US" altLang="zh-CN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F2ECE208-5A78-4C89-B5EA-8AF41DF971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36" y="2713893"/>
                <a:ext cx="7272808" cy="282129"/>
              </a:xfrm>
              <a:prstGeom prst="rect">
                <a:avLst/>
              </a:prstGeom>
              <a:blipFill rotWithShape="0">
                <a:blip r:embed="rId5"/>
                <a:stretch>
                  <a:fillRect l="-1425" t="-39130" b="-391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圆角矩形标注 10"/>
          <p:cNvSpPr/>
          <p:nvPr/>
        </p:nvSpPr>
        <p:spPr bwMode="auto">
          <a:xfrm>
            <a:off x="371196" y="1023327"/>
            <a:ext cx="1824540" cy="288032"/>
          </a:xfrm>
          <a:prstGeom prst="wedgeRoundRectCallout">
            <a:avLst>
              <a:gd name="adj1" fmla="val 164617"/>
              <a:gd name="adj2" fmla="val 517673"/>
              <a:gd name="adj3" fmla="val 16667"/>
            </a:avLst>
          </a:prstGeom>
          <a:noFill/>
          <a:ln w="9525" cap="flat" cmpd="sng" algn="ctr">
            <a:solidFill>
              <a:srgbClr val="0000FF"/>
            </a:solidFill>
            <a:prstDash val="sys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dirty="0" smtClean="0">
                <a:solidFill>
                  <a:srgbClr val="FF0000"/>
                </a:solidFill>
                <a:latin typeface="+mn-ea"/>
                <a:ea typeface="+mn-ea"/>
              </a:rPr>
              <a:t>指向</a:t>
            </a:r>
            <a:r>
              <a:rPr lang="en-US" altLang="zh-CN" dirty="0" smtClean="0">
                <a:solidFill>
                  <a:srgbClr val="FF0000"/>
                </a:solidFill>
                <a:latin typeface="+mn-ea"/>
                <a:ea typeface="+mn-ea"/>
              </a:rPr>
              <a:t>X</a:t>
            </a:r>
            <a:r>
              <a:rPr lang="zh-CN" altLang="en-US" dirty="0" smtClean="0">
                <a:solidFill>
                  <a:srgbClr val="FF0000"/>
                </a:solidFill>
                <a:latin typeface="+mn-ea"/>
                <a:ea typeface="+mn-ea"/>
              </a:rPr>
              <a:t>的边已移除</a:t>
            </a:r>
            <a:endParaRPr kumimoji="0" lang="zh-CN" altLang="en-US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395536" y="366174"/>
            <a:ext cx="8208912" cy="3127844"/>
            <a:chOff x="395536" y="366174"/>
            <a:chExt cx="8208912" cy="312784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矩形 11">
                  <a:extLst>
                    <a:ext uri="{FF2B5EF4-FFF2-40B4-BE49-F238E27FC236}">
                      <a16:creationId xmlns:a16="http://schemas.microsoft.com/office/drawing/2014/main" id="{F2ECE208-5A78-4C89-B5EA-8AF41DF971B1}"/>
                    </a:ext>
                  </a:extLst>
                </p:cNvPr>
                <p:cNvSpPr/>
                <p:nvPr/>
              </p:nvSpPr>
              <p:spPr>
                <a:xfrm>
                  <a:off x="395536" y="3217019"/>
                  <a:ext cx="6264696" cy="276999"/>
                </a:xfrm>
                <a:prstGeom prst="rect">
                  <a:avLst/>
                </a:prstGeom>
              </p:spPr>
              <p:txBody>
                <a:bodyPr wrap="square" lIns="0" tIns="0" rIns="0" bIns="0">
                  <a:spAutoFit/>
                </a:bodyPr>
                <a:lstStyle/>
                <a:p>
                  <a:pPr marL="285750" indent="-285750" algn="just">
                    <a:spcAft>
                      <a:spcPts val="0"/>
                    </a:spcAft>
                    <a:buClr>
                      <a:srgbClr val="FF0000"/>
                    </a:buClr>
                    <a:buSzPct val="80000"/>
                    <a:buFont typeface="Wingdings" panose="05000000000000000000" pitchFamily="2" charset="2"/>
                    <a:buChar char="p"/>
                  </a:pPr>
                  <a:r>
                    <a:rPr lang="zh-CN" altLang="zh-CN" dirty="0" smtClean="0">
                      <a:latin typeface="+mn-ea"/>
                      <a:ea typeface="+mn-ea"/>
                    </a:rPr>
                    <a:t>将</a:t>
                  </a:r>
                  <a:r>
                    <a:rPr lang="zh-CN" altLang="zh-CN" dirty="0">
                      <a:latin typeface="+mn-ea"/>
                      <a:ea typeface="+mn-ea"/>
                    </a:rPr>
                    <a:t>三个等式组合在一起，则</a:t>
                  </a:r>
                  <a:r>
                    <a:rPr lang="zh-CN" altLang="zh-CN" dirty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因果效应</a:t>
                  </a:r>
                  <a14:m>
                    <m:oMath xmlns:m="http://schemas.openxmlformats.org/officeDocument/2006/math">
                      <m:r>
                        <a:rPr lang="en-US" altLang="zh-CN" b="1" i="1">
                          <a:latin typeface="Cambria Math" panose="02040503050406030204" pitchFamily="18" charset="0"/>
                          <a:ea typeface="+mn-ea"/>
                        </a:rPr>
                        <m:t>𝑷</m:t>
                      </m:r>
                      <m:d>
                        <m:dPr>
                          <m:ctrlPr>
                            <a:rPr lang="zh-CN" altLang="zh-CN" i="1"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  <a:ea typeface="+mn-ea"/>
                            </a:rPr>
                            <m:t>𝒀</m:t>
                          </m:r>
                          <m:r>
                            <a:rPr lang="en-US" altLang="zh-CN" b="1">
                              <a:latin typeface="Cambria Math" panose="02040503050406030204" pitchFamily="18" charset="0"/>
                              <a:ea typeface="+mn-ea"/>
                            </a:rPr>
                            <m:t>=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  <a:ea typeface="+mn-ea"/>
                            </a:rPr>
                            <m:t>𝒚</m:t>
                          </m:r>
                        </m:e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  <a:ea typeface="+mn-ea"/>
                            </a:rPr>
                            <m:t>𝒅𝒐</m:t>
                          </m:r>
                          <m:d>
                            <m:d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  <a:ea typeface="+mn-ea"/>
                                </a:rPr>
                              </m:ctrlPr>
                            </m:d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  <a:ea typeface="+mn-ea"/>
                                </a:rPr>
                                <m:t>𝑿</m:t>
                              </m:r>
                              <m:r>
                                <a:rPr lang="en-US" altLang="zh-CN" b="1">
                                  <a:latin typeface="Cambria Math" panose="02040503050406030204" pitchFamily="18" charset="0"/>
                                  <a:ea typeface="+mn-ea"/>
                                </a:rPr>
                                <m:t>=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  <a:ea typeface="+mn-ea"/>
                                </a:rPr>
                                <m:t>𝒙</m:t>
                              </m:r>
                            </m:e>
                          </m:d>
                        </m:e>
                      </m:d>
                    </m:oMath>
                  </a14:m>
                  <a:r>
                    <a:rPr lang="zh-CN" altLang="zh-CN" dirty="0" smtClean="0">
                      <a:latin typeface="+mn-ea"/>
                      <a:ea typeface="+mn-ea"/>
                    </a:rPr>
                    <a:t>：</a:t>
                  </a:r>
                  <a:endParaRPr lang="en-US" altLang="zh-CN" dirty="0">
                    <a:latin typeface="+mn-ea"/>
                    <a:ea typeface="+mn-ea"/>
                  </a:endParaRPr>
                </a:p>
              </p:txBody>
            </p:sp>
          </mc:Choice>
          <mc:Fallback xmlns="">
            <p:sp>
              <p:nvSpPr>
                <p:cNvPr id="12" name="矩形 11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F2ECE208-5A78-4C89-B5EA-8AF41DF971B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5536" y="3217019"/>
                  <a:ext cx="6264696" cy="276999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1654" t="-33333" r="-2237" b="-46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148064" y="366174"/>
              <a:ext cx="3456384" cy="1152128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</p:pic>
      </p:grpSp>
      <p:grpSp>
        <p:nvGrpSpPr>
          <p:cNvPr id="19" name="组合 18"/>
          <p:cNvGrpSpPr/>
          <p:nvPr/>
        </p:nvGrpSpPr>
        <p:grpSpPr>
          <a:xfrm>
            <a:off x="396712" y="3789040"/>
            <a:ext cx="8207736" cy="1222669"/>
            <a:chOff x="396712" y="3789040"/>
            <a:chExt cx="8207736" cy="122266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矩形 13">
                  <a:extLst>
                    <a:ext uri="{FF2B5EF4-FFF2-40B4-BE49-F238E27FC236}">
                      <a16:creationId xmlns:a16="http://schemas.microsoft.com/office/drawing/2014/main" id="{F2ECE208-5A78-4C89-B5EA-8AF41DF971B1}"/>
                    </a:ext>
                  </a:extLst>
                </p:cNvPr>
                <p:cNvSpPr/>
                <p:nvPr/>
              </p:nvSpPr>
              <p:spPr>
                <a:xfrm>
                  <a:off x="396712" y="3789040"/>
                  <a:ext cx="8207736" cy="641201"/>
                </a:xfrm>
                <a:prstGeom prst="rect">
                  <a:avLst/>
                </a:prstGeom>
              </p:spPr>
              <p:txBody>
                <a:bodyPr wrap="square" lIns="0" tIns="0" rIns="0" bIns="0">
                  <a:spAutoFit/>
                </a:bodyPr>
                <a:lstStyle/>
                <a:p>
                  <a:pPr marL="265113" indent="-265113" algn="just">
                    <a:lnSpc>
                      <a:spcPts val="2500"/>
                    </a:lnSpc>
                    <a:spcAft>
                      <a:spcPts val="0"/>
                    </a:spcAft>
                    <a:buClr>
                      <a:srgbClr val="FF0000"/>
                    </a:buClr>
                    <a:buSzPct val="80000"/>
                    <a:buFont typeface="Wingdings" panose="05000000000000000000" pitchFamily="2" charset="2"/>
                    <a:buChar char="p"/>
                  </a:pPr>
                  <a:r>
                    <a:rPr lang="zh-CN" altLang="zh-CN" dirty="0" smtClean="0">
                      <a:latin typeface="+mn-ea"/>
                      <a:ea typeface="+mn-ea"/>
                    </a:rPr>
                    <a:t>式</a:t>
                  </a:r>
                  <a:r>
                    <a:rPr lang="zh-CN" altLang="en-US" dirty="0">
                      <a:latin typeface="+mn-ea"/>
                      <a:ea typeface="+mn-ea"/>
                    </a:rPr>
                    <a:t>中</a:t>
                  </a:r>
                  <a:r>
                    <a:rPr lang="zh-CN" altLang="zh-CN" dirty="0" smtClean="0">
                      <a:solidFill>
                        <a:srgbClr val="0000FF"/>
                      </a:solidFill>
                      <a:latin typeface="+mn-ea"/>
                      <a:ea typeface="+mn-ea"/>
                    </a:rPr>
                    <a:t>第</a:t>
                  </a:r>
                  <a:r>
                    <a:rPr lang="zh-CN" altLang="zh-CN" dirty="0">
                      <a:solidFill>
                        <a:srgbClr val="0000FF"/>
                      </a:solidFill>
                      <a:latin typeface="+mn-ea"/>
                      <a:ea typeface="+mn-ea"/>
                    </a:rPr>
                    <a:t>一行</a:t>
                  </a:r>
                  <a:r>
                    <a:rPr lang="zh-CN" altLang="zh-CN" dirty="0">
                      <a:latin typeface="+mn-ea"/>
                      <a:ea typeface="+mn-ea"/>
                    </a:rPr>
                    <a:t>来源于</a:t>
                  </a:r>
                  <a:r>
                    <a:rPr lang="zh-CN" altLang="zh-CN" dirty="0" smtClean="0">
                      <a:latin typeface="+mn-ea"/>
                      <a:ea typeface="+mn-ea"/>
                    </a:rPr>
                    <a:t>定义</a:t>
                  </a:r>
                  <a:r>
                    <a:rPr lang="zh-CN" altLang="en-US" dirty="0" smtClean="0">
                      <a:latin typeface="+mn-ea"/>
                      <a:ea typeface="+mn-ea"/>
                    </a:rPr>
                    <a:t>；</a:t>
                  </a:r>
                  <a:r>
                    <a:rPr lang="zh-CN" altLang="zh-CN" dirty="0" smtClean="0">
                      <a:solidFill>
                        <a:srgbClr val="0000FF"/>
                      </a:solidFill>
                      <a:latin typeface="+mn-ea"/>
                      <a:ea typeface="+mn-ea"/>
                    </a:rPr>
                    <a:t>第二</a:t>
                  </a:r>
                  <a:r>
                    <a:rPr lang="zh-CN" altLang="zh-CN" dirty="0">
                      <a:solidFill>
                        <a:srgbClr val="0000FF"/>
                      </a:solidFill>
                      <a:latin typeface="+mn-ea"/>
                      <a:ea typeface="+mn-ea"/>
                    </a:rPr>
                    <a:t>行</a:t>
                  </a:r>
                  <a:r>
                    <a:rPr lang="zh-CN" altLang="zh-CN" dirty="0">
                      <a:latin typeface="+mn-ea"/>
                      <a:ea typeface="+mn-ea"/>
                    </a:rPr>
                    <a:t>来源于</a:t>
                  </a:r>
                  <a:r>
                    <a:rPr lang="zh-CN" altLang="zh-CN" dirty="0" smtClean="0">
                      <a:latin typeface="+mn-ea"/>
                      <a:ea typeface="+mn-ea"/>
                    </a:rPr>
                    <a:t>贝叶斯公式</a:t>
                  </a:r>
                  <a:r>
                    <a:rPr lang="zh-CN" altLang="en-US" dirty="0" smtClean="0">
                      <a:latin typeface="+mn-ea"/>
                      <a:ea typeface="+mn-ea"/>
                    </a:rPr>
                    <a:t>；</a:t>
                  </a:r>
                  <a:r>
                    <a:rPr lang="zh-CN" altLang="zh-CN" dirty="0" smtClean="0">
                      <a:solidFill>
                        <a:srgbClr val="0000FF"/>
                      </a:solidFill>
                      <a:latin typeface="+mn-ea"/>
                      <a:ea typeface="+mn-ea"/>
                    </a:rPr>
                    <a:t>第三</a:t>
                  </a:r>
                  <a:r>
                    <a:rPr lang="zh-CN" altLang="zh-CN" dirty="0">
                      <a:solidFill>
                        <a:srgbClr val="0000FF"/>
                      </a:solidFill>
                      <a:latin typeface="+mn-ea"/>
                      <a:ea typeface="+mn-ea"/>
                    </a:rPr>
                    <a:t>行</a:t>
                  </a:r>
                  <a:r>
                    <a:rPr lang="zh-CN" altLang="zh-CN" dirty="0">
                      <a:latin typeface="+mn-ea"/>
                      <a:ea typeface="+mn-ea"/>
                    </a:rPr>
                    <a:t>来源于</a:t>
                  </a:r>
                  <a14:m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  <a:ea typeface="+mn-ea"/>
                        </a:rPr>
                        <m:t>𝑋</m:t>
                      </m:r>
                    </m:oMath>
                  </a14:m>
                  <a:r>
                    <a:rPr lang="zh-CN" altLang="zh-CN" dirty="0">
                      <a:latin typeface="+mn-ea"/>
                      <a:ea typeface="+mn-ea"/>
                    </a:rPr>
                    <a:t>和</a:t>
                  </a:r>
                  <a14:m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  <a:ea typeface="+mn-ea"/>
                        </a:rPr>
                        <m:t>𝑍</m:t>
                      </m:r>
                    </m:oMath>
                  </a14:m>
                  <a:r>
                    <a:rPr lang="zh-CN" altLang="zh-CN" dirty="0">
                      <a:latin typeface="+mn-ea"/>
                      <a:ea typeface="+mn-ea"/>
                    </a:rPr>
                    <a:t>在操纵图模型中的独立性。最后，得到如下</a:t>
                  </a:r>
                  <a:r>
                    <a:rPr lang="zh-CN" altLang="zh-CN" dirty="0" smtClean="0">
                      <a:solidFill>
                        <a:srgbClr val="0000FF"/>
                      </a:solidFill>
                      <a:latin typeface="+mn-ea"/>
                      <a:ea typeface="+mn-ea"/>
                    </a:rPr>
                    <a:t>正常</a:t>
                  </a:r>
                  <a:r>
                    <a:rPr lang="en-US" altLang="zh-CN" dirty="0" smtClean="0">
                      <a:solidFill>
                        <a:srgbClr val="0000FF"/>
                      </a:solidFill>
                      <a:latin typeface="+mn-ea"/>
                      <a:ea typeface="+mn-ea"/>
                    </a:rPr>
                    <a:t>(</a:t>
                  </a:r>
                  <a:r>
                    <a:rPr lang="zh-CN" altLang="zh-CN" dirty="0" smtClean="0">
                      <a:solidFill>
                        <a:srgbClr val="0000FF"/>
                      </a:solidFill>
                      <a:latin typeface="+mn-ea"/>
                      <a:ea typeface="+mn-ea"/>
                    </a:rPr>
                    <a:t>无干预</a:t>
                  </a:r>
                  <a:r>
                    <a:rPr lang="en-US" altLang="zh-CN" dirty="0" smtClean="0">
                      <a:solidFill>
                        <a:srgbClr val="0000FF"/>
                      </a:solidFill>
                      <a:latin typeface="+mn-ea"/>
                      <a:ea typeface="+mn-ea"/>
                    </a:rPr>
                    <a:t>)</a:t>
                  </a:r>
                  <a:r>
                    <a:rPr lang="zh-CN" altLang="zh-CN" dirty="0" smtClean="0">
                      <a:solidFill>
                        <a:srgbClr val="0000FF"/>
                      </a:solidFill>
                      <a:latin typeface="+mn-ea"/>
                      <a:ea typeface="+mn-ea"/>
                    </a:rPr>
                    <a:t>条件</a:t>
                  </a:r>
                  <a:r>
                    <a:rPr lang="zh-CN" altLang="zh-CN" dirty="0">
                      <a:solidFill>
                        <a:srgbClr val="0000FF"/>
                      </a:solidFill>
                      <a:latin typeface="+mn-ea"/>
                      <a:ea typeface="+mn-ea"/>
                    </a:rPr>
                    <a:t>下</a:t>
                  </a:r>
                  <a:r>
                    <a:rPr lang="zh-CN" altLang="zh-CN" dirty="0" smtClean="0">
                      <a:latin typeface="+mn-ea"/>
                      <a:ea typeface="+mn-ea"/>
                    </a:rPr>
                    <a:t>的</a:t>
                  </a:r>
                  <a:r>
                    <a:rPr lang="zh-CN" altLang="zh-CN" dirty="0" smtClean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因果</a:t>
                  </a:r>
                  <a:r>
                    <a:rPr lang="zh-CN" altLang="zh-CN" dirty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效应</a:t>
                  </a:r>
                  <a:r>
                    <a:rPr lang="zh-CN" altLang="zh-CN" dirty="0" smtClean="0">
                      <a:latin typeface="+mn-ea"/>
                      <a:ea typeface="+mn-ea"/>
                    </a:rPr>
                    <a:t>：</a:t>
                  </a:r>
                  <a:r>
                    <a:rPr lang="en-US" altLang="zh-CN" dirty="0" smtClean="0">
                      <a:latin typeface="+mn-ea"/>
                      <a:ea typeface="+mn-ea"/>
                    </a:rPr>
                    <a:t> </a:t>
                  </a:r>
                  <a:endParaRPr lang="en-US" altLang="zh-CN" dirty="0">
                    <a:latin typeface="+mn-ea"/>
                    <a:ea typeface="+mn-ea"/>
                  </a:endParaRPr>
                </a:p>
              </p:txBody>
            </p:sp>
          </mc:Choice>
          <mc:Fallback xmlns="">
            <p:sp>
              <p:nvSpPr>
                <p:cNvPr id="14" name="矩形 13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F2ECE208-5A78-4C89-B5EA-8AF41DF971B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6712" y="3789040"/>
                  <a:ext cx="8207736" cy="641201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l="-1263" t="-12381" r="-1783" b="-1428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563888" y="4509120"/>
              <a:ext cx="4392488" cy="502589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</p:pic>
      </p:grpSp>
      <p:grpSp>
        <p:nvGrpSpPr>
          <p:cNvPr id="22" name="组合 21"/>
          <p:cNvGrpSpPr/>
          <p:nvPr/>
        </p:nvGrpSpPr>
        <p:grpSpPr>
          <a:xfrm>
            <a:off x="386392" y="4725144"/>
            <a:ext cx="8482104" cy="1347848"/>
            <a:chOff x="386392" y="4725144"/>
            <a:chExt cx="8482104" cy="134784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矩形 16">
                  <a:extLst>
                    <a:ext uri="{FF2B5EF4-FFF2-40B4-BE49-F238E27FC236}">
                      <a16:creationId xmlns:a16="http://schemas.microsoft.com/office/drawing/2014/main" id="{D1C145E2-F099-4175-BDE7-19F3FAE50C40}"/>
                    </a:ext>
                  </a:extLst>
                </p:cNvPr>
                <p:cNvSpPr/>
                <p:nvPr/>
              </p:nvSpPr>
              <p:spPr>
                <a:xfrm>
                  <a:off x="386392" y="5111190"/>
                  <a:ext cx="8482104" cy="961802"/>
                </a:xfrm>
                <a:prstGeom prst="rect">
                  <a:avLst/>
                </a:prstGeom>
              </p:spPr>
              <p:txBody>
                <a:bodyPr wrap="square" lIns="0" tIns="0" rIns="0" bIns="0">
                  <a:spAutoFit/>
                </a:bodyPr>
                <a:lstStyle/>
                <a:p>
                  <a:pPr marL="182563" indent="-182563" algn="just">
                    <a:lnSpc>
                      <a:spcPts val="2500"/>
                    </a:lnSpc>
                    <a:spcAft>
                      <a:spcPts val="0"/>
                    </a:spcAft>
                    <a:buClr>
                      <a:srgbClr val="FF0000"/>
                    </a:buClr>
                    <a:buSzPct val="80000"/>
                    <a:buFont typeface="Wingdings" panose="05000000000000000000" pitchFamily="2" charset="2"/>
                    <a:buChar char="p"/>
                  </a:pPr>
                  <a:r>
                    <a:rPr lang="zh-CN" altLang="zh-CN" dirty="0" smtClean="0">
                      <a:solidFill>
                        <a:srgbClr val="FF0000"/>
                      </a:solidFill>
                      <a:latin typeface="Times New Roman" panose="02020603050405020304" pitchFamily="18" charset="0"/>
                      <a:ea typeface="楷体_GB2312"/>
                      <a:cs typeface="Times New Roman" panose="02020603050405020304" pitchFamily="18" charset="0"/>
                    </a:rPr>
                    <a:t>调整公式</a:t>
                  </a:r>
                  <a:r>
                    <a:rPr lang="zh-CN" altLang="en-US" sz="1600" dirty="0">
                      <a:solidFill>
                        <a:srgbClr val="000000"/>
                      </a:solidFill>
                      <a:latin typeface="Times New Roman" panose="02020603050405020304" pitchFamily="18" charset="0"/>
                      <a:ea typeface="楷体_GB2312"/>
                      <a:cs typeface="Times New Roman" panose="02020603050405020304" pitchFamily="18" charset="0"/>
                    </a:rPr>
                    <a:t>。</a:t>
                  </a:r>
                  <a:r>
                    <a:rPr lang="zh-CN" altLang="zh-CN" sz="1600" dirty="0" smtClean="0">
                      <a:solidFill>
                        <a:srgbClr val="000000"/>
                      </a:solidFill>
                      <a:latin typeface="Times New Roman" panose="02020603050405020304" pitchFamily="18" charset="0"/>
                      <a:ea typeface="楷体_GB2312"/>
                      <a:cs typeface="Times New Roman" panose="02020603050405020304" pitchFamily="18" charset="0"/>
                    </a:rPr>
                    <a:t>对于</a:t>
                  </a:r>
                  <a14:m>
                    <m:oMath xmlns:m="http://schemas.openxmlformats.org/officeDocument/2006/math">
                      <m:r>
                        <a:rPr lang="en-US" altLang="zh-CN" sz="16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_GB2312"/>
                          <a:cs typeface="Times New Roman" panose="02020603050405020304" pitchFamily="18" charset="0"/>
                        </a:rPr>
                        <m:t>𝒁</m:t>
                      </m:r>
                    </m:oMath>
                  </a14:m>
                  <a:r>
                    <a:rPr lang="zh-CN" altLang="zh-CN" sz="1600" dirty="0">
                      <a:solidFill>
                        <a:srgbClr val="0000FF"/>
                      </a:solidFill>
                      <a:latin typeface="Times New Roman" panose="02020603050405020304" pitchFamily="18" charset="0"/>
                      <a:ea typeface="楷体_GB2312"/>
                      <a:cs typeface="Times New Roman" panose="02020603050405020304" pitchFamily="18" charset="0"/>
                    </a:rPr>
                    <a:t>的每一个取值</a:t>
                  </a:r>
                  <a14:m>
                    <m:oMath xmlns:m="http://schemas.openxmlformats.org/officeDocument/2006/math">
                      <m:r>
                        <a:rPr lang="en-US" altLang="zh-CN" sz="1600" b="1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_GB2312"/>
                          <a:cs typeface="Times New Roman" panose="02020603050405020304" pitchFamily="18" charset="0"/>
                        </a:rPr>
                        <m:t>𝒛</m:t>
                      </m:r>
                    </m:oMath>
                  </a14:m>
                  <a:r>
                    <a:rPr lang="zh-CN" altLang="zh-CN" sz="1600" dirty="0" smtClean="0">
                      <a:solidFill>
                        <a:srgbClr val="000000"/>
                      </a:solidFill>
                      <a:latin typeface="Times New Roman" panose="02020603050405020304" pitchFamily="18" charset="0"/>
                      <a:ea typeface="楷体_GB2312"/>
                      <a:cs typeface="Times New Roman" panose="02020603050405020304" pitchFamily="18" charset="0"/>
                    </a:rPr>
                    <a:t>，计算</a:t>
                  </a:r>
                  <a14:m>
                    <m:oMath xmlns:m="http://schemas.openxmlformats.org/officeDocument/2006/math">
                      <m:r>
                        <a:rPr lang="en-US" altLang="zh-CN" sz="16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楷体_GB2312"/>
                          <a:cs typeface="Times New Roman" panose="02020603050405020304" pitchFamily="18" charset="0"/>
                        </a:rPr>
                        <m:t>𝑿</m:t>
                      </m:r>
                    </m:oMath>
                  </a14:m>
                  <a:r>
                    <a:rPr lang="zh-CN" altLang="zh-CN" sz="1600" dirty="0">
                      <a:solidFill>
                        <a:srgbClr val="FF0000"/>
                      </a:solidFill>
                      <a:latin typeface="Times New Roman" panose="02020603050405020304" pitchFamily="18" charset="0"/>
                      <a:ea typeface="楷体_GB2312"/>
                      <a:cs typeface="Times New Roman" panose="02020603050405020304" pitchFamily="18" charset="0"/>
                    </a:rPr>
                    <a:t>和</a:t>
                  </a:r>
                  <a14:m>
                    <m:oMath xmlns:m="http://schemas.openxmlformats.org/officeDocument/2006/math">
                      <m:r>
                        <a:rPr lang="en-US" altLang="zh-CN" sz="16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楷体_GB2312"/>
                          <a:cs typeface="Times New Roman" panose="02020603050405020304" pitchFamily="18" charset="0"/>
                        </a:rPr>
                        <m:t>𝒀</m:t>
                      </m:r>
                    </m:oMath>
                  </a14:m>
                  <a:r>
                    <a:rPr lang="zh-CN" altLang="zh-CN" sz="1600" dirty="0">
                      <a:solidFill>
                        <a:srgbClr val="FF0000"/>
                      </a:solidFill>
                      <a:latin typeface="Times New Roman" panose="02020603050405020304" pitchFamily="18" charset="0"/>
                      <a:ea typeface="楷体_GB2312"/>
                      <a:cs typeface="Times New Roman" panose="02020603050405020304" pitchFamily="18" charset="0"/>
                    </a:rPr>
                    <a:t>的条件概率并取均值</a:t>
                  </a:r>
                  <a:r>
                    <a:rPr lang="zh-CN" altLang="zh-CN" sz="1600" dirty="0" smtClean="0">
                      <a:solidFill>
                        <a:srgbClr val="000000"/>
                      </a:solidFill>
                      <a:latin typeface="Times New Roman" panose="02020603050405020304" pitchFamily="18" charset="0"/>
                      <a:ea typeface="楷体_GB2312"/>
                      <a:cs typeface="Times New Roman" panose="02020603050405020304" pitchFamily="18" charset="0"/>
                    </a:rPr>
                    <a:t>。</a:t>
                  </a:r>
                  <a:r>
                    <a:rPr lang="en-US" altLang="zh-CN" sz="1600" dirty="0" smtClean="0">
                      <a:solidFill>
                        <a:srgbClr val="000000"/>
                      </a:solidFill>
                      <a:latin typeface="Times New Roman" panose="02020603050405020304" pitchFamily="18" charset="0"/>
                      <a:ea typeface="楷体_GB2312"/>
                      <a:cs typeface="Times New Roman" panose="02020603050405020304" pitchFamily="18" charset="0"/>
                    </a:rPr>
                    <a:t>(</a:t>
                  </a:r>
                  <a14:m>
                    <m:oMath xmlns:m="http://schemas.openxmlformats.org/officeDocument/2006/math">
                      <m:r>
                        <a:rPr lang="en-US" altLang="zh-CN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楷体_GB2312"/>
                          <a:cs typeface="Times New Roman" panose="02020603050405020304" pitchFamily="18" charset="0"/>
                        </a:rPr>
                        <m:t>𝑍</m:t>
                      </m:r>
                    </m:oMath>
                  </a14:m>
                  <a:r>
                    <a:rPr lang="zh-CN" altLang="zh-CN" sz="1600" dirty="0" smtClean="0">
                      <a:solidFill>
                        <a:srgbClr val="000000"/>
                      </a:solidFill>
                      <a:latin typeface="Times New Roman" panose="02020603050405020304" pitchFamily="18" charset="0"/>
                      <a:ea typeface="楷体_GB2312"/>
                      <a:cs typeface="Times New Roman" panose="02020603050405020304" pitchFamily="18" charset="0"/>
                    </a:rPr>
                    <a:t>调整</a:t>
                  </a:r>
                  <a:r>
                    <a:rPr lang="en-US" altLang="zh-CN" sz="1600" dirty="0" smtClean="0">
                      <a:solidFill>
                        <a:srgbClr val="000000"/>
                      </a:solidFill>
                      <a:latin typeface="Times New Roman" panose="02020603050405020304" pitchFamily="18" charset="0"/>
                      <a:ea typeface="楷体_GB2312"/>
                      <a:cs typeface="Times New Roman" panose="02020603050405020304" pitchFamily="18" charset="0"/>
                    </a:rPr>
                    <a:t>/</a:t>
                  </a:r>
                  <a14:m>
                    <m:oMath xmlns:m="http://schemas.openxmlformats.org/officeDocument/2006/math">
                      <m:r>
                        <a:rPr lang="en-US" altLang="zh-CN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楷体_GB2312"/>
                          <a:cs typeface="Times New Roman" panose="02020603050405020304" pitchFamily="18" charset="0"/>
                        </a:rPr>
                        <m:t>𝑍</m:t>
                      </m:r>
                    </m:oMath>
                  </a14:m>
                  <a:r>
                    <a:rPr lang="zh-CN" altLang="zh-CN" sz="1600" dirty="0" smtClean="0">
                      <a:solidFill>
                        <a:srgbClr val="000000"/>
                      </a:solidFill>
                      <a:latin typeface="Times New Roman" panose="02020603050405020304" pitchFamily="18" charset="0"/>
                      <a:ea typeface="楷体_GB2312"/>
                      <a:cs typeface="Times New Roman" panose="02020603050405020304" pitchFamily="18" charset="0"/>
                    </a:rPr>
                    <a:t>控制</a:t>
                  </a:r>
                  <a:r>
                    <a:rPr lang="en-US" altLang="zh-CN" sz="1600" dirty="0" smtClean="0">
                      <a:solidFill>
                        <a:srgbClr val="000000"/>
                      </a:solidFill>
                      <a:latin typeface="Times New Roman" panose="02020603050405020304" pitchFamily="18" charset="0"/>
                      <a:ea typeface="楷体_GB2312"/>
                      <a:cs typeface="Times New Roman" panose="02020603050405020304" pitchFamily="18" charset="0"/>
                    </a:rPr>
                    <a:t>)</a:t>
                  </a:r>
                </a:p>
                <a:p>
                  <a:pPr marL="182563" indent="-182563" algn="just">
                    <a:lnSpc>
                      <a:spcPts val="2500"/>
                    </a:lnSpc>
                    <a:spcAft>
                      <a:spcPts val="0"/>
                    </a:spcAft>
                    <a:buClr>
                      <a:srgbClr val="FF0000"/>
                    </a:buClr>
                    <a:buSzPct val="80000"/>
                    <a:buFont typeface="Wingdings" panose="05000000000000000000" pitchFamily="2" charset="2"/>
                    <a:buChar char="p"/>
                  </a:pPr>
                  <a:r>
                    <a:rPr lang="zh-CN" altLang="zh-CN" sz="1600" dirty="0" smtClean="0">
                      <a:solidFill>
                        <a:srgbClr val="0000FF"/>
                      </a:solidFill>
                      <a:latin typeface="Times New Roman" panose="02020603050405020304" pitchFamily="18" charset="0"/>
                      <a:ea typeface="楷体_GB2312"/>
                      <a:cs typeface="Times New Roman" panose="02020603050405020304" pitchFamily="18" charset="0"/>
                    </a:rPr>
                    <a:t>右</a:t>
                  </a:r>
                  <a:r>
                    <a:rPr lang="zh-CN" altLang="zh-CN" sz="1600" dirty="0">
                      <a:solidFill>
                        <a:srgbClr val="0000FF"/>
                      </a:solidFill>
                      <a:latin typeface="Times New Roman" panose="02020603050405020304" pitchFamily="18" charset="0"/>
                      <a:ea typeface="楷体_GB2312"/>
                      <a:cs typeface="Times New Roman" panose="02020603050405020304" pitchFamily="18" charset="0"/>
                    </a:rPr>
                    <a:t>端</a:t>
                  </a:r>
                  <a:r>
                    <a:rPr lang="zh-CN" altLang="zh-CN" sz="1600" dirty="0">
                      <a:solidFill>
                        <a:srgbClr val="000000"/>
                      </a:solidFill>
                      <a:latin typeface="Times New Roman" panose="02020603050405020304" pitchFamily="18" charset="0"/>
                      <a:ea typeface="楷体_GB2312"/>
                      <a:cs typeface="Times New Roman" panose="02020603050405020304" pitchFamily="18" charset="0"/>
                    </a:rPr>
                    <a:t>只包含</a:t>
                  </a:r>
                  <a:r>
                    <a:rPr lang="zh-CN" altLang="zh-CN" sz="1600" dirty="0" smtClean="0">
                      <a:solidFill>
                        <a:srgbClr val="FF0000"/>
                      </a:solidFill>
                      <a:latin typeface="Times New Roman" panose="02020603050405020304" pitchFamily="18" charset="0"/>
                      <a:ea typeface="楷体_GB2312"/>
                      <a:cs typeface="Times New Roman" panose="02020603050405020304" pitchFamily="18" charset="0"/>
                    </a:rPr>
                    <a:t>正常</a:t>
                  </a:r>
                  <a:r>
                    <a:rPr lang="en-US" altLang="zh-CN" sz="1600" dirty="0">
                      <a:solidFill>
                        <a:srgbClr val="FF0000"/>
                      </a:solidFill>
                      <a:latin typeface="Times New Roman" panose="02020603050405020304" pitchFamily="18" charset="0"/>
                      <a:ea typeface="楷体_GB2312"/>
                      <a:cs typeface="Times New Roman" panose="02020603050405020304" pitchFamily="18" charset="0"/>
                    </a:rPr>
                    <a:t>(</a:t>
                  </a:r>
                  <a:r>
                    <a:rPr lang="zh-CN" altLang="zh-CN" sz="1600" dirty="0">
                      <a:solidFill>
                        <a:srgbClr val="FF0000"/>
                      </a:solidFill>
                      <a:latin typeface="Times New Roman" panose="02020603050405020304" pitchFamily="18" charset="0"/>
                      <a:ea typeface="楷体_GB2312"/>
                      <a:cs typeface="Times New Roman" panose="02020603050405020304" pitchFamily="18" charset="0"/>
                    </a:rPr>
                    <a:t>无干预</a:t>
                  </a:r>
                  <a:r>
                    <a:rPr lang="en-US" altLang="zh-CN" sz="1600" dirty="0">
                      <a:solidFill>
                        <a:srgbClr val="FF0000"/>
                      </a:solidFill>
                      <a:latin typeface="Times New Roman" panose="02020603050405020304" pitchFamily="18" charset="0"/>
                      <a:ea typeface="楷体_GB2312"/>
                      <a:cs typeface="Times New Roman" panose="02020603050405020304" pitchFamily="18" charset="0"/>
                    </a:rPr>
                    <a:t>)</a:t>
                  </a:r>
                  <a:r>
                    <a:rPr lang="zh-CN" altLang="zh-CN" sz="1600" dirty="0">
                      <a:solidFill>
                        <a:srgbClr val="FF0000"/>
                      </a:solidFill>
                      <a:latin typeface="Times New Roman" panose="02020603050405020304" pitchFamily="18" charset="0"/>
                      <a:ea typeface="楷体_GB2312"/>
                      <a:cs typeface="Times New Roman" panose="02020603050405020304" pitchFamily="18" charset="0"/>
                    </a:rPr>
                    <a:t>条件下的概率</a:t>
                  </a:r>
                  <a14:m>
                    <m:oMath xmlns:m="http://schemas.openxmlformats.org/officeDocument/2006/math">
                      <m:r>
                        <a:rPr lang="en-US" altLang="zh-CN" sz="16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楷体_GB2312"/>
                          <a:cs typeface="Times New Roman" panose="02020603050405020304" pitchFamily="18" charset="0"/>
                        </a:rPr>
                        <m:t>𝑃</m:t>
                      </m:r>
                    </m:oMath>
                  </a14:m>
                  <a:r>
                    <a:rPr lang="zh-CN" altLang="zh-CN" sz="1600" dirty="0" smtClean="0">
                      <a:solidFill>
                        <a:srgbClr val="000000"/>
                      </a:solidFill>
                      <a:latin typeface="Times New Roman" panose="02020603050405020304" pitchFamily="18" charset="0"/>
                      <a:ea typeface="楷体_GB2312"/>
                      <a:cs typeface="Times New Roman" panose="02020603050405020304" pitchFamily="18" charset="0"/>
                    </a:rPr>
                    <a:t>，</a:t>
                  </a:r>
                  <a:r>
                    <a:rPr lang="en-US" altLang="zh-CN" sz="1600" dirty="0" smtClean="0">
                      <a:solidFill>
                        <a:srgbClr val="000000"/>
                      </a:solidFill>
                      <a:latin typeface="Times New Roman" panose="02020603050405020304" pitchFamily="18" charset="0"/>
                      <a:ea typeface="楷体_GB2312"/>
                      <a:cs typeface="Times New Roman" panose="02020603050405020304" pitchFamily="18" charset="0"/>
                    </a:rPr>
                    <a:t>【</a:t>
                  </a:r>
                  <a:r>
                    <a:rPr lang="zh-CN" altLang="zh-CN" sz="1600" dirty="0" smtClean="0">
                      <a:solidFill>
                        <a:srgbClr val="000000"/>
                      </a:solidFill>
                      <a:latin typeface="Times New Roman" panose="02020603050405020304" pitchFamily="18" charset="0"/>
                      <a:ea typeface="楷体_GB2312"/>
                      <a:cs typeface="Times New Roman" panose="02020603050405020304" pitchFamily="18" charset="0"/>
                    </a:rPr>
                    <a:t>即</a:t>
                  </a:r>
                  <a:r>
                    <a:rPr lang="zh-CN" altLang="en-US" sz="1600" dirty="0" smtClean="0">
                      <a:solidFill>
                        <a:srgbClr val="000000"/>
                      </a:solidFill>
                      <a:latin typeface="Times New Roman" panose="02020603050405020304" pitchFamily="18" charset="0"/>
                      <a:ea typeface="楷体_GB2312"/>
                      <a:cs typeface="Times New Roman" panose="02020603050405020304" pitchFamily="18" charset="0"/>
                    </a:rPr>
                    <a:t>，</a:t>
                  </a:r>
                  <a:r>
                    <a:rPr lang="zh-CN" altLang="zh-CN" sz="1600" dirty="0" smtClean="0">
                      <a:solidFill>
                        <a:srgbClr val="000000"/>
                      </a:solidFill>
                      <a:latin typeface="Times New Roman" panose="02020603050405020304" pitchFamily="18" charset="0"/>
                      <a:ea typeface="楷体_GB2312"/>
                      <a:cs typeface="Times New Roman" panose="02020603050405020304" pitchFamily="18" charset="0"/>
                    </a:rPr>
                    <a:t>可用</a:t>
                  </a:r>
                  <a:r>
                    <a:rPr lang="zh-CN" altLang="zh-CN" sz="1600" dirty="0">
                      <a:solidFill>
                        <a:srgbClr val="FF0000"/>
                      </a:solidFill>
                      <a:latin typeface="Times New Roman" panose="02020603050405020304" pitchFamily="18" charset="0"/>
                      <a:ea typeface="楷体_GB2312"/>
                      <a:cs typeface="Times New Roman" panose="02020603050405020304" pitchFamily="18" charset="0"/>
                    </a:rPr>
                    <a:t>正常</a:t>
                  </a:r>
                  <a:r>
                    <a:rPr lang="en-US" altLang="zh-CN" sz="1600" dirty="0">
                      <a:solidFill>
                        <a:srgbClr val="FF0000"/>
                      </a:solidFill>
                      <a:latin typeface="Times New Roman" panose="02020603050405020304" pitchFamily="18" charset="0"/>
                      <a:ea typeface="楷体_GB2312"/>
                      <a:cs typeface="Times New Roman" panose="02020603050405020304" pitchFamily="18" charset="0"/>
                    </a:rPr>
                    <a:t>(</a:t>
                  </a:r>
                  <a:r>
                    <a:rPr lang="zh-CN" altLang="zh-CN" sz="1600" dirty="0">
                      <a:solidFill>
                        <a:srgbClr val="FF0000"/>
                      </a:solidFill>
                      <a:latin typeface="Times New Roman" panose="02020603050405020304" pitchFamily="18" charset="0"/>
                      <a:ea typeface="楷体_GB2312"/>
                      <a:cs typeface="Times New Roman" panose="02020603050405020304" pitchFamily="18" charset="0"/>
                    </a:rPr>
                    <a:t>无干预</a:t>
                  </a:r>
                  <a:r>
                    <a:rPr lang="en-US" altLang="zh-CN" sz="1600" dirty="0">
                      <a:solidFill>
                        <a:srgbClr val="FF0000"/>
                      </a:solidFill>
                      <a:latin typeface="Times New Roman" panose="02020603050405020304" pitchFamily="18" charset="0"/>
                      <a:ea typeface="楷体_GB2312"/>
                      <a:cs typeface="Times New Roman" panose="02020603050405020304" pitchFamily="18" charset="0"/>
                    </a:rPr>
                    <a:t>)</a:t>
                  </a:r>
                  <a:r>
                    <a:rPr lang="zh-CN" altLang="zh-CN" sz="1600" dirty="0">
                      <a:solidFill>
                        <a:srgbClr val="000000"/>
                      </a:solidFill>
                      <a:latin typeface="Times New Roman" panose="02020603050405020304" pitchFamily="18" charset="0"/>
                      <a:ea typeface="楷体_GB2312"/>
                      <a:cs typeface="Times New Roman" panose="02020603050405020304" pitchFamily="18" charset="0"/>
                    </a:rPr>
                    <a:t>条件下的</a:t>
                  </a:r>
                  <a:r>
                    <a:rPr lang="zh-CN" altLang="zh-CN" sz="1600" dirty="0" smtClean="0">
                      <a:solidFill>
                        <a:srgbClr val="000000"/>
                      </a:solidFill>
                      <a:latin typeface="Times New Roman" panose="02020603050405020304" pitchFamily="18" charset="0"/>
                      <a:ea typeface="楷体_GB2312"/>
                      <a:cs typeface="Times New Roman" panose="02020603050405020304" pitchFamily="18" charset="0"/>
                    </a:rPr>
                    <a:t>条件概率</a:t>
                  </a:r>
                  <a:r>
                    <a:rPr lang="zh-CN" altLang="en-US" sz="1600" dirty="0" smtClean="0">
                      <a:solidFill>
                        <a:srgbClr val="000000"/>
                      </a:solidFill>
                      <a:latin typeface="Times New Roman" panose="02020603050405020304" pitchFamily="18" charset="0"/>
                      <a:ea typeface="楷体_GB2312"/>
                      <a:cs typeface="Times New Roman" panose="02020603050405020304" pitchFamily="18" charset="0"/>
                    </a:rPr>
                    <a:t>，</a:t>
                  </a:r>
                  <a:r>
                    <a:rPr lang="zh-CN" altLang="zh-CN" sz="1600" dirty="0" smtClean="0">
                      <a:solidFill>
                        <a:srgbClr val="000000"/>
                      </a:solidFill>
                      <a:latin typeface="Times New Roman" panose="02020603050405020304" pitchFamily="18" charset="0"/>
                      <a:ea typeface="楷体_GB2312"/>
                      <a:cs typeface="Times New Roman" panose="02020603050405020304" pitchFamily="18" charset="0"/>
                    </a:rPr>
                    <a:t>计算</a:t>
                  </a:r>
                  <a:r>
                    <a:rPr lang="zh-CN" altLang="en-US" sz="1600" dirty="0" smtClean="0">
                      <a:solidFill>
                        <a:srgbClr val="FF0000"/>
                      </a:solidFill>
                      <a:latin typeface="Times New Roman" panose="02020603050405020304" pitchFamily="18" charset="0"/>
                      <a:ea typeface="楷体_GB2312"/>
                      <a:cs typeface="Times New Roman" panose="02020603050405020304" pitchFamily="18" charset="0"/>
                    </a:rPr>
                    <a:t>有</a:t>
                  </a:r>
                  <a:r>
                    <a:rPr lang="zh-CN" altLang="zh-CN" sz="1600" dirty="0" smtClean="0">
                      <a:solidFill>
                        <a:srgbClr val="FF0000"/>
                      </a:solidFill>
                      <a:latin typeface="Times New Roman" panose="02020603050405020304" pitchFamily="18" charset="0"/>
                      <a:ea typeface="楷体_GB2312"/>
                      <a:cs typeface="Times New Roman" panose="02020603050405020304" pitchFamily="18" charset="0"/>
                    </a:rPr>
                    <a:t>干预</a:t>
                  </a:r>
                  <a:r>
                    <a:rPr lang="zh-CN" altLang="zh-CN" sz="1600" dirty="0" smtClean="0">
                      <a:solidFill>
                        <a:srgbClr val="000000"/>
                      </a:solidFill>
                      <a:latin typeface="Times New Roman" panose="02020603050405020304" pitchFamily="18" charset="0"/>
                      <a:ea typeface="楷体_GB2312"/>
                      <a:cs typeface="Times New Roman" panose="02020603050405020304" pitchFamily="18" charset="0"/>
                    </a:rPr>
                    <a:t>的条件概率</a:t>
                  </a:r>
                  <a:r>
                    <a:rPr lang="en-US" altLang="zh-CN" sz="1600" dirty="0" smtClean="0">
                      <a:solidFill>
                        <a:srgbClr val="000000"/>
                      </a:solidFill>
                      <a:latin typeface="Times New Roman" panose="02020603050405020304" pitchFamily="18" charset="0"/>
                      <a:ea typeface="楷体_GB2312"/>
                      <a:cs typeface="Times New Roman" panose="02020603050405020304" pitchFamily="18" charset="0"/>
                    </a:rPr>
                    <a:t>】</a:t>
                  </a:r>
                  <a:endParaRPr lang="zh-CN" altLang="zh-CN" sz="16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7" name="矩形 16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D1C145E2-F099-4175-BDE7-19F3FAE50C4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6392" y="5111190"/>
                  <a:ext cx="8482104" cy="961802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l="-1221" t="-8228" r="-1437" b="-759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1" name="直接箭头连接符 20"/>
            <p:cNvCxnSpPr/>
            <p:nvPr/>
          </p:nvCxnSpPr>
          <p:spPr bwMode="auto">
            <a:xfrm flipV="1">
              <a:off x="1115616" y="4725144"/>
              <a:ext cx="2304256" cy="386046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FF0000"/>
              </a:solidFill>
              <a:prstDash val="sysDash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1689290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 animBg="1"/>
      <p:bldP spid="11" grpId="1" animBg="1"/>
    </p:bldLst>
  </p:timing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 bwMode="auto">
          <a:xfrm>
            <a:off x="611560" y="1484784"/>
            <a:ext cx="8064896" cy="21602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287524" y="332656"/>
            <a:ext cx="8712968" cy="1008112"/>
            <a:chOff x="287524" y="332656"/>
            <a:chExt cx="8712968" cy="100811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矩形 5">
                  <a:extLst>
                    <a:ext uri="{FF2B5EF4-FFF2-40B4-BE49-F238E27FC236}">
                      <a16:creationId xmlns:a16="http://schemas.microsoft.com/office/drawing/2014/main" id="{CDD0A316-0054-49B2-B505-B22662D9D206}"/>
                    </a:ext>
                  </a:extLst>
                </p:cNvPr>
                <p:cNvSpPr/>
                <p:nvPr/>
              </p:nvSpPr>
              <p:spPr>
                <a:xfrm>
                  <a:off x="287524" y="332656"/>
                  <a:ext cx="8712968" cy="606641"/>
                </a:xfrm>
                <a:prstGeom prst="rect">
                  <a:avLst/>
                </a:prstGeom>
              </p:spPr>
              <p:txBody>
                <a:bodyPr wrap="square" lIns="0" tIns="0" rIns="0" bIns="0">
                  <a:spAutoFit/>
                </a:bodyPr>
                <a:lstStyle/>
                <a:p>
                  <a:pPr marL="182563" indent="-182563" algn="just">
                    <a:lnSpc>
                      <a:spcPts val="2500"/>
                    </a:lnSpc>
                    <a:spcAft>
                      <a:spcPts val="0"/>
                    </a:spcAft>
                    <a:buClr>
                      <a:srgbClr val="FF0000"/>
                    </a:buClr>
                    <a:buSzPct val="80000"/>
                    <a:buFont typeface="Wingdings" panose="05000000000000000000" pitchFamily="2" charset="2"/>
                    <a:buChar char="p"/>
                  </a:pPr>
                  <a:r>
                    <a:rPr lang="zh-CN" altLang="zh-CN" sz="1600" dirty="0" smtClean="0">
                      <a:solidFill>
                        <a:srgbClr val="000000"/>
                      </a:solidFill>
                      <a:latin typeface="Times New Roman" panose="02020603050405020304" pitchFamily="18" charset="0"/>
                      <a:ea typeface="楷体_GB2312"/>
                      <a:cs typeface="Times New Roman" panose="02020603050405020304" pitchFamily="18" charset="0"/>
                    </a:rPr>
                    <a:t>将</a:t>
                  </a:r>
                  <a:r>
                    <a:rPr lang="zh-CN" altLang="zh-CN" sz="1600" dirty="0">
                      <a:solidFill>
                        <a:srgbClr val="FF0000"/>
                      </a:solidFill>
                      <a:latin typeface="Times New Roman" panose="02020603050405020304" pitchFamily="18" charset="0"/>
                      <a:ea typeface="楷体_GB2312"/>
                      <a:cs typeface="Times New Roman" panose="02020603050405020304" pitchFamily="18" charset="0"/>
                    </a:rPr>
                    <a:t>调整公式</a:t>
                  </a:r>
                  <a:r>
                    <a:rPr lang="zh-CN" altLang="zh-CN" sz="1600" dirty="0" smtClean="0">
                      <a:solidFill>
                        <a:srgbClr val="000000"/>
                      </a:solidFill>
                      <a:latin typeface="Times New Roman" panose="02020603050405020304" pitchFamily="18" charset="0"/>
                      <a:ea typeface="楷体_GB2312"/>
                      <a:cs typeface="Times New Roman" panose="02020603050405020304" pitchFamily="18" charset="0"/>
                    </a:rPr>
                    <a:t>用于</a:t>
                  </a:r>
                  <a:r>
                    <a:rPr lang="zh-CN" altLang="zh-CN" sz="1600" dirty="0" smtClean="0">
                      <a:solidFill>
                        <a:srgbClr val="FF0000"/>
                      </a:solidFill>
                      <a:latin typeface="Times New Roman" panose="02020603050405020304" pitchFamily="18" charset="0"/>
                      <a:ea typeface="楷体_GB2312"/>
                      <a:cs typeface="Times New Roman" panose="02020603050405020304" pitchFamily="18" charset="0"/>
                    </a:rPr>
                    <a:t>辛普森悖论</a:t>
                  </a:r>
                  <a:r>
                    <a:rPr lang="zh-CN" altLang="en-US" sz="1600" dirty="0">
                      <a:solidFill>
                        <a:srgbClr val="000000"/>
                      </a:solidFill>
                      <a:latin typeface="Times New Roman" panose="02020603050405020304" pitchFamily="18" charset="0"/>
                      <a:ea typeface="楷体_GB2312"/>
                      <a:cs typeface="Times New Roman" panose="02020603050405020304" pitchFamily="18" charset="0"/>
                    </a:rPr>
                    <a:t>。</a:t>
                  </a:r>
                  <a:r>
                    <a:rPr lang="zh-CN" altLang="zh-CN" sz="1600" dirty="0" smtClean="0">
                      <a:solidFill>
                        <a:srgbClr val="000000"/>
                      </a:solidFill>
                      <a:latin typeface="Times New Roman" panose="02020603050405020304" pitchFamily="18" charset="0"/>
                      <a:ea typeface="楷体_GB2312"/>
                      <a:cs typeface="Times New Roman" panose="02020603050405020304" pitchFamily="18" charset="0"/>
                    </a:rPr>
                    <a:t>其中</a:t>
                  </a:r>
                  <a14:m>
                    <m:oMath xmlns:m="http://schemas.openxmlformats.org/officeDocument/2006/math">
                      <m:r>
                        <a:rPr lang="en-US" altLang="zh-CN" sz="16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_GB2312"/>
                          <a:cs typeface="Times New Roman" panose="02020603050405020304" pitchFamily="18" charset="0"/>
                        </a:rPr>
                        <m:t>𝑋</m:t>
                      </m:r>
                      <m:r>
                        <a:rPr lang="en-US" altLang="zh-CN" sz="16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_GB2312"/>
                          <a:cs typeface="Times New Roman" panose="02020603050405020304" pitchFamily="18" charset="0"/>
                        </a:rPr>
                        <m:t>=1</m:t>
                      </m:r>
                    </m:oMath>
                  </a14:m>
                  <a:r>
                    <a:rPr lang="en-US" altLang="zh-CN" sz="1600" dirty="0" smtClean="0">
                      <a:solidFill>
                        <a:srgbClr val="000000"/>
                      </a:solidFill>
                      <a:latin typeface="Times New Roman" panose="02020603050405020304" pitchFamily="18" charset="0"/>
                      <a:ea typeface="楷体_GB2312"/>
                      <a:cs typeface="Times New Roman" panose="02020603050405020304" pitchFamily="18" charset="0"/>
                    </a:rPr>
                    <a:t>(</a:t>
                  </a:r>
                  <a:r>
                    <a:rPr lang="zh-CN" altLang="zh-CN" sz="1600" dirty="0" smtClean="0">
                      <a:solidFill>
                        <a:srgbClr val="000000"/>
                      </a:solidFill>
                      <a:latin typeface="Times New Roman" panose="02020603050405020304" pitchFamily="18" charset="0"/>
                      <a:ea typeface="楷体_GB2312"/>
                      <a:cs typeface="Times New Roman" panose="02020603050405020304" pitchFamily="18" charset="0"/>
                    </a:rPr>
                    <a:t>用药</a:t>
                  </a:r>
                  <a:r>
                    <a:rPr lang="en-US" altLang="zh-CN" sz="1600" dirty="0" smtClean="0">
                      <a:solidFill>
                        <a:srgbClr val="000000"/>
                      </a:solidFill>
                      <a:latin typeface="Times New Roman" panose="02020603050405020304" pitchFamily="18" charset="0"/>
                      <a:ea typeface="楷体_GB2312"/>
                      <a:cs typeface="Times New Roman" panose="02020603050405020304" pitchFamily="18" charset="0"/>
                    </a:rPr>
                    <a:t>)</a:t>
                  </a:r>
                  <a:r>
                    <a:rPr lang="zh-CN" altLang="zh-CN" sz="1600" dirty="0">
                      <a:solidFill>
                        <a:srgbClr val="000000"/>
                      </a:solidFill>
                      <a:latin typeface="Times New Roman" panose="02020603050405020304" pitchFamily="18" charset="0"/>
                      <a:ea typeface="楷体_GB2312"/>
                      <a:cs typeface="Times New Roman" panose="02020603050405020304" pitchFamily="18" charset="0"/>
                    </a:rPr>
                    <a:t>，</a:t>
                  </a:r>
                  <a14:m>
                    <m:oMath xmlns:m="http://schemas.openxmlformats.org/officeDocument/2006/math">
                      <m:r>
                        <a:rPr lang="en-US" altLang="zh-CN" sz="16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𝑌</m:t>
                      </m:r>
                      <m:r>
                        <a:rPr lang="en-US" altLang="zh-CN" sz="16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=1</m:t>
                      </m:r>
                    </m:oMath>
                  </a14:m>
                  <a:r>
                    <a:rPr lang="en-US" altLang="zh-CN" sz="1600" dirty="0" smtClean="0">
                      <a:solidFill>
                        <a:srgbClr val="000000"/>
                      </a:solidFill>
                      <a:latin typeface="Times New Roman" panose="02020603050405020304" pitchFamily="18" charset="0"/>
                      <a:ea typeface="楷体_GB2312"/>
                      <a:cs typeface="Times New Roman" panose="02020603050405020304" pitchFamily="18" charset="0"/>
                    </a:rPr>
                    <a:t>(</a:t>
                  </a:r>
                  <a:r>
                    <a:rPr lang="zh-CN" altLang="en-US" sz="1600" dirty="0" smtClean="0">
                      <a:solidFill>
                        <a:srgbClr val="000000"/>
                      </a:solidFill>
                      <a:latin typeface="Times New Roman" panose="02020603050405020304" pitchFamily="18" charset="0"/>
                      <a:ea typeface="楷体_GB2312"/>
                      <a:cs typeface="Times New Roman" panose="02020603050405020304" pitchFamily="18" charset="0"/>
                    </a:rPr>
                    <a:t>患者</a:t>
                  </a:r>
                  <a:r>
                    <a:rPr lang="zh-CN" altLang="zh-CN" sz="1600" dirty="0" smtClean="0">
                      <a:solidFill>
                        <a:srgbClr val="000000"/>
                      </a:solidFill>
                      <a:latin typeface="Times New Roman" panose="02020603050405020304" pitchFamily="18" charset="0"/>
                      <a:ea typeface="楷体_GB2312"/>
                      <a:cs typeface="Times New Roman" panose="02020603050405020304" pitchFamily="18" charset="0"/>
                    </a:rPr>
                    <a:t>恢复</a:t>
                  </a:r>
                  <a:r>
                    <a:rPr lang="en-US" altLang="zh-CN" sz="1600" dirty="0" smtClean="0">
                      <a:solidFill>
                        <a:srgbClr val="000000"/>
                      </a:solidFill>
                      <a:latin typeface="Times New Roman" panose="02020603050405020304" pitchFamily="18" charset="0"/>
                      <a:ea typeface="楷体_GB2312"/>
                      <a:cs typeface="Times New Roman" panose="02020603050405020304" pitchFamily="18" charset="0"/>
                    </a:rPr>
                    <a:t>)</a:t>
                  </a:r>
                  <a:r>
                    <a:rPr lang="zh-CN" altLang="zh-CN" sz="1600" dirty="0" smtClean="0">
                      <a:solidFill>
                        <a:srgbClr val="000000"/>
                      </a:solidFill>
                      <a:latin typeface="Times New Roman" panose="02020603050405020304" pitchFamily="18" charset="0"/>
                      <a:ea typeface="楷体_GB2312"/>
                      <a:cs typeface="Times New Roman" panose="02020603050405020304" pitchFamily="18" charset="0"/>
                    </a:rPr>
                    <a:t>，</a:t>
                  </a:r>
                  <a14:m>
                    <m:oMath xmlns:m="http://schemas.openxmlformats.org/officeDocument/2006/math">
                      <m:r>
                        <a:rPr lang="en-US" altLang="zh-CN" sz="16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_GB2312"/>
                          <a:cs typeface="Times New Roman" panose="02020603050405020304" pitchFamily="18" charset="0"/>
                        </a:rPr>
                        <m:t>𝑍</m:t>
                      </m:r>
                      <m:r>
                        <a:rPr lang="en-US" altLang="zh-CN" sz="16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_GB2312"/>
                          <a:cs typeface="Times New Roman" panose="02020603050405020304" pitchFamily="18" charset="0"/>
                        </a:rPr>
                        <m:t>=1</m:t>
                      </m:r>
                    </m:oMath>
                  </a14:m>
                  <a:r>
                    <a:rPr lang="en-US" altLang="zh-CN" sz="1600" dirty="0" smtClean="0">
                      <a:solidFill>
                        <a:srgbClr val="000000"/>
                      </a:solidFill>
                      <a:latin typeface="Times New Roman" panose="02020603050405020304" pitchFamily="18" charset="0"/>
                      <a:ea typeface="楷体_GB2312"/>
                      <a:cs typeface="Times New Roman" panose="02020603050405020304" pitchFamily="18" charset="0"/>
                    </a:rPr>
                    <a:t>(</a:t>
                  </a:r>
                  <a:r>
                    <a:rPr lang="zh-CN" altLang="zh-CN" sz="1600" dirty="0" smtClean="0">
                      <a:solidFill>
                        <a:srgbClr val="000000"/>
                      </a:solidFill>
                      <a:latin typeface="Times New Roman" panose="02020603050405020304" pitchFamily="18" charset="0"/>
                      <a:ea typeface="楷体_GB2312"/>
                      <a:cs typeface="Times New Roman" panose="02020603050405020304" pitchFamily="18" charset="0"/>
                    </a:rPr>
                    <a:t>男性</a:t>
                  </a:r>
                  <a:r>
                    <a:rPr lang="en-US" altLang="zh-CN" sz="1600" dirty="0" smtClean="0">
                      <a:solidFill>
                        <a:srgbClr val="000000"/>
                      </a:solidFill>
                      <a:latin typeface="Times New Roman" panose="02020603050405020304" pitchFamily="18" charset="0"/>
                      <a:ea typeface="楷体_GB2312"/>
                      <a:cs typeface="Times New Roman" panose="02020603050405020304" pitchFamily="18" charset="0"/>
                    </a:rPr>
                    <a:t>)</a:t>
                  </a:r>
                  <a:r>
                    <a:rPr lang="zh-CN" altLang="zh-CN" sz="1600" dirty="0" smtClean="0">
                      <a:solidFill>
                        <a:srgbClr val="000000"/>
                      </a:solidFill>
                      <a:latin typeface="Times New Roman" panose="02020603050405020304" pitchFamily="18" charset="0"/>
                      <a:ea typeface="楷体_GB2312"/>
                      <a:cs typeface="Times New Roman" panose="02020603050405020304" pitchFamily="18" charset="0"/>
                    </a:rPr>
                    <a:t>，</a:t>
                  </a:r>
                  <a14:m>
                    <m:oMath xmlns:m="http://schemas.openxmlformats.org/officeDocument/2006/math">
                      <m:r>
                        <a:rPr lang="en-US" altLang="zh-CN" sz="16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_GB2312"/>
                          <a:cs typeface="Times New Roman" panose="02020603050405020304" pitchFamily="18" charset="0"/>
                        </a:rPr>
                        <m:t>𝑍</m:t>
                      </m:r>
                      <m:r>
                        <a:rPr lang="en-US" altLang="zh-CN" sz="16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_GB2312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CN" sz="160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_GB2312"/>
                          <a:cs typeface="Times New Roman" panose="02020603050405020304" pitchFamily="18" charset="0"/>
                        </a:rPr>
                        <m:t>0</m:t>
                      </m:r>
                    </m:oMath>
                  </a14:m>
                  <a:r>
                    <a:rPr lang="en-US" altLang="zh-CN" sz="1600" dirty="0" smtClean="0">
                      <a:solidFill>
                        <a:srgbClr val="000000"/>
                      </a:solidFill>
                      <a:latin typeface="Times New Roman" panose="02020603050405020304" pitchFamily="18" charset="0"/>
                      <a:ea typeface="楷体_GB2312"/>
                      <a:cs typeface="Times New Roman" panose="02020603050405020304" pitchFamily="18" charset="0"/>
                    </a:rPr>
                    <a:t>(</a:t>
                  </a:r>
                  <a:r>
                    <a:rPr lang="zh-CN" altLang="zh-CN" sz="1600" dirty="0" smtClean="0">
                      <a:solidFill>
                        <a:srgbClr val="000000"/>
                      </a:solidFill>
                      <a:latin typeface="Times New Roman" panose="02020603050405020304" pitchFamily="18" charset="0"/>
                      <a:ea typeface="楷体_GB2312"/>
                      <a:cs typeface="Times New Roman" panose="02020603050405020304" pitchFamily="18" charset="0"/>
                    </a:rPr>
                    <a:t>女性</a:t>
                  </a:r>
                  <a:r>
                    <a:rPr lang="en-US" altLang="zh-CN" sz="1600" dirty="0" smtClean="0">
                      <a:solidFill>
                        <a:srgbClr val="000000"/>
                      </a:solidFill>
                      <a:latin typeface="Times New Roman" panose="02020603050405020304" pitchFamily="18" charset="0"/>
                      <a:ea typeface="楷体_GB2312"/>
                      <a:cs typeface="Times New Roman" panose="02020603050405020304" pitchFamily="18" charset="0"/>
                    </a:rPr>
                    <a:t>)</a:t>
                  </a:r>
                </a:p>
                <a:p>
                  <a:pPr algn="just">
                    <a:lnSpc>
                      <a:spcPts val="2500"/>
                    </a:lnSpc>
                    <a:spcAft>
                      <a:spcPts val="0"/>
                    </a:spcAft>
                    <a:buClr>
                      <a:srgbClr val="FF0000"/>
                    </a:buClr>
                    <a:buSzPct val="80000"/>
                  </a:pPr>
                  <a:r>
                    <a:rPr lang="en-US" altLang="zh-CN" sz="1600" dirty="0">
                      <a:solidFill>
                        <a:srgbClr val="000000"/>
                      </a:solidFill>
                      <a:latin typeface="Times New Roman" panose="02020603050405020304" pitchFamily="18" charset="0"/>
                      <a:ea typeface="楷体_GB2312"/>
                      <a:cs typeface="Times New Roman" panose="02020603050405020304" pitchFamily="18" charset="0"/>
                    </a:rPr>
                    <a:t> </a:t>
                  </a:r>
                  <a:r>
                    <a:rPr lang="en-US" altLang="zh-CN" sz="1600" dirty="0" smtClean="0">
                      <a:solidFill>
                        <a:srgbClr val="000000"/>
                      </a:solidFill>
                      <a:latin typeface="Times New Roman" panose="02020603050405020304" pitchFamily="18" charset="0"/>
                      <a:ea typeface="楷体_GB2312"/>
                      <a:cs typeface="Times New Roman" panose="02020603050405020304" pitchFamily="18" charset="0"/>
                    </a:rPr>
                    <a:t>   </a:t>
                  </a:r>
                  <a:r>
                    <a:rPr lang="zh-CN" altLang="zh-CN" sz="1600" dirty="0" smtClean="0">
                      <a:solidFill>
                        <a:srgbClr val="000000"/>
                      </a:solidFill>
                      <a:latin typeface="Times New Roman" panose="02020603050405020304" pitchFamily="18" charset="0"/>
                      <a:ea typeface="楷体_GB2312"/>
                      <a:cs typeface="Times New Roman" panose="02020603050405020304" pitchFamily="18" charset="0"/>
                    </a:rPr>
                    <a:t>则</a:t>
                  </a:r>
                  <a:r>
                    <a:rPr lang="zh-CN" altLang="zh-CN" sz="1600" dirty="0">
                      <a:solidFill>
                        <a:srgbClr val="000000"/>
                      </a:solidFill>
                      <a:latin typeface="Times New Roman" panose="02020603050405020304" pitchFamily="18" charset="0"/>
                      <a:ea typeface="楷体_GB2312"/>
                      <a:cs typeface="Times New Roman" panose="02020603050405020304" pitchFamily="18" charset="0"/>
                    </a:rPr>
                    <a:t>有</a:t>
                  </a:r>
                  <a:r>
                    <a:rPr lang="zh-CN" altLang="zh-CN" sz="1600" dirty="0" smtClean="0">
                      <a:solidFill>
                        <a:srgbClr val="000000"/>
                      </a:solidFill>
                      <a:latin typeface="Times New Roman" panose="02020603050405020304" pitchFamily="18" charset="0"/>
                      <a:ea typeface="楷体_GB2312"/>
                      <a:cs typeface="Times New Roman" panose="02020603050405020304" pitchFamily="18" charset="0"/>
                    </a:rPr>
                    <a:t>：</a:t>
                  </a:r>
                  <a:endParaRPr lang="zh-CN" altLang="zh-CN" sz="16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6" name="矩形 5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CDD0A316-0054-49B2-B505-B22662D9D20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7524" y="332656"/>
                  <a:ext cx="8712968" cy="606641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l="-1050" t="-6061" b="-1818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7544" y="1052736"/>
              <a:ext cx="8386175" cy="288032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</p:pic>
      </p:grpSp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3908" y="4725144"/>
            <a:ext cx="2880320" cy="1403233"/>
          </a:xfrm>
          <a:prstGeom prst="rect">
            <a:avLst/>
          </a:prstGeom>
        </p:spPr>
      </p:pic>
      <p:grpSp>
        <p:nvGrpSpPr>
          <p:cNvPr id="18" name="组合 17"/>
          <p:cNvGrpSpPr/>
          <p:nvPr/>
        </p:nvGrpSpPr>
        <p:grpSpPr>
          <a:xfrm>
            <a:off x="287524" y="1484784"/>
            <a:ext cx="8254294" cy="790055"/>
            <a:chOff x="287524" y="1484784"/>
            <a:chExt cx="8254294" cy="790055"/>
          </a:xfrm>
        </p:grpSpPr>
        <p:sp>
          <p:nvSpPr>
            <p:cNvPr id="11" name="矩形 10"/>
            <p:cNvSpPr/>
            <p:nvPr/>
          </p:nvSpPr>
          <p:spPr>
            <a:xfrm>
              <a:off x="287524" y="1484784"/>
              <a:ext cx="5652628" cy="282129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marL="285750" indent="-285750" algn="just">
                <a:lnSpc>
                  <a:spcPts val="2200"/>
                </a:lnSpc>
                <a:spcAft>
                  <a:spcPts val="0"/>
                </a:spcAft>
                <a:buClr>
                  <a:srgbClr val="FF0000"/>
                </a:buClr>
                <a:buSzPct val="80000"/>
                <a:buFont typeface="Wingdings" panose="05000000000000000000" pitchFamily="2" charset="2"/>
                <a:buChar char="p"/>
              </a:pPr>
              <a:r>
                <a:rPr lang="zh-CN" altLang="zh-CN" sz="1600" dirty="0">
                  <a:solidFill>
                    <a:srgbClr val="000000"/>
                  </a:solidFill>
                  <a:latin typeface="Times New Roman" panose="02020603050405020304" pitchFamily="18" charset="0"/>
                  <a:ea typeface="楷体_GB2312"/>
                  <a:cs typeface="Times New Roman" panose="02020603050405020304" pitchFamily="18" charset="0"/>
                </a:rPr>
                <a:t>代入</a:t>
              </a:r>
              <a:r>
                <a:rPr lang="zh-CN" altLang="zh-CN" sz="1600" dirty="0" smtClean="0">
                  <a:solidFill>
                    <a:srgbClr val="000000"/>
                  </a:solidFill>
                  <a:latin typeface="Times New Roman" panose="02020603050405020304" pitchFamily="18" charset="0"/>
                  <a:ea typeface="楷体_GB2312"/>
                  <a:cs typeface="Times New Roman" panose="02020603050405020304" pitchFamily="18" charset="0"/>
                </a:rPr>
                <a:t>表</a:t>
              </a:r>
              <a:r>
                <a:rPr lang="zh-CN" altLang="en-US" sz="1600" dirty="0">
                  <a:solidFill>
                    <a:srgbClr val="000000"/>
                  </a:solidFill>
                  <a:latin typeface="Times New Roman" panose="02020603050405020304" pitchFamily="18" charset="0"/>
                  <a:ea typeface="楷体_GB2312"/>
                  <a:cs typeface="Times New Roman" panose="02020603050405020304" pitchFamily="18" charset="0"/>
                </a:rPr>
                <a:t>中</a:t>
              </a:r>
              <a:r>
                <a:rPr lang="zh-CN" altLang="zh-CN" sz="1600" dirty="0" smtClean="0">
                  <a:solidFill>
                    <a:srgbClr val="000000"/>
                  </a:solidFill>
                  <a:latin typeface="Times New Roman" panose="02020603050405020304" pitchFamily="18" charset="0"/>
                  <a:ea typeface="楷体_GB2312"/>
                  <a:cs typeface="Times New Roman" panose="02020603050405020304" pitchFamily="18" charset="0"/>
                </a:rPr>
                <a:t>的</a:t>
              </a:r>
              <a:r>
                <a:rPr lang="zh-CN" altLang="zh-CN" sz="1600" dirty="0">
                  <a:solidFill>
                    <a:srgbClr val="000000"/>
                  </a:solidFill>
                  <a:latin typeface="Times New Roman" panose="02020603050405020304" pitchFamily="18" charset="0"/>
                  <a:ea typeface="楷体_GB2312"/>
                  <a:cs typeface="Times New Roman" panose="02020603050405020304" pitchFamily="18" charset="0"/>
                </a:rPr>
                <a:t>数据，则</a:t>
              </a:r>
              <a:r>
                <a:rPr lang="zh-CN" altLang="zh-CN" sz="1600" dirty="0" smtClean="0">
                  <a:solidFill>
                    <a:srgbClr val="000000"/>
                  </a:solidFill>
                  <a:latin typeface="Times New Roman" panose="02020603050405020304" pitchFamily="18" charset="0"/>
                  <a:ea typeface="楷体_GB2312"/>
                  <a:cs typeface="Times New Roman" panose="02020603050405020304" pitchFamily="18" charset="0"/>
                </a:rPr>
                <a:t>将</a:t>
              </a:r>
              <a:r>
                <a:rPr lang="zh-CN" altLang="en-US" sz="1600" dirty="0" smtClean="0">
                  <a:solidFill>
                    <a:srgbClr val="000000"/>
                  </a:solidFill>
                  <a:latin typeface="Times New Roman" panose="02020603050405020304" pitchFamily="18" charset="0"/>
                  <a:ea typeface="楷体_GB2312"/>
                  <a:cs typeface="Times New Roman" panose="02020603050405020304" pitchFamily="18" charset="0"/>
                </a:rPr>
                <a:t>患者</a:t>
              </a:r>
              <a:r>
                <a:rPr lang="zh-CN" altLang="zh-CN" sz="1600" dirty="0" smtClean="0">
                  <a:solidFill>
                    <a:srgbClr val="0000FF"/>
                  </a:solidFill>
                  <a:latin typeface="Times New Roman" panose="02020603050405020304" pitchFamily="18" charset="0"/>
                  <a:ea typeface="楷体_GB2312"/>
                  <a:cs typeface="Times New Roman" panose="02020603050405020304" pitchFamily="18" charset="0"/>
                </a:rPr>
                <a:t>干预</a:t>
              </a:r>
              <a:r>
                <a:rPr lang="zh-CN" altLang="zh-CN" sz="1600" dirty="0">
                  <a:solidFill>
                    <a:srgbClr val="0000FF"/>
                  </a:solidFill>
                  <a:latin typeface="Times New Roman" panose="02020603050405020304" pitchFamily="18" charset="0"/>
                  <a:ea typeface="楷体_GB2312"/>
                  <a:cs typeface="Times New Roman" panose="02020603050405020304" pitchFamily="18" charset="0"/>
                </a:rPr>
                <a:t>为</a:t>
              </a:r>
              <a:r>
                <a:rPr lang="zh-CN" altLang="zh-CN" sz="1600" dirty="0" smtClean="0">
                  <a:solidFill>
                    <a:srgbClr val="FF0000"/>
                  </a:solidFill>
                  <a:latin typeface="Times New Roman" panose="02020603050405020304" pitchFamily="18" charset="0"/>
                  <a:ea typeface="楷体_GB2312"/>
                  <a:cs typeface="Times New Roman" panose="02020603050405020304" pitchFamily="18" charset="0"/>
                </a:rPr>
                <a:t>用药</a:t>
              </a:r>
              <a:r>
                <a:rPr lang="zh-CN" altLang="en-US" sz="1600" dirty="0" smtClean="0">
                  <a:solidFill>
                    <a:srgbClr val="FF0000"/>
                  </a:solidFill>
                  <a:latin typeface="Times New Roman" panose="02020603050405020304" pitchFamily="18" charset="0"/>
                  <a:ea typeface="楷体_GB2312"/>
                  <a:cs typeface="Times New Roman" panose="02020603050405020304" pitchFamily="18" charset="0"/>
                </a:rPr>
                <a:t>患者</a:t>
              </a:r>
              <a:r>
                <a:rPr lang="zh-CN" altLang="zh-CN" sz="1600" dirty="0" smtClean="0">
                  <a:solidFill>
                    <a:srgbClr val="000000"/>
                  </a:solidFill>
                  <a:latin typeface="Times New Roman" panose="02020603050405020304" pitchFamily="18" charset="0"/>
                  <a:ea typeface="楷体_GB2312"/>
                  <a:cs typeface="Times New Roman" panose="02020603050405020304" pitchFamily="18" charset="0"/>
                </a:rPr>
                <a:t>的</a:t>
              </a:r>
              <a:r>
                <a:rPr lang="zh-CN" altLang="zh-CN" sz="1600" dirty="0">
                  <a:solidFill>
                    <a:srgbClr val="FF0000"/>
                  </a:solidFill>
                  <a:latin typeface="Times New Roman" panose="02020603050405020304" pitchFamily="18" charset="0"/>
                  <a:ea typeface="楷体_GB2312"/>
                  <a:cs typeface="Times New Roman" panose="02020603050405020304" pitchFamily="18" charset="0"/>
                </a:rPr>
                <a:t>因果效应</a:t>
              </a:r>
              <a:r>
                <a:rPr lang="zh-CN" altLang="zh-CN" sz="1600" dirty="0">
                  <a:solidFill>
                    <a:srgbClr val="000000"/>
                  </a:solidFill>
                  <a:latin typeface="Times New Roman" panose="02020603050405020304" pitchFamily="18" charset="0"/>
                  <a:ea typeface="楷体_GB2312"/>
                  <a:cs typeface="Times New Roman" panose="02020603050405020304" pitchFamily="18" charset="0"/>
                </a:rPr>
                <a:t>为：</a:t>
              </a:r>
            </a:p>
          </p:txBody>
        </p: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338485" y="1886255"/>
              <a:ext cx="5203333" cy="388584"/>
            </a:xfrm>
            <a:prstGeom prst="rect">
              <a:avLst/>
            </a:prstGeom>
          </p:spPr>
        </p:pic>
      </p:grpSp>
      <p:pic>
        <p:nvPicPr>
          <p:cNvPr id="14" name="图片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78256" y="4832233"/>
            <a:ext cx="2331503" cy="1296144"/>
          </a:xfrm>
          <a:prstGeom prst="rect">
            <a:avLst/>
          </a:prstGeom>
        </p:spPr>
      </p:pic>
      <p:grpSp>
        <p:nvGrpSpPr>
          <p:cNvPr id="19" name="组合 18"/>
          <p:cNvGrpSpPr/>
          <p:nvPr/>
        </p:nvGrpSpPr>
        <p:grpSpPr>
          <a:xfrm>
            <a:off x="287524" y="2418532"/>
            <a:ext cx="8340086" cy="740209"/>
            <a:chOff x="287524" y="2418532"/>
            <a:chExt cx="8340086" cy="740209"/>
          </a:xfrm>
        </p:grpSpPr>
        <p:sp>
          <p:nvSpPr>
            <p:cNvPr id="15" name="矩形 14"/>
            <p:cNvSpPr/>
            <p:nvPr/>
          </p:nvSpPr>
          <p:spPr>
            <a:xfrm>
              <a:off x="287524" y="2418532"/>
              <a:ext cx="5181055" cy="257186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marL="285750" indent="-285750" algn="just">
                <a:lnSpc>
                  <a:spcPts val="2200"/>
                </a:lnSpc>
                <a:spcAft>
                  <a:spcPts val="0"/>
                </a:spcAft>
                <a:buClr>
                  <a:srgbClr val="FF0000"/>
                </a:buClr>
                <a:buSzPct val="80000"/>
                <a:buFont typeface="Wingdings" panose="05000000000000000000" pitchFamily="2" charset="2"/>
                <a:buChar char="p"/>
              </a:pPr>
              <a:r>
                <a:rPr lang="zh-CN" altLang="zh-CN" sz="1600" dirty="0" smtClean="0">
                  <a:solidFill>
                    <a:srgbClr val="000000"/>
                  </a:solidFill>
                  <a:latin typeface="Times New Roman" panose="02020603050405020304" pitchFamily="18" charset="0"/>
                  <a:ea typeface="楷体_GB2312"/>
                  <a:cs typeface="Times New Roman" panose="02020603050405020304" pitchFamily="18" charset="0"/>
                </a:rPr>
                <a:t>类似，将</a:t>
              </a:r>
              <a:r>
                <a:rPr lang="zh-CN" altLang="en-US" sz="1600" dirty="0" smtClean="0">
                  <a:solidFill>
                    <a:srgbClr val="000000"/>
                  </a:solidFill>
                  <a:latin typeface="Times New Roman" panose="02020603050405020304" pitchFamily="18" charset="0"/>
                  <a:ea typeface="楷体_GB2312"/>
                  <a:cs typeface="Times New Roman" panose="02020603050405020304" pitchFamily="18" charset="0"/>
                </a:rPr>
                <a:t>患者</a:t>
              </a:r>
              <a:r>
                <a:rPr lang="zh-CN" altLang="zh-CN" sz="1600" dirty="0" smtClean="0">
                  <a:solidFill>
                    <a:srgbClr val="0000FF"/>
                  </a:solidFill>
                  <a:latin typeface="Times New Roman" panose="02020603050405020304" pitchFamily="18" charset="0"/>
                  <a:ea typeface="楷体_GB2312"/>
                  <a:cs typeface="Times New Roman" panose="02020603050405020304" pitchFamily="18" charset="0"/>
                </a:rPr>
                <a:t>干预</a:t>
              </a:r>
              <a:r>
                <a:rPr lang="zh-CN" altLang="zh-CN" sz="1600" dirty="0">
                  <a:solidFill>
                    <a:srgbClr val="0000FF"/>
                  </a:solidFill>
                  <a:latin typeface="Times New Roman" panose="02020603050405020304" pitchFamily="18" charset="0"/>
                  <a:ea typeface="楷体_GB2312"/>
                  <a:cs typeface="Times New Roman" panose="02020603050405020304" pitchFamily="18" charset="0"/>
                </a:rPr>
                <a:t>为</a:t>
              </a:r>
              <a:r>
                <a:rPr lang="zh-CN" altLang="zh-CN" sz="1600" dirty="0">
                  <a:solidFill>
                    <a:srgbClr val="FF0000"/>
                  </a:solidFill>
                  <a:latin typeface="Times New Roman" panose="02020603050405020304" pitchFamily="18" charset="0"/>
                  <a:ea typeface="楷体_GB2312"/>
                  <a:cs typeface="Times New Roman" panose="02020603050405020304" pitchFamily="18" charset="0"/>
                </a:rPr>
                <a:t>不</a:t>
              </a:r>
              <a:r>
                <a:rPr lang="zh-CN" altLang="zh-CN" sz="1600" dirty="0" smtClean="0">
                  <a:solidFill>
                    <a:srgbClr val="FF0000"/>
                  </a:solidFill>
                  <a:latin typeface="Times New Roman" panose="02020603050405020304" pitchFamily="18" charset="0"/>
                  <a:ea typeface="楷体_GB2312"/>
                  <a:cs typeface="Times New Roman" panose="02020603050405020304" pitchFamily="18" charset="0"/>
                </a:rPr>
                <a:t>用药</a:t>
              </a:r>
              <a:r>
                <a:rPr lang="zh-CN" altLang="en-US" sz="1600" dirty="0">
                  <a:solidFill>
                    <a:srgbClr val="FF0000"/>
                  </a:solidFill>
                  <a:latin typeface="Times New Roman" panose="02020603050405020304" pitchFamily="18" charset="0"/>
                  <a:ea typeface="楷体_GB2312"/>
                  <a:cs typeface="Times New Roman" panose="02020603050405020304" pitchFamily="18" charset="0"/>
                </a:rPr>
                <a:t>患者</a:t>
              </a:r>
              <a:r>
                <a:rPr lang="zh-CN" altLang="zh-CN" sz="1600" dirty="0" smtClean="0">
                  <a:solidFill>
                    <a:srgbClr val="000000"/>
                  </a:solidFill>
                  <a:latin typeface="Times New Roman" panose="02020603050405020304" pitchFamily="18" charset="0"/>
                  <a:ea typeface="楷体_GB2312"/>
                  <a:cs typeface="Times New Roman" panose="02020603050405020304" pitchFamily="18" charset="0"/>
                </a:rPr>
                <a:t>的</a:t>
              </a:r>
              <a:r>
                <a:rPr lang="zh-CN" altLang="zh-CN" sz="1600" dirty="0">
                  <a:solidFill>
                    <a:srgbClr val="FF0000"/>
                  </a:solidFill>
                  <a:latin typeface="Times New Roman" panose="02020603050405020304" pitchFamily="18" charset="0"/>
                  <a:ea typeface="楷体_GB2312"/>
                  <a:cs typeface="Times New Roman" panose="02020603050405020304" pitchFamily="18" charset="0"/>
                </a:rPr>
                <a:t>因果效应</a:t>
              </a:r>
              <a:r>
                <a:rPr lang="zh-CN" altLang="zh-CN" sz="1600" dirty="0">
                  <a:solidFill>
                    <a:srgbClr val="000000"/>
                  </a:solidFill>
                  <a:latin typeface="Times New Roman" panose="02020603050405020304" pitchFamily="18" charset="0"/>
                  <a:ea typeface="楷体_GB2312"/>
                  <a:cs typeface="Times New Roman" panose="02020603050405020304" pitchFamily="18" charset="0"/>
                </a:rPr>
                <a:t>为：</a:t>
              </a:r>
            </a:p>
          </p:txBody>
        </p:sp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338485" y="2770108"/>
              <a:ext cx="5289125" cy="388633"/>
            </a:xfrm>
            <a:prstGeom prst="rect">
              <a:avLst/>
            </a:prstGeom>
          </p:spPr>
        </p:pic>
      </p:grpSp>
      <p:grpSp>
        <p:nvGrpSpPr>
          <p:cNvPr id="24" name="组合 23"/>
          <p:cNvGrpSpPr/>
          <p:nvPr/>
        </p:nvGrpSpPr>
        <p:grpSpPr>
          <a:xfrm>
            <a:off x="287524" y="3253131"/>
            <a:ext cx="8543339" cy="1088188"/>
            <a:chOff x="287524" y="3253131"/>
            <a:chExt cx="8543339" cy="1088188"/>
          </a:xfrm>
        </p:grpSpPr>
        <p:grpSp>
          <p:nvGrpSpPr>
            <p:cNvPr id="22" name="组合 21"/>
            <p:cNvGrpSpPr/>
            <p:nvPr/>
          </p:nvGrpSpPr>
          <p:grpSpPr>
            <a:xfrm>
              <a:off x="287524" y="3253131"/>
              <a:ext cx="8388932" cy="648379"/>
              <a:chOff x="287524" y="3253131"/>
              <a:chExt cx="8388932" cy="648379"/>
            </a:xfrm>
          </p:grpSpPr>
          <p:sp>
            <p:nvSpPr>
              <p:cNvPr id="20" name="矩形 19"/>
              <p:cNvSpPr/>
              <p:nvPr/>
            </p:nvSpPr>
            <p:spPr>
              <a:xfrm>
                <a:off x="287524" y="3253131"/>
                <a:ext cx="6444716" cy="246221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marL="265113" indent="-265113" algn="just">
                  <a:spcAft>
                    <a:spcPts val="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zh-CN" sz="16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分别</a:t>
                </a:r>
                <a:r>
                  <a:rPr lang="zh-CN" altLang="zh-CN" sz="16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计算完</a:t>
                </a:r>
                <a:r>
                  <a:rPr lang="zh-CN" altLang="zh-CN" sz="16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用药</a:t>
                </a:r>
                <a:r>
                  <a:rPr lang="zh-CN" altLang="zh-CN" sz="16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和</a:t>
                </a:r>
                <a:r>
                  <a:rPr lang="zh-CN" altLang="zh-CN" sz="160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不</a:t>
                </a:r>
                <a:r>
                  <a:rPr lang="zh-CN" altLang="zh-CN" sz="16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用药</a:t>
                </a:r>
                <a:r>
                  <a:rPr lang="zh-CN" altLang="zh-CN" sz="16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的</a:t>
                </a:r>
                <a:r>
                  <a:rPr lang="zh-CN" altLang="zh-CN" sz="16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干预因果效应</a:t>
                </a:r>
                <a:r>
                  <a:rPr lang="zh-CN" altLang="zh-CN" sz="16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后，再计算其</a:t>
                </a:r>
                <a:r>
                  <a:rPr lang="zh-CN" altLang="zh-CN" sz="16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因果效应差</a:t>
                </a:r>
                <a:r>
                  <a:rPr lang="zh-CN" altLang="zh-CN" sz="16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：</a:t>
                </a:r>
                <a:r>
                  <a:rPr lang="en-US" altLang="zh-CN" sz="16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 </a:t>
                </a:r>
                <a:endParaRPr lang="zh-CN" altLang="zh-CN" sz="1600" dirty="0">
                  <a:solidFill>
                    <a:srgbClr val="000000"/>
                  </a:solidFill>
                  <a:latin typeface="Times New Roman" panose="02020603050405020304" pitchFamily="18" charset="0"/>
                  <a:ea typeface="楷体_GB2312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21" name="图片 20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970548" y="3691803"/>
                <a:ext cx="5705908" cy="209707"/>
              </a:xfrm>
              <a:prstGeom prst="rect">
                <a:avLst/>
              </a:prstGeom>
              <a:ln>
                <a:solidFill>
                  <a:srgbClr val="FF0000"/>
                </a:solidFill>
              </a:ln>
            </p:spPr>
          </p:pic>
        </p:grp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CDD0A316-0054-49B2-B505-B22662D9D206}"/>
                </a:ext>
              </a:extLst>
            </p:cNvPr>
            <p:cNvSpPr/>
            <p:nvPr/>
          </p:nvSpPr>
          <p:spPr>
            <a:xfrm>
              <a:off x="899592" y="4033542"/>
              <a:ext cx="7931271" cy="307777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  <p:txBody>
            <a:bodyPr wrap="square" lIns="0" tIns="0" rIns="0" bIns="0">
              <a:spAutoFit/>
            </a:bodyPr>
            <a:lstStyle/>
            <a:p>
              <a:pPr algn="just">
                <a:spcAft>
                  <a:spcPts val="0"/>
                </a:spcAft>
              </a:pPr>
              <a:r>
                <a:rPr lang="zh-CN" altLang="zh-CN" sz="2000" dirty="0" smtClean="0">
                  <a:solidFill>
                    <a:srgbClr val="FF0000"/>
                  </a:solidFill>
                  <a:latin typeface="Times New Roman" panose="02020603050405020304" pitchFamily="18" charset="0"/>
                  <a:ea typeface="楷体_GB2312"/>
                  <a:cs typeface="Times New Roman" panose="02020603050405020304" pitchFamily="18" charset="0"/>
                </a:rPr>
                <a:t>说明</a:t>
              </a:r>
              <a:r>
                <a:rPr lang="zh-CN" altLang="en-US" sz="2000" dirty="0">
                  <a:solidFill>
                    <a:srgbClr val="000000"/>
                  </a:solidFill>
                  <a:latin typeface="Times New Roman" panose="02020603050405020304" pitchFamily="18" charset="0"/>
                  <a:ea typeface="楷体_GB2312"/>
                  <a:cs typeface="Times New Roman" panose="02020603050405020304" pitchFamily="18" charset="0"/>
                </a:rPr>
                <a:t>：</a:t>
              </a:r>
              <a:r>
                <a:rPr lang="zh-CN" altLang="zh-CN" sz="2000" dirty="0" smtClean="0">
                  <a:solidFill>
                    <a:srgbClr val="000000"/>
                  </a:solidFill>
                  <a:latin typeface="Times New Roman" panose="02020603050405020304" pitchFamily="18" charset="0"/>
                  <a:ea typeface="楷体_GB2312"/>
                  <a:cs typeface="Times New Roman" panose="02020603050405020304" pitchFamily="18" charset="0"/>
                </a:rPr>
                <a:t>用药的</a:t>
              </a:r>
              <a:r>
                <a:rPr lang="zh-CN" altLang="zh-CN" sz="2000" dirty="0">
                  <a:solidFill>
                    <a:srgbClr val="000000"/>
                  </a:solidFill>
                  <a:latin typeface="Times New Roman" panose="02020603050405020304" pitchFamily="18" charset="0"/>
                  <a:ea typeface="楷体_GB2312"/>
                  <a:cs typeface="Times New Roman" panose="02020603050405020304" pitchFamily="18" charset="0"/>
                </a:rPr>
                <a:t>恢复率</a:t>
              </a:r>
              <a:r>
                <a:rPr lang="zh-CN" altLang="zh-CN" sz="2000" dirty="0">
                  <a:solidFill>
                    <a:srgbClr val="FF0000"/>
                  </a:solidFill>
                  <a:latin typeface="Times New Roman" panose="02020603050405020304" pitchFamily="18" charset="0"/>
                  <a:ea typeface="楷体_GB2312"/>
                  <a:cs typeface="Times New Roman" panose="02020603050405020304" pitchFamily="18" charset="0"/>
                </a:rPr>
                <a:t>高于</a:t>
              </a:r>
              <a:r>
                <a:rPr lang="zh-CN" altLang="zh-CN" sz="2000" dirty="0">
                  <a:solidFill>
                    <a:srgbClr val="000000"/>
                  </a:solidFill>
                  <a:latin typeface="Times New Roman" panose="02020603050405020304" pitchFamily="18" charset="0"/>
                  <a:ea typeface="楷体_GB2312"/>
                  <a:cs typeface="Times New Roman" panose="02020603050405020304" pitchFamily="18" charset="0"/>
                </a:rPr>
                <a:t>不</a:t>
              </a:r>
              <a:r>
                <a:rPr lang="zh-CN" altLang="zh-CN" sz="2000" dirty="0" smtClean="0">
                  <a:solidFill>
                    <a:srgbClr val="000000"/>
                  </a:solidFill>
                  <a:latin typeface="Times New Roman" panose="02020603050405020304" pitchFamily="18" charset="0"/>
                  <a:ea typeface="楷体_GB2312"/>
                  <a:cs typeface="Times New Roman" panose="02020603050405020304" pitchFamily="18" charset="0"/>
                </a:rPr>
                <a:t>用药的</a:t>
              </a:r>
              <a:r>
                <a:rPr lang="zh-CN" altLang="zh-CN" sz="2000" dirty="0">
                  <a:solidFill>
                    <a:srgbClr val="000000"/>
                  </a:solidFill>
                  <a:latin typeface="Times New Roman" panose="02020603050405020304" pitchFamily="18" charset="0"/>
                  <a:ea typeface="楷体_GB2312"/>
                  <a:cs typeface="Times New Roman" panose="02020603050405020304" pitchFamily="18" charset="0"/>
                </a:rPr>
                <a:t>恢复率，即该新药能</a:t>
              </a:r>
              <a:r>
                <a:rPr lang="zh-CN" altLang="zh-CN" sz="2000" dirty="0" smtClean="0">
                  <a:solidFill>
                    <a:srgbClr val="000000"/>
                  </a:solidFill>
                  <a:latin typeface="Times New Roman" panose="02020603050405020304" pitchFamily="18" charset="0"/>
                  <a:ea typeface="楷体_GB2312"/>
                  <a:cs typeface="Times New Roman" panose="02020603050405020304" pitchFamily="18" charset="0"/>
                </a:rPr>
                <a:t>帮助</a:t>
              </a:r>
              <a:r>
                <a:rPr lang="zh-CN" altLang="en-US" sz="2000" dirty="0" smtClean="0">
                  <a:solidFill>
                    <a:srgbClr val="000000"/>
                  </a:solidFill>
                  <a:latin typeface="Times New Roman" panose="02020603050405020304" pitchFamily="18" charset="0"/>
                  <a:ea typeface="楷体_GB2312"/>
                  <a:cs typeface="Times New Roman" panose="02020603050405020304" pitchFamily="18" charset="0"/>
                </a:rPr>
                <a:t>患者</a:t>
              </a:r>
              <a:r>
                <a:rPr lang="zh-CN" altLang="zh-CN" sz="2000" dirty="0" smtClean="0">
                  <a:solidFill>
                    <a:srgbClr val="000000"/>
                  </a:solidFill>
                  <a:latin typeface="Times New Roman" panose="02020603050405020304" pitchFamily="18" charset="0"/>
                  <a:ea typeface="楷体_GB2312"/>
                  <a:cs typeface="Times New Roman" panose="02020603050405020304" pitchFamily="18" charset="0"/>
                </a:rPr>
                <a:t>治愈。</a:t>
              </a:r>
              <a:endParaRPr lang="zh-CN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99248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611560" y="1844824"/>
            <a:ext cx="8064896" cy="33598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342900" indent="-342900">
              <a:lnSpc>
                <a:spcPts val="29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dirty="0" smtClean="0">
                <a:latin typeface="+mn-ea"/>
                <a:ea typeface="+mn-ea"/>
              </a:rPr>
              <a:t>知识表示方法</a:t>
            </a:r>
            <a:endParaRPr lang="en-US" altLang="zh-CN" sz="2000" dirty="0" smtClean="0">
              <a:latin typeface="+mn-ea"/>
              <a:ea typeface="+mn-ea"/>
            </a:endParaRPr>
          </a:p>
          <a:p>
            <a:pPr marL="342900" indent="-342900">
              <a:lnSpc>
                <a:spcPts val="29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dirty="0" smtClean="0">
                <a:latin typeface="+mn-ea"/>
                <a:ea typeface="+mn-ea"/>
              </a:rPr>
              <a:t>推理即计算</a:t>
            </a:r>
            <a:endParaRPr lang="en-US" altLang="zh-CN" sz="2000" dirty="0">
              <a:latin typeface="+mn-ea"/>
              <a:ea typeface="+mn-ea"/>
            </a:endParaRPr>
          </a:p>
          <a:p>
            <a:pPr marL="342900" indent="-342900">
              <a:lnSpc>
                <a:spcPts val="29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zh-CN" sz="2000" dirty="0" smtClean="0">
                <a:latin typeface="+mn-ea"/>
                <a:ea typeface="+mn-ea"/>
              </a:rPr>
              <a:t>逻辑</a:t>
            </a:r>
            <a:r>
              <a:rPr lang="zh-CN" altLang="zh-CN" sz="2000" dirty="0">
                <a:latin typeface="+mn-ea"/>
                <a:ea typeface="+mn-ea"/>
              </a:rPr>
              <a:t>与推理具有</a:t>
            </a:r>
            <a:r>
              <a:rPr lang="zh-CN" altLang="zh-CN" sz="2000" dirty="0" smtClean="0">
                <a:latin typeface="+mn-ea"/>
                <a:ea typeface="+mn-ea"/>
              </a:rPr>
              <a:t>一定区别</a:t>
            </a:r>
            <a:r>
              <a:rPr lang="zh-CN" altLang="zh-CN" sz="2000" dirty="0">
                <a:latin typeface="+mn-ea"/>
                <a:ea typeface="+mn-ea"/>
              </a:rPr>
              <a:t>。逻辑本身不承载推理的使命，而是研究什么是</a:t>
            </a:r>
            <a:r>
              <a:rPr lang="zh-CN" altLang="zh-CN" sz="2000" dirty="0" smtClean="0">
                <a:latin typeface="+mn-ea"/>
                <a:ea typeface="+mn-ea"/>
              </a:rPr>
              <a:t>推理</a:t>
            </a:r>
            <a:r>
              <a:rPr lang="zh-CN" altLang="en-US" sz="2000" dirty="0" smtClean="0">
                <a:latin typeface="+mn-ea"/>
                <a:ea typeface="+mn-ea"/>
              </a:rPr>
              <a:t>，</a:t>
            </a:r>
            <a:r>
              <a:rPr lang="zh-CN" altLang="zh-CN" sz="2000" dirty="0" smtClean="0">
                <a:latin typeface="+mn-ea"/>
                <a:ea typeface="+mn-ea"/>
              </a:rPr>
              <a:t>以及</a:t>
            </a:r>
            <a:r>
              <a:rPr lang="zh-CN" altLang="zh-CN" sz="2000" dirty="0">
                <a:latin typeface="+mn-ea"/>
                <a:ea typeface="+mn-ea"/>
              </a:rPr>
              <a:t>提出一些一般性的</a:t>
            </a:r>
            <a:r>
              <a:rPr lang="zh-CN" altLang="zh-CN" sz="2000" dirty="0" smtClean="0">
                <a:latin typeface="+mn-ea"/>
                <a:ea typeface="+mn-ea"/>
              </a:rPr>
              <a:t>原则</a:t>
            </a:r>
            <a:r>
              <a:rPr lang="zh-CN" altLang="en-US" sz="2000" dirty="0" smtClean="0">
                <a:latin typeface="+mn-ea"/>
                <a:ea typeface="+mn-ea"/>
              </a:rPr>
              <a:t>，</a:t>
            </a:r>
            <a:r>
              <a:rPr lang="zh-CN" altLang="zh-CN" sz="2000" dirty="0" smtClean="0">
                <a:latin typeface="+mn-ea"/>
                <a:ea typeface="+mn-ea"/>
              </a:rPr>
              <a:t>保证</a:t>
            </a:r>
            <a:r>
              <a:rPr lang="zh-CN" altLang="zh-CN" sz="2000" dirty="0">
                <a:latin typeface="+mn-ea"/>
                <a:ea typeface="+mn-ea"/>
              </a:rPr>
              <a:t>推理结果的</a:t>
            </a:r>
            <a:r>
              <a:rPr lang="zh-CN" altLang="zh-CN" sz="2000" dirty="0" smtClean="0">
                <a:latin typeface="+mn-ea"/>
                <a:ea typeface="+mn-ea"/>
              </a:rPr>
              <a:t>正确性</a:t>
            </a:r>
            <a:r>
              <a:rPr lang="zh-CN" altLang="en-US" sz="2000" dirty="0" smtClean="0">
                <a:latin typeface="+mn-ea"/>
                <a:ea typeface="+mn-ea"/>
              </a:rPr>
              <a:t>。</a:t>
            </a:r>
            <a:endParaRPr lang="en-US" altLang="zh-CN" sz="2000" dirty="0" smtClean="0">
              <a:latin typeface="+mn-ea"/>
              <a:ea typeface="+mn-ea"/>
            </a:endParaRPr>
          </a:p>
          <a:p>
            <a:pPr>
              <a:lnSpc>
                <a:spcPts val="2900"/>
              </a:lnSpc>
              <a:spcAft>
                <a:spcPts val="600"/>
              </a:spcAft>
              <a:buClr>
                <a:srgbClr val="FF0000"/>
              </a:buClr>
              <a:buSzPct val="80000"/>
            </a:pPr>
            <a:r>
              <a:rPr lang="zh-CN" altLang="en-US" sz="2000" dirty="0" smtClean="0">
                <a:latin typeface="+mn-ea"/>
                <a:ea typeface="+mn-ea"/>
              </a:rPr>
              <a:t>  （</a:t>
            </a:r>
            <a:r>
              <a:rPr lang="zh-CN" altLang="zh-CN" sz="2000" dirty="0" smtClean="0">
                <a:latin typeface="+mn-ea"/>
                <a:ea typeface="+mn-ea"/>
              </a:rPr>
              <a:t>如</a:t>
            </a:r>
            <a:r>
              <a:rPr lang="zh-CN" altLang="zh-CN" sz="2000" dirty="0">
                <a:latin typeface="+mn-ea"/>
                <a:ea typeface="+mn-ea"/>
              </a:rPr>
              <a:t>归结</a:t>
            </a:r>
            <a:r>
              <a:rPr lang="zh-CN" altLang="zh-CN" sz="2000" dirty="0" smtClean="0">
                <a:latin typeface="+mn-ea"/>
                <a:ea typeface="+mn-ea"/>
              </a:rPr>
              <a:t>法</a:t>
            </a:r>
            <a:r>
              <a:rPr lang="en-US" altLang="zh-CN" sz="2000" dirty="0" smtClean="0">
                <a:latin typeface="+mn-ea"/>
                <a:ea typeface="+mn-ea"/>
              </a:rPr>
              <a:t>…)</a:t>
            </a:r>
            <a:endParaRPr lang="en-US" altLang="zh-CN" sz="2000" dirty="0">
              <a:latin typeface="+mn-ea"/>
              <a:ea typeface="+mn-ea"/>
            </a:endParaRPr>
          </a:p>
          <a:p>
            <a:pPr marL="342900" indent="-342900">
              <a:lnSpc>
                <a:spcPts val="2900"/>
              </a:lnSpc>
              <a:spcAft>
                <a:spcPts val="12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zh-CN" sz="2000" dirty="0">
                <a:latin typeface="+mn-ea"/>
                <a:ea typeface="+mn-ea"/>
              </a:rPr>
              <a:t>推理的方法有</a:t>
            </a:r>
            <a:r>
              <a:rPr lang="zh-CN" altLang="zh-CN" sz="2000" dirty="0" smtClean="0">
                <a:latin typeface="+mn-ea"/>
                <a:ea typeface="+mn-ea"/>
              </a:rPr>
              <a:t>很多，</a:t>
            </a:r>
            <a:r>
              <a:rPr lang="zh-CN" altLang="zh-CN" sz="2000" dirty="0">
                <a:latin typeface="+mn-ea"/>
                <a:ea typeface="+mn-ea"/>
              </a:rPr>
              <a:t>如演绎推理、</a:t>
            </a:r>
            <a:r>
              <a:rPr lang="zh-CN" altLang="zh-CN" sz="2000" dirty="0" smtClean="0">
                <a:latin typeface="+mn-ea"/>
                <a:ea typeface="+mn-ea"/>
              </a:rPr>
              <a:t>归纳推理</a:t>
            </a:r>
            <a:r>
              <a:rPr lang="zh-CN" altLang="en-US" sz="2000" dirty="0" smtClean="0">
                <a:latin typeface="+mn-ea"/>
                <a:ea typeface="+mn-ea"/>
              </a:rPr>
              <a:t>、</a:t>
            </a:r>
            <a:r>
              <a:rPr lang="zh-CN" altLang="zh-CN" sz="2000" dirty="0" smtClean="0">
                <a:latin typeface="+mn-ea"/>
                <a:ea typeface="+mn-ea"/>
              </a:rPr>
              <a:t>因果推理</a:t>
            </a:r>
            <a:r>
              <a:rPr lang="en-US" altLang="zh-CN" sz="2000" dirty="0" smtClean="0">
                <a:latin typeface="+mn-ea"/>
                <a:ea typeface="+mn-ea"/>
              </a:rPr>
              <a:t>…</a:t>
            </a:r>
            <a:r>
              <a:rPr lang="zh-CN" altLang="zh-CN" sz="2000" dirty="0" smtClean="0">
                <a:latin typeface="+mn-ea"/>
                <a:ea typeface="+mn-ea"/>
              </a:rPr>
              <a:t>，实际</a:t>
            </a:r>
            <a:r>
              <a:rPr lang="zh-CN" altLang="zh-CN" sz="2000" dirty="0">
                <a:latin typeface="+mn-ea"/>
                <a:ea typeface="+mn-ea"/>
              </a:rPr>
              <a:t>任务中，一般是多种推理方法叠加协同，完成特定任务</a:t>
            </a:r>
            <a:r>
              <a:rPr lang="zh-CN" altLang="zh-CN" sz="2000" dirty="0" smtClean="0">
                <a:latin typeface="+mn-ea"/>
                <a:ea typeface="+mn-ea"/>
              </a:rPr>
              <a:t>。</a:t>
            </a:r>
            <a:endParaRPr lang="en-US" altLang="zh-CN" sz="2000" dirty="0" smtClean="0">
              <a:latin typeface="+mn-ea"/>
              <a:ea typeface="+mn-ea"/>
            </a:endParaRPr>
          </a:p>
          <a:p>
            <a:pPr marL="342900" indent="-342900">
              <a:lnSpc>
                <a:spcPts val="29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作业</a:t>
            </a:r>
            <a:r>
              <a:rPr lang="zh-CN" altLang="en-US" sz="2000" dirty="0" smtClean="0">
                <a:latin typeface="+mn-ea"/>
                <a:ea typeface="+mn-ea"/>
              </a:rPr>
              <a:t>：见课程群要求</a:t>
            </a:r>
            <a:endParaRPr lang="zh-CN" altLang="zh-CN" sz="2000" dirty="0">
              <a:latin typeface="+mn-ea"/>
              <a:ea typeface="+mn-ea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69AA995-01A2-4488-8818-4A8D7139E178}"/>
              </a:ext>
            </a:extLst>
          </p:cNvPr>
          <p:cNvSpPr/>
          <p:nvPr/>
        </p:nvSpPr>
        <p:spPr>
          <a:xfrm>
            <a:off x="611560" y="1052736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 smtClean="0">
                <a:latin typeface="+mn-ea"/>
                <a:ea typeface="+mn-ea"/>
              </a:rPr>
              <a:t>本章小结</a:t>
            </a:r>
            <a:endParaRPr lang="zh-CN" altLang="en-US" sz="2400" b="1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27071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5"/>
          <p:cNvSpPr txBox="1">
            <a:spLocks noChangeArrowheads="1"/>
          </p:cNvSpPr>
          <p:nvPr/>
        </p:nvSpPr>
        <p:spPr bwMode="auto">
          <a:xfrm>
            <a:off x="632052" y="1800921"/>
            <a:ext cx="7920880" cy="33701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342900" lvl="1" indent="-342900" algn="just" eaLnBrk="1" hangingPunct="1">
              <a:lnSpc>
                <a:spcPts val="32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4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路径</a:t>
            </a: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：</a:t>
            </a:r>
            <a:r>
              <a:rPr lang="zh-CN" altLang="en-US" sz="2000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节点序列</a:t>
            </a: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。若每个节点</a:t>
            </a:r>
            <a:r>
              <a:rPr lang="zh-CN" altLang="en-US" sz="2000" u="wavyHeavy" dirty="0" smtClean="0">
                <a:latin typeface="+mn-ea"/>
                <a:ea typeface="+mn-ea"/>
                <a:cs typeface="Times New Roman" panose="02020603050405020304" pitchFamily="18" charset="0"/>
              </a:rPr>
              <a:t>都</a:t>
            </a:r>
            <a:r>
              <a:rPr lang="zh-CN" altLang="en-US" sz="2000" u="wavyHeavy" dirty="0">
                <a:latin typeface="+mn-ea"/>
                <a:ea typeface="+mn-ea"/>
                <a:cs typeface="Times New Roman" panose="02020603050405020304" pitchFamily="18" charset="0"/>
              </a:rPr>
              <a:t>有</a:t>
            </a:r>
            <a:r>
              <a:rPr lang="zh-CN" altLang="en-US" sz="2000" dirty="0">
                <a:latin typeface="+mn-ea"/>
                <a:ea typeface="+mn-ea"/>
                <a:cs typeface="Times New Roman" panose="02020603050405020304" pitchFamily="18" charset="0"/>
              </a:rPr>
              <a:t>一个后继</a:t>
            </a: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节点，此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节点序列</a:t>
            </a: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即称</a:t>
            </a:r>
            <a:endParaRPr lang="en-US" altLang="zh-CN" sz="2000" dirty="0" smtClean="0">
              <a:latin typeface="+mn-ea"/>
              <a:ea typeface="+mn-ea"/>
              <a:cs typeface="Times New Roman" panose="02020603050405020304" pitchFamily="18" charset="0"/>
            </a:endParaRPr>
          </a:p>
          <a:p>
            <a:pPr marL="0" lvl="1" indent="0" algn="just" eaLnBrk="1" hangingPunct="1">
              <a:lnSpc>
                <a:spcPts val="3200"/>
              </a:lnSpc>
              <a:spcAft>
                <a:spcPts val="1200"/>
              </a:spcAft>
              <a:buClr>
                <a:srgbClr val="FF0000"/>
              </a:buClr>
              <a:buSzPct val="90000"/>
            </a:pPr>
            <a:r>
              <a:rPr lang="en-US" altLang="zh-CN" sz="2000" dirty="0">
                <a:latin typeface="+mn-ea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latin typeface="+mn-ea"/>
                <a:ea typeface="+mn-ea"/>
                <a:cs typeface="Times New Roman" panose="02020603050405020304" pitchFamily="18" charset="0"/>
              </a:rPr>
              <a:t>                </a:t>
            </a:r>
            <a:r>
              <a:rPr lang="en-US" altLang="zh-CN" sz="2400" dirty="0" smtClean="0">
                <a:latin typeface="+mn-ea"/>
                <a:ea typeface="+mn-ea"/>
                <a:cs typeface="Times New Roman" panose="02020603050405020304" pitchFamily="18" charset="0"/>
              </a:rPr>
              <a:t>  </a:t>
            </a: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称为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路径长度</a:t>
            </a: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。</a:t>
            </a:r>
            <a:endParaRPr lang="en-US" altLang="zh-CN" sz="2000" dirty="0" smtClean="0">
              <a:latin typeface="+mn-ea"/>
              <a:ea typeface="+mn-ea"/>
              <a:cs typeface="Times New Roman" panose="02020603050405020304" pitchFamily="18" charset="0"/>
            </a:endParaRPr>
          </a:p>
          <a:p>
            <a:pPr marL="342900" lvl="1" indent="-342900" algn="just" eaLnBrk="1" hangingPunct="1">
              <a:lnSpc>
                <a:spcPts val="32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400" dirty="0" smtClean="0">
                <a:solidFill>
                  <a:srgbClr val="FF0000"/>
                </a:solidFill>
              </a:rPr>
              <a:t>代价：</a:t>
            </a:r>
            <a:r>
              <a:rPr lang="zh-CN" altLang="en-US" sz="2000" dirty="0" smtClean="0"/>
              <a:t>弧线上</a:t>
            </a:r>
            <a:r>
              <a:rPr lang="zh-CN" altLang="en-US" sz="2000" dirty="0" smtClean="0">
                <a:solidFill>
                  <a:srgbClr val="0000FF"/>
                </a:solidFill>
              </a:rPr>
              <a:t>标定的数值</a:t>
            </a:r>
            <a:r>
              <a:rPr lang="zh-CN" altLang="en-US" sz="2000" dirty="0" smtClean="0"/>
              <a:t>，表示标注在相应操作符</a:t>
            </a:r>
            <a:r>
              <a:rPr lang="zh-CN" altLang="en-US" sz="2000" dirty="0"/>
              <a:t>上的代价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en-US" altLang="zh-CN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1" indent="0" algn="just" eaLnBrk="1" hangingPunct="1">
              <a:lnSpc>
                <a:spcPts val="3200"/>
              </a:lnSpc>
              <a:spcAft>
                <a:spcPts val="1800"/>
              </a:spcAft>
              <a:buClr>
                <a:srgbClr val="FF0000"/>
              </a:buClr>
              <a:buSzPct val="80000"/>
            </a:pPr>
            <a:r>
              <a:rPr lang="en-US" altLang="zh-CN" sz="2000" dirty="0" smtClean="0">
                <a:cs typeface="Times New Roman" panose="02020603050405020304" pitchFamily="18" charset="0"/>
              </a:rPr>
              <a:t>            </a:t>
            </a:r>
            <a:r>
              <a:rPr lang="en-US" altLang="zh-CN" sz="1600" dirty="0" smtClean="0">
                <a:cs typeface="Times New Roman" panose="02020603050405020304" pitchFamily="18" charset="0"/>
              </a:rPr>
              <a:t>   </a:t>
            </a:r>
            <a:r>
              <a:rPr lang="zh-CN" altLang="en-US" sz="2000" dirty="0" smtClean="0">
                <a:solidFill>
                  <a:srgbClr val="0000FF"/>
                </a:solidFill>
                <a:cs typeface="Times New Roman" panose="02020603050405020304" pitchFamily="18" charset="0"/>
              </a:rPr>
              <a:t>如</a:t>
            </a:r>
            <a:r>
              <a:rPr lang="zh-CN" altLang="en-US" sz="2000" dirty="0" smtClean="0">
                <a:cs typeface="Times New Roman" panose="02020603050405020304" pitchFamily="18" charset="0"/>
              </a:rPr>
              <a:t>：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1" indent="-342900" algn="just" eaLnBrk="1" hangingPunct="1">
              <a:lnSpc>
                <a:spcPts val="32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400" dirty="0" smtClean="0">
                <a:solidFill>
                  <a:srgbClr val="FF0000"/>
                </a:solidFill>
                <a:latin typeface="+mn-ea"/>
                <a:ea typeface="+mn-ea"/>
              </a:rPr>
              <a:t>图的理解</a:t>
            </a:r>
            <a:r>
              <a:rPr lang="zh-CN" altLang="en-US" sz="2000" dirty="0" smtClean="0">
                <a:latin typeface="+mn-ea"/>
                <a:ea typeface="+mn-ea"/>
              </a:rPr>
              <a:t>：完整显示对于</a:t>
            </a:r>
            <a:r>
              <a:rPr lang="zh-CN" altLang="en-US" sz="2000" u="wavyHeavy" dirty="0" smtClean="0">
                <a:latin typeface="+mn-ea"/>
                <a:ea typeface="+mn-ea"/>
              </a:rPr>
              <a:t>大型图</a:t>
            </a:r>
            <a:r>
              <a:rPr lang="zh-CN" altLang="en-US" sz="2000" dirty="0">
                <a:latin typeface="+mn-ea"/>
                <a:ea typeface="+mn-ea"/>
              </a:rPr>
              <a:t>是不切实际的</a:t>
            </a:r>
            <a:r>
              <a:rPr lang="zh-CN" altLang="en-US" sz="2000" dirty="0" smtClean="0">
                <a:latin typeface="+mn-ea"/>
                <a:ea typeface="+mn-ea"/>
              </a:rPr>
              <a:t>，对具有</a:t>
            </a:r>
            <a:r>
              <a:rPr lang="zh-CN" altLang="en-US" sz="2000" dirty="0" smtClean="0">
                <a:solidFill>
                  <a:srgbClr val="0000FF"/>
                </a:solidFill>
                <a:latin typeface="+mn-ea"/>
                <a:ea typeface="+mn-ea"/>
              </a:rPr>
              <a:t>无限节点</a:t>
            </a:r>
            <a:endParaRPr lang="en-US" altLang="zh-CN" sz="2000" dirty="0" smtClean="0">
              <a:solidFill>
                <a:srgbClr val="0000FF"/>
              </a:solidFill>
              <a:latin typeface="+mn-ea"/>
              <a:ea typeface="+mn-ea"/>
            </a:endParaRPr>
          </a:p>
          <a:p>
            <a:pPr marL="0" lvl="1" indent="0" algn="just" eaLnBrk="1" hangingPunct="1">
              <a:lnSpc>
                <a:spcPts val="3200"/>
              </a:lnSpc>
              <a:spcAft>
                <a:spcPts val="600"/>
              </a:spcAft>
              <a:buClr>
                <a:srgbClr val="FF0000"/>
              </a:buClr>
              <a:buSzPct val="80000"/>
            </a:pPr>
            <a:r>
              <a:rPr lang="en-US" altLang="zh-CN" sz="2000" dirty="0">
                <a:solidFill>
                  <a:srgbClr val="0000FF"/>
                </a:solidFill>
                <a:latin typeface="+mn-ea"/>
                <a:ea typeface="+mn-ea"/>
              </a:rPr>
              <a:t> </a:t>
            </a:r>
            <a:r>
              <a:rPr lang="en-US" altLang="zh-CN" sz="2000" dirty="0" smtClean="0">
                <a:solidFill>
                  <a:srgbClr val="0000FF"/>
                </a:solidFill>
                <a:latin typeface="+mn-ea"/>
                <a:ea typeface="+mn-ea"/>
              </a:rPr>
              <a:t>          </a:t>
            </a:r>
            <a:r>
              <a:rPr lang="en-US" altLang="zh-CN" sz="2400" dirty="0" smtClean="0">
                <a:solidFill>
                  <a:srgbClr val="0000FF"/>
                </a:solidFill>
                <a:latin typeface="+mn-ea"/>
                <a:ea typeface="+mn-ea"/>
              </a:rPr>
              <a:t>   </a:t>
            </a:r>
            <a:r>
              <a:rPr lang="zh-CN" altLang="en-US" sz="2000" dirty="0" smtClean="0">
                <a:solidFill>
                  <a:srgbClr val="0000FF"/>
                </a:solidFill>
                <a:latin typeface="+mn-ea"/>
                <a:ea typeface="+mn-ea"/>
              </a:rPr>
              <a:t>集合</a:t>
            </a:r>
            <a:r>
              <a:rPr lang="zh-CN" altLang="en-US" sz="2000" dirty="0" smtClean="0">
                <a:latin typeface="+mn-ea"/>
                <a:ea typeface="+mn-ea"/>
              </a:rPr>
              <a:t>的图也是</a:t>
            </a:r>
            <a:r>
              <a:rPr lang="zh-CN" altLang="en-US" sz="2000" dirty="0">
                <a:latin typeface="+mn-ea"/>
                <a:ea typeface="+mn-ea"/>
              </a:rPr>
              <a:t>不可能的</a:t>
            </a:r>
            <a:r>
              <a:rPr lang="zh-CN" altLang="en-US" sz="2000" dirty="0" smtClean="0">
                <a:latin typeface="+mn-ea"/>
                <a:ea typeface="+mn-ea"/>
              </a:rPr>
              <a:t>。</a:t>
            </a:r>
            <a:endParaRPr lang="en-US" altLang="zh-CN" sz="2000" dirty="0" smtClean="0">
              <a:latin typeface="+mn-ea"/>
              <a:ea typeface="+mn-ea"/>
            </a:endParaRPr>
          </a:p>
          <a:p>
            <a:pPr marL="2244725" indent="-361950"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2400" dirty="0" smtClean="0">
                <a:solidFill>
                  <a:srgbClr val="FF0000"/>
                </a:solidFill>
              </a:rPr>
              <a:t>隐式</a:t>
            </a:r>
            <a:r>
              <a:rPr lang="zh-CN" altLang="en-US" sz="2400" dirty="0" smtClean="0">
                <a:solidFill>
                  <a:srgbClr val="FF0000"/>
                </a:solidFill>
                <a:latin typeface="宋体" panose="02010600030101010101" pitchFamily="2" charset="-122"/>
              </a:rPr>
              <a:t>→</a:t>
            </a:r>
            <a:r>
              <a:rPr lang="zh-CN" altLang="en-US" sz="2400" dirty="0" smtClean="0">
                <a:solidFill>
                  <a:srgbClr val="FF0000"/>
                </a:solidFill>
              </a:rPr>
              <a:t>显式：</a:t>
            </a:r>
            <a:r>
              <a:rPr lang="zh-CN" altLang="en-US" sz="2400" dirty="0" smtClean="0"/>
              <a:t>从图中搜索得到</a:t>
            </a:r>
            <a:r>
              <a:rPr lang="zh-CN" altLang="en-US" sz="2400" dirty="0" smtClean="0">
                <a:solidFill>
                  <a:srgbClr val="FF0000"/>
                </a:solidFill>
              </a:rPr>
              <a:t>解路径</a:t>
            </a:r>
            <a:endParaRPr lang="zh-CN" altLang="en-US" sz="24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7025" y="3219051"/>
            <a:ext cx="1224136" cy="421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362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630033" y="1177007"/>
            <a:ext cx="2160240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000" dirty="0" smtClean="0">
                <a:latin typeface="+mn-ea"/>
                <a:ea typeface="+mn-ea"/>
              </a:rPr>
              <a:t>状态</a:t>
            </a:r>
            <a:r>
              <a:rPr lang="zh-CN" altLang="en-US" sz="2000" dirty="0">
                <a:latin typeface="+mn-ea"/>
                <a:ea typeface="+mn-ea"/>
              </a:rPr>
              <a:t>表示</a:t>
            </a:r>
            <a:r>
              <a:rPr lang="zh-CN" altLang="en-US" sz="2000" dirty="0" smtClean="0">
                <a:latin typeface="+mn-ea"/>
                <a:ea typeface="+mn-ea"/>
              </a:rPr>
              <a:t>法的思想</a:t>
            </a:r>
            <a:endParaRPr lang="zh-CN" altLang="en-US" sz="2000" dirty="0">
              <a:latin typeface="+mn-ea"/>
              <a:ea typeface="+mn-ea"/>
            </a:endParaRPr>
          </a:p>
        </p:txBody>
      </p:sp>
      <p:pic>
        <p:nvPicPr>
          <p:cNvPr id="6" name="Picture 6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44"/>
          <a:stretch>
            <a:fillRect/>
          </a:stretch>
        </p:blipFill>
        <p:spPr bwMode="auto">
          <a:xfrm>
            <a:off x="6492338" y="115911"/>
            <a:ext cx="1968094" cy="1412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3" descr="Rectangle: Click to edit Master text styles&#10;Second level&#10;Third level&#10;Fourth level&#10;Fifth level"/>
          <p:cNvSpPr txBox="1">
            <a:spLocks noChangeArrowheads="1"/>
          </p:cNvSpPr>
          <p:nvPr/>
        </p:nvSpPr>
        <p:spPr bwMode="auto">
          <a:xfrm>
            <a:off x="589666" y="1844824"/>
            <a:ext cx="8086789" cy="38884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1950" indent="-361950">
              <a:lnSpc>
                <a:spcPts val="35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80000"/>
              <a:buFont typeface="宋体" panose="02010600030101010101" pitchFamily="2" charset="-122"/>
              <a:buChar char="□"/>
            </a:pPr>
            <a:r>
              <a:rPr lang="zh-CN" altLang="en-US" sz="2000" dirty="0" smtClean="0">
                <a:latin typeface="宋体" panose="02010600030101010101" pitchFamily="2" charset="-122"/>
              </a:rPr>
              <a:t>既然</a:t>
            </a:r>
            <a:r>
              <a:rPr lang="zh-CN" altLang="en-US" sz="2000" b="1" dirty="0" smtClean="0">
                <a:solidFill>
                  <a:srgbClr val="FF0000"/>
                </a:solidFill>
                <a:latin typeface="宋体" panose="02010600030101010101" pitchFamily="2" charset="-122"/>
              </a:rPr>
              <a:t>状态</a:t>
            </a:r>
            <a:r>
              <a:rPr lang="zh-CN" altLang="en-US" sz="2000" b="1" dirty="0" smtClean="0">
                <a:latin typeface="宋体" panose="02010600030101010101" pitchFamily="2" charset="-122"/>
              </a:rPr>
              <a:t>可表示为</a:t>
            </a:r>
            <a:r>
              <a:rPr lang="zh-CN" altLang="en-US" sz="2000" b="1" dirty="0" smtClean="0">
                <a:solidFill>
                  <a:srgbClr val="0000FF"/>
                </a:solidFill>
                <a:latin typeface="宋体" panose="02010600030101010101" pitchFamily="2" charset="-122"/>
              </a:rPr>
              <a:t>图的节点</a:t>
            </a:r>
            <a:r>
              <a:rPr lang="zh-CN" altLang="en-US" sz="2000" b="1" dirty="0" smtClean="0">
                <a:latin typeface="宋体" panose="02010600030101010101" pitchFamily="2" charset="-122"/>
              </a:rPr>
              <a:t>，</a:t>
            </a:r>
            <a:r>
              <a:rPr lang="zh-CN" altLang="en-US" sz="2000" b="1" dirty="0" smtClean="0">
                <a:solidFill>
                  <a:srgbClr val="FF0000"/>
                </a:solidFill>
                <a:latin typeface="宋体" panose="02010600030101010101" pitchFamily="2" charset="-122"/>
              </a:rPr>
              <a:t>操作符</a:t>
            </a:r>
            <a:r>
              <a:rPr lang="zh-CN" altLang="en-US" sz="2000" b="1" dirty="0" smtClean="0">
                <a:latin typeface="宋体" panose="02010600030101010101" pitchFamily="2" charset="-122"/>
              </a:rPr>
              <a:t>可表示为</a:t>
            </a:r>
            <a:r>
              <a:rPr lang="zh-CN" altLang="en-US" sz="2000" b="1" dirty="0" smtClean="0">
                <a:solidFill>
                  <a:srgbClr val="0000FF"/>
                </a:solidFill>
                <a:latin typeface="宋体" panose="02010600030101010101" pitchFamily="2" charset="-122"/>
              </a:rPr>
              <a:t>图的边</a:t>
            </a:r>
            <a:r>
              <a:rPr lang="zh-CN" altLang="en-US" sz="2000" b="1" dirty="0" smtClean="0">
                <a:latin typeface="宋体" panose="02010600030101010101" pitchFamily="2" charset="-122"/>
              </a:rPr>
              <a:t>，则</a:t>
            </a:r>
            <a:r>
              <a:rPr lang="zh-CN" altLang="en-US" sz="2000" b="1" u="wavyDbl" dirty="0" smtClean="0">
                <a:latin typeface="宋体" panose="02010600030101010101" pitchFamily="2" charset="-122"/>
              </a:rPr>
              <a:t>问题的状态</a:t>
            </a:r>
            <a:r>
              <a:rPr lang="zh-CN" altLang="en-US" sz="2000" b="1" dirty="0" smtClean="0">
                <a:latin typeface="宋体" panose="02010600030101010101" pitchFamily="2" charset="-122"/>
              </a:rPr>
              <a:t>就可以用</a:t>
            </a:r>
            <a:r>
              <a:rPr lang="zh-CN" altLang="en-US" sz="2000" b="1" dirty="0" smtClean="0">
                <a:solidFill>
                  <a:srgbClr val="FF0000"/>
                </a:solidFill>
                <a:latin typeface="宋体" panose="02010600030101010101" pitchFamily="2" charset="-122"/>
              </a:rPr>
              <a:t>图</a:t>
            </a:r>
            <a:r>
              <a:rPr lang="zh-CN" altLang="en-US" sz="2000" b="1" dirty="0" smtClean="0">
                <a:latin typeface="宋体" panose="02010600030101010101" pitchFamily="2" charset="-122"/>
              </a:rPr>
              <a:t>表示。</a:t>
            </a:r>
          </a:p>
          <a:p>
            <a:pPr marL="361950" indent="-361950">
              <a:lnSpc>
                <a:spcPts val="35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80000"/>
              <a:buFont typeface="宋体" panose="02010600030101010101" pitchFamily="2" charset="-122"/>
              <a:buChar char="□"/>
            </a:pPr>
            <a:r>
              <a:rPr lang="zh-CN" altLang="en-US" sz="2000" b="1" dirty="0" smtClean="0">
                <a:latin typeface="宋体" panose="02010600030101010101" pitchFamily="2" charset="-122"/>
              </a:rPr>
              <a:t>寻找从</a:t>
            </a:r>
            <a:r>
              <a:rPr lang="zh-CN" altLang="en-US" sz="2000" b="1" u="wavyDbl" dirty="0" smtClean="0">
                <a:latin typeface="宋体" panose="02010600030101010101" pitchFamily="2" charset="-122"/>
              </a:rPr>
              <a:t>一种状态</a:t>
            </a:r>
            <a:r>
              <a:rPr lang="zh-CN" altLang="en-US" sz="2000" b="1" dirty="0" smtClean="0">
                <a:solidFill>
                  <a:srgbClr val="0000FF"/>
                </a:solidFill>
                <a:latin typeface="宋体" panose="02010600030101010101" pitchFamily="2" charset="-122"/>
              </a:rPr>
              <a:t>变化为</a:t>
            </a:r>
            <a:r>
              <a:rPr lang="zh-CN" altLang="en-US" sz="2000" b="1" u="wavyDbl" dirty="0" smtClean="0">
                <a:latin typeface="宋体" panose="02010600030101010101" pitchFamily="2" charset="-122"/>
              </a:rPr>
              <a:t>另一种状态</a:t>
            </a:r>
            <a:r>
              <a:rPr lang="zh-CN" altLang="en-US" sz="2000" b="1" dirty="0" smtClean="0">
                <a:latin typeface="宋体" panose="02010600030101010101" pitchFamily="2" charset="-122"/>
              </a:rPr>
              <a:t>的</a:t>
            </a:r>
            <a:r>
              <a:rPr lang="zh-CN" altLang="en-US" sz="2000" b="1" dirty="0" smtClean="0">
                <a:solidFill>
                  <a:srgbClr val="FF0000"/>
                </a:solidFill>
                <a:latin typeface="宋体" panose="02010600030101010101" pitchFamily="2" charset="-122"/>
              </a:rPr>
              <a:t>某个操作符序列</a:t>
            </a:r>
            <a:r>
              <a:rPr lang="zh-CN" altLang="en-US" sz="2000" b="1" dirty="0" smtClean="0">
                <a:latin typeface="宋体" panose="02010600030101010101" pitchFamily="2" charset="-122"/>
              </a:rPr>
              <a:t>问题，就</a:t>
            </a:r>
            <a:r>
              <a:rPr lang="zh-CN" altLang="en-US" sz="2000" b="1" dirty="0" smtClean="0">
                <a:solidFill>
                  <a:srgbClr val="0000FF"/>
                </a:solidFill>
                <a:latin typeface="宋体" panose="02010600030101010101" pitchFamily="2" charset="-122"/>
              </a:rPr>
              <a:t>等价于</a:t>
            </a:r>
            <a:r>
              <a:rPr lang="zh-CN" altLang="en-US" sz="2000" b="1" dirty="0" smtClean="0">
                <a:solidFill>
                  <a:srgbClr val="FF0000"/>
                </a:solidFill>
                <a:latin typeface="宋体" panose="02010600030101010101" pitchFamily="2" charset="-122"/>
              </a:rPr>
              <a:t>搜索</a:t>
            </a:r>
            <a:r>
              <a:rPr lang="zh-CN" altLang="en-US" sz="2000" b="1" dirty="0" smtClean="0">
                <a:latin typeface="宋体" panose="02010600030101010101" pitchFamily="2" charset="-122"/>
              </a:rPr>
              <a:t>图中的</a:t>
            </a:r>
            <a:r>
              <a:rPr lang="zh-CN" altLang="en-US" sz="2000" b="1" dirty="0" smtClean="0">
                <a:solidFill>
                  <a:srgbClr val="FF0000"/>
                </a:solidFill>
                <a:latin typeface="宋体" panose="02010600030101010101" pitchFamily="2" charset="-122"/>
              </a:rPr>
              <a:t>某一路径</a:t>
            </a:r>
            <a:r>
              <a:rPr lang="zh-CN" altLang="en-US" sz="2000" b="1" dirty="0" smtClean="0">
                <a:latin typeface="宋体" panose="02010600030101010101" pitchFamily="2" charset="-122"/>
              </a:rPr>
              <a:t>问题。</a:t>
            </a:r>
          </a:p>
          <a:p>
            <a:pPr marL="361950" indent="-361950">
              <a:lnSpc>
                <a:spcPts val="35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80000"/>
              <a:buFont typeface="宋体" panose="02010600030101010101" pitchFamily="2" charset="-122"/>
              <a:buChar char="□"/>
            </a:pPr>
            <a:r>
              <a:rPr lang="zh-CN" altLang="en-US" sz="2000" b="1" dirty="0" smtClean="0">
                <a:latin typeface="宋体" panose="02010600030101010101" pitchFamily="2" charset="-122"/>
              </a:rPr>
              <a:t>搜索状态空间的</a:t>
            </a:r>
            <a:r>
              <a:rPr lang="zh-CN" altLang="en-US" sz="2000" b="1" dirty="0" smtClean="0">
                <a:solidFill>
                  <a:srgbClr val="0000FF"/>
                </a:solidFill>
                <a:latin typeface="宋体" panose="02010600030101010101" pitchFamily="2" charset="-122"/>
              </a:rPr>
              <a:t>求解过程</a:t>
            </a:r>
            <a:r>
              <a:rPr lang="zh-CN" altLang="en-US" sz="2000" b="1" dirty="0" smtClean="0">
                <a:latin typeface="宋体" panose="02010600030101010101" pitchFamily="2" charset="-122"/>
              </a:rPr>
              <a:t>，对</a:t>
            </a:r>
            <a:r>
              <a:rPr lang="zh-CN" altLang="en-US" sz="2000" dirty="0" smtClean="0">
                <a:latin typeface="宋体" panose="02010600030101010101" pitchFamily="2" charset="-122"/>
              </a:rPr>
              <a:t>应于将</a:t>
            </a:r>
            <a:r>
              <a:rPr lang="zh-CN" altLang="en-US" sz="2000" b="1" dirty="0" smtClean="0">
                <a:solidFill>
                  <a:srgbClr val="FF0000"/>
                </a:solidFill>
                <a:latin typeface="宋体" panose="02010600030101010101" pitchFamily="2" charset="-122"/>
              </a:rPr>
              <a:t>图中</a:t>
            </a:r>
            <a:r>
              <a:rPr lang="zh-CN" altLang="en-US" sz="2000" b="1" dirty="0" smtClean="0">
                <a:latin typeface="宋体" panose="02010600030101010101" pitchFamily="2" charset="-122"/>
              </a:rPr>
              <a:t>的</a:t>
            </a:r>
            <a:r>
              <a:rPr lang="zh-CN" altLang="en-US" sz="2000" dirty="0" smtClean="0">
                <a:solidFill>
                  <a:srgbClr val="FF0000"/>
                </a:solidFill>
                <a:latin typeface="宋体" panose="02010600030101010101" pitchFamily="2" charset="-122"/>
              </a:rPr>
              <a:t>某个隐式</a:t>
            </a:r>
            <a:r>
              <a:rPr lang="zh-CN" altLang="en-US" sz="2000" b="1" dirty="0" smtClean="0">
                <a:solidFill>
                  <a:srgbClr val="FF0000"/>
                </a:solidFill>
                <a:latin typeface="宋体" panose="02010600030101010101" pitchFamily="2" charset="-122"/>
              </a:rPr>
              <a:t>路径</a:t>
            </a:r>
            <a:r>
              <a:rPr lang="zh-CN" altLang="en-US" sz="2000" b="1" dirty="0" smtClean="0">
                <a:latin typeface="宋体" panose="02010600030101010101" pitchFamily="2" charset="-122"/>
              </a:rPr>
              <a:t>变为</a:t>
            </a:r>
            <a:r>
              <a:rPr lang="zh-CN" altLang="en-US" sz="2000" b="1" dirty="0" smtClean="0">
                <a:solidFill>
                  <a:srgbClr val="FF0000"/>
                </a:solidFill>
                <a:latin typeface="宋体" panose="02010600030101010101" pitchFamily="2" charset="-122"/>
              </a:rPr>
              <a:t>显式</a:t>
            </a:r>
            <a:r>
              <a:rPr lang="zh-CN" altLang="en-US" sz="2000" b="1" dirty="0" smtClean="0">
                <a:latin typeface="宋体" panose="02010600030101010101" pitchFamily="2" charset="-122"/>
              </a:rPr>
              <a:t>，且包含</a:t>
            </a:r>
            <a:r>
              <a:rPr lang="zh-CN" altLang="en-US" sz="2000" b="1" dirty="0" smtClean="0">
                <a:solidFill>
                  <a:srgbClr val="0000FF"/>
                </a:solidFill>
                <a:latin typeface="宋体" panose="02010600030101010101" pitchFamily="2" charset="-122"/>
              </a:rPr>
              <a:t>目标状态</a:t>
            </a:r>
            <a:r>
              <a:rPr lang="zh-CN" altLang="en-US" sz="2000" b="1" dirty="0" smtClean="0">
                <a:latin typeface="宋体" panose="02010600030101010101" pitchFamily="2" charset="-122"/>
              </a:rPr>
              <a:t>的过程。</a:t>
            </a:r>
            <a:endParaRPr lang="en-US" altLang="zh-CN" sz="2000" b="1" dirty="0" smtClean="0">
              <a:latin typeface="宋体" panose="02010600030101010101" pitchFamily="2" charset="-122"/>
            </a:endParaRPr>
          </a:p>
          <a:p>
            <a:pPr marL="361950" indent="-361950">
              <a:lnSpc>
                <a:spcPts val="3500"/>
              </a:lnSpc>
              <a:spcBef>
                <a:spcPts val="0"/>
              </a:spcBef>
              <a:buClr>
                <a:srgbClr val="FF0000"/>
              </a:buClr>
              <a:buSzPct val="80000"/>
              <a:buFont typeface="宋体" panose="02010600030101010101" pitchFamily="2" charset="-122"/>
              <a:buChar char="□"/>
            </a:pPr>
            <a:r>
              <a:rPr lang="zh-CN" altLang="en-US" sz="2000" dirty="0" smtClean="0">
                <a:solidFill>
                  <a:srgbClr val="FF0000"/>
                </a:solidFill>
                <a:latin typeface="宋体" panose="02010600030101010101" pitchFamily="2" charset="-122"/>
              </a:rPr>
              <a:t>状态图</a:t>
            </a:r>
            <a:r>
              <a:rPr lang="en-US" altLang="zh-CN" sz="2000" dirty="0" smtClean="0">
                <a:latin typeface="宋体" panose="02010600030101010101" pitchFamily="2" charset="-122"/>
              </a:rPr>
              <a:t>(</a:t>
            </a:r>
            <a:r>
              <a:rPr lang="zh-CN" altLang="en-US" sz="2000" b="1" dirty="0" smtClean="0">
                <a:solidFill>
                  <a:srgbClr val="FF0000"/>
                </a:solidFill>
                <a:latin typeface="宋体" panose="02010600030101010101" pitchFamily="2" charset="-122"/>
              </a:rPr>
              <a:t>搜索图</a:t>
            </a:r>
            <a:r>
              <a:rPr lang="en-US" altLang="zh-CN" sz="2000" b="1" dirty="0" smtClean="0">
                <a:latin typeface="宋体" panose="02010600030101010101" pitchFamily="2" charset="-122"/>
              </a:rPr>
              <a:t>)</a:t>
            </a:r>
            <a:r>
              <a:rPr lang="zh-CN" altLang="en-US" sz="2000" b="1" dirty="0" smtClean="0">
                <a:latin typeface="宋体" panose="02010600030101010101" pitchFamily="2" charset="-122"/>
              </a:rPr>
              <a:t>是</a:t>
            </a:r>
            <a:r>
              <a:rPr lang="zh-CN" altLang="en-US" sz="2000" dirty="0">
                <a:solidFill>
                  <a:srgbClr val="0000FF"/>
                </a:solidFill>
                <a:latin typeface="宋体" panose="02010600030101010101" pitchFamily="2" charset="-122"/>
              </a:rPr>
              <a:t>运用</a:t>
            </a:r>
            <a:r>
              <a:rPr lang="zh-CN" altLang="en-US" sz="2000" b="1" dirty="0" smtClean="0">
                <a:solidFill>
                  <a:srgbClr val="0000FF"/>
                </a:solidFill>
                <a:latin typeface="宋体" panose="02010600030101010101" pitchFamily="2" charset="-122"/>
              </a:rPr>
              <a:t>状态空间</a:t>
            </a:r>
            <a:r>
              <a:rPr lang="zh-CN" altLang="en-US" sz="2000" b="1" dirty="0" smtClean="0">
                <a:latin typeface="宋体" panose="02010600030101010101" pitchFamily="2" charset="-122"/>
              </a:rPr>
              <a:t>进行问题求解的基础。</a:t>
            </a:r>
            <a:r>
              <a:rPr lang="zh-CN" altLang="en-US" sz="2000" b="1" dirty="0" smtClean="0"/>
              <a:t> </a:t>
            </a:r>
            <a:endParaRPr lang="en-US" altLang="zh-CN" sz="2000" b="1" dirty="0" smtClean="0"/>
          </a:p>
          <a:p>
            <a:pPr marL="0" indent="0">
              <a:lnSpc>
                <a:spcPts val="3500"/>
              </a:lnSpc>
              <a:spcBef>
                <a:spcPts val="0"/>
              </a:spcBef>
              <a:buClr>
                <a:srgbClr val="FF0000"/>
              </a:buClr>
              <a:buSzPct val="80000"/>
              <a:buNone/>
            </a:pPr>
            <a:r>
              <a:rPr lang="zh-CN" altLang="en-US" sz="2000" dirty="0" smtClean="0"/>
              <a:t>   （图搜索、路径搜索）</a:t>
            </a:r>
            <a:endParaRPr lang="zh-CN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125873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4"/>
          <p:cNvSpPr txBox="1">
            <a:spLocks noChangeArrowheads="1"/>
          </p:cNvSpPr>
          <p:nvPr/>
        </p:nvSpPr>
        <p:spPr bwMode="auto">
          <a:xfrm>
            <a:off x="644054" y="1177007"/>
            <a:ext cx="615578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000" dirty="0" smtClean="0">
                <a:latin typeface="+mn-ea"/>
                <a:ea typeface="+mn-ea"/>
              </a:rPr>
              <a:t>说明</a:t>
            </a:r>
            <a:endParaRPr lang="zh-CN" altLang="en-US" sz="2000" dirty="0">
              <a:latin typeface="+mn-ea"/>
              <a:ea typeface="+mn-ea"/>
            </a:endParaRPr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610688" y="1739131"/>
            <a:ext cx="7975472" cy="2677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361950" lvl="1" indent="-361950" algn="just" eaLnBrk="1" hangingPunct="1">
              <a:lnSpc>
                <a:spcPct val="150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kumimoji="1" lang="zh-CN" altLang="en-US" sz="24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问题表示</a:t>
            </a:r>
            <a:r>
              <a:rPr kumimoji="1" lang="zh-CN" altLang="en-US" sz="2000" dirty="0">
                <a:latin typeface="+mn-ea"/>
                <a:ea typeface="+mn-ea"/>
                <a:cs typeface="Times New Roman" panose="02020603050405020304" pitchFamily="18" charset="0"/>
              </a:rPr>
              <a:t>对</a:t>
            </a:r>
            <a:r>
              <a:rPr kumimoji="1"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求解过程影响很大，通常希望</a:t>
            </a:r>
            <a:r>
              <a:rPr kumimoji="1" lang="zh-CN" altLang="en-US" sz="2400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较小</a:t>
            </a:r>
            <a:r>
              <a:rPr kumimoji="1" lang="zh-CN" altLang="en-US" sz="2400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的</a:t>
            </a:r>
            <a:r>
              <a:rPr kumimoji="1" lang="zh-CN" altLang="en-US" sz="20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状态空间表示</a:t>
            </a:r>
            <a:r>
              <a:rPr kumimoji="1"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。</a:t>
            </a:r>
            <a:endParaRPr kumimoji="1" lang="en-US" altLang="zh-CN" sz="2000" dirty="0" smtClean="0">
              <a:latin typeface="+mn-ea"/>
              <a:ea typeface="+mn-ea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ct val="20000"/>
              </a:spcAft>
            </a:pPr>
            <a:r>
              <a:rPr lang="zh-CN" altLang="en-US" sz="2000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   如，</a:t>
            </a:r>
            <a:r>
              <a:rPr lang="zh-CN" altLang="en-US" sz="2000" dirty="0" smtClean="0">
                <a:solidFill>
                  <a:schemeClr val="tx2"/>
                </a:solidFill>
                <a:latin typeface="+mn-ea"/>
                <a:ea typeface="+mn-ea"/>
                <a:cs typeface="Times New Roman" panose="02020603050405020304" pitchFamily="18" charset="0"/>
              </a:rPr>
              <a:t>对于</a:t>
            </a: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十五数码</a:t>
            </a:r>
            <a:r>
              <a:rPr lang="zh-CN" altLang="en-US" sz="2000" dirty="0">
                <a:solidFill>
                  <a:schemeClr val="tx2"/>
                </a:solidFill>
                <a:latin typeface="+mn-ea"/>
                <a:ea typeface="+mn-ea"/>
                <a:cs typeface="Times New Roman" panose="02020603050405020304" pitchFamily="18" charset="0"/>
              </a:rPr>
              <a:t>问题</a:t>
            </a:r>
            <a:r>
              <a:rPr lang="zh-CN" altLang="en-US" sz="2000" dirty="0" smtClean="0">
                <a:solidFill>
                  <a:schemeClr val="tx2"/>
                </a:solidFill>
                <a:latin typeface="+mn-ea"/>
                <a:ea typeface="+mn-ea"/>
                <a:cs typeface="Times New Roman" panose="02020603050405020304" pitchFamily="18" charset="0"/>
              </a:rPr>
              <a:t>：</a:t>
            </a:r>
            <a:endParaRPr lang="en-US" altLang="zh-CN" sz="2000" dirty="0" smtClean="0">
              <a:solidFill>
                <a:schemeClr val="tx2"/>
              </a:solidFill>
              <a:latin typeface="+mn-ea"/>
              <a:ea typeface="+mn-ea"/>
              <a:cs typeface="Times New Roman" panose="02020603050405020304" pitchFamily="18" charset="0"/>
            </a:endParaRPr>
          </a:p>
          <a:p>
            <a:pPr marL="720725" indent="-277813">
              <a:lnSpc>
                <a:spcPct val="150000"/>
              </a:lnSpc>
              <a:spcAft>
                <a:spcPct val="200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可规定</a:t>
            </a:r>
            <a:r>
              <a:rPr lang="en-US" altLang="zh-CN" sz="2000" dirty="0">
                <a:latin typeface="+mn-ea"/>
                <a:ea typeface="+mn-ea"/>
                <a:cs typeface="Times New Roman" panose="02020603050405020304" pitchFamily="18" charset="0"/>
              </a:rPr>
              <a:t>15×4</a:t>
            </a:r>
            <a:r>
              <a:rPr lang="zh-CN" altLang="en-US" sz="2000" dirty="0">
                <a:latin typeface="+mn-ea"/>
                <a:ea typeface="+mn-ea"/>
                <a:cs typeface="Times New Roman" panose="02020603050405020304" pitchFamily="18" charset="0"/>
              </a:rPr>
              <a:t>＝</a:t>
            </a:r>
            <a:r>
              <a:rPr lang="en-US" altLang="zh-CN" sz="2000" dirty="0">
                <a:latin typeface="+mn-ea"/>
                <a:ea typeface="+mn-ea"/>
                <a:cs typeface="Times New Roman" panose="02020603050405020304" pitchFamily="18" charset="0"/>
              </a:rPr>
              <a:t>60</a:t>
            </a:r>
            <a:r>
              <a:rPr lang="zh-CN" altLang="en-US" sz="2000" dirty="0">
                <a:latin typeface="+mn-ea"/>
                <a:ea typeface="+mn-ea"/>
                <a:cs typeface="Times New Roman" panose="02020603050405020304" pitchFamily="18" charset="0"/>
              </a:rPr>
              <a:t>条规</a:t>
            </a: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则  （针对每一个数码）</a:t>
            </a:r>
            <a:endParaRPr lang="en-US" altLang="zh-CN" sz="2000" dirty="0">
              <a:latin typeface="+mn-ea"/>
              <a:ea typeface="+mn-ea"/>
              <a:cs typeface="Times New Roman" panose="02020603050405020304" pitchFamily="18" charset="0"/>
            </a:endParaRPr>
          </a:p>
          <a:p>
            <a:pPr marL="720725" indent="-277813">
              <a:lnSpc>
                <a:spcPct val="150000"/>
              </a:lnSpc>
              <a:spcAft>
                <a:spcPct val="200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若采用“上下左右”移动空格，</a:t>
            </a:r>
            <a:r>
              <a:rPr lang="zh-CN" altLang="en-US" sz="2000" dirty="0">
                <a:latin typeface="+mn-ea"/>
                <a:ea typeface="+mn-ea"/>
                <a:cs typeface="Times New Roman" panose="02020603050405020304" pitchFamily="18" charset="0"/>
              </a:rPr>
              <a:t>则只需</a:t>
            </a:r>
            <a:r>
              <a:rPr lang="en-US" altLang="zh-CN" sz="2000" dirty="0">
                <a:latin typeface="+mn-ea"/>
                <a:ea typeface="+mn-ea"/>
                <a:cs typeface="Times New Roman" panose="02020603050405020304" pitchFamily="18" charset="0"/>
              </a:rPr>
              <a:t>4</a:t>
            </a:r>
            <a:r>
              <a:rPr lang="zh-CN" altLang="en-US" sz="2000" dirty="0">
                <a:latin typeface="+mn-ea"/>
                <a:ea typeface="+mn-ea"/>
                <a:cs typeface="Times New Roman" panose="02020603050405020304" pitchFamily="18" charset="0"/>
              </a:rPr>
              <a:t>条规则</a:t>
            </a: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。（针对空格）</a:t>
            </a:r>
            <a:endParaRPr lang="en-US" altLang="zh-CN" sz="2000" dirty="0">
              <a:latin typeface="+mn-ea"/>
              <a:ea typeface="+mn-ea"/>
              <a:cs typeface="Times New Roman" panose="02020603050405020304" pitchFamily="18" charset="0"/>
            </a:endParaRPr>
          </a:p>
          <a:p>
            <a:pPr marL="720725" indent="-277813">
              <a:lnSpc>
                <a:spcPct val="150000"/>
              </a:lnSpc>
              <a:spcAft>
                <a:spcPct val="200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因此，</a:t>
            </a:r>
            <a:r>
              <a:rPr lang="zh-CN" altLang="en-US" sz="24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移动空格</a:t>
            </a: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是一</a:t>
            </a:r>
            <a:r>
              <a:rPr lang="zh-CN" altLang="en-US" sz="2000" dirty="0">
                <a:latin typeface="+mn-ea"/>
                <a:ea typeface="+mn-ea"/>
                <a:cs typeface="Times New Roman" panose="02020603050405020304" pitchFamily="18" charset="0"/>
              </a:rPr>
              <a:t>种较好的表示</a:t>
            </a: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。</a:t>
            </a:r>
            <a:endParaRPr lang="zh-CN" altLang="en-US" sz="2000" dirty="0">
              <a:latin typeface="+mn-ea"/>
              <a:ea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5595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11"/>
          <p:cNvSpPr txBox="1">
            <a:spLocks noChangeArrowheads="1"/>
          </p:cNvSpPr>
          <p:nvPr/>
        </p:nvSpPr>
        <p:spPr bwMode="auto">
          <a:xfrm>
            <a:off x="630615" y="1093644"/>
            <a:ext cx="316835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400" dirty="0" smtClean="0">
                <a:latin typeface="+mn-ea"/>
                <a:ea typeface="+mn-ea"/>
                <a:cs typeface="Times New Roman" panose="02020603050405020304" pitchFamily="18" charset="0"/>
              </a:rPr>
              <a:t>2.1 </a:t>
            </a:r>
            <a:r>
              <a:rPr lang="zh-CN" altLang="en-US" sz="2400" dirty="0" smtClean="0">
                <a:latin typeface="+mn-ea"/>
                <a:ea typeface="+mn-ea"/>
                <a:cs typeface="Times New Roman" panose="02020603050405020304" pitchFamily="18" charset="0"/>
              </a:rPr>
              <a:t>知识</a:t>
            </a:r>
            <a:r>
              <a:rPr lang="zh-CN" altLang="en-US" sz="2400" dirty="0">
                <a:latin typeface="+mn-ea"/>
                <a:ea typeface="+mn-ea"/>
                <a:cs typeface="Times New Roman" panose="02020603050405020304" pitchFamily="18" charset="0"/>
              </a:rPr>
              <a:t>的概念与含义</a:t>
            </a:r>
          </a:p>
        </p:txBody>
      </p:sp>
      <p:sp>
        <p:nvSpPr>
          <p:cNvPr id="8" name="Rectangle 3"/>
          <p:cNvSpPr>
            <a:spLocks noGrp="1" noChangeArrowheads="1"/>
          </p:cNvSpPr>
          <p:nvPr/>
        </p:nvSpPr>
        <p:spPr bwMode="gray">
          <a:xfrm>
            <a:off x="592423" y="1782052"/>
            <a:ext cx="8012025" cy="1008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v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8288" indent="-268288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宋体" panose="02010600030101010101" pitchFamily="2" charset="-122"/>
              <a:buChar char="□"/>
            </a:pPr>
            <a:r>
              <a:rPr lang="zh-CN" altLang="en-US" sz="18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知识</a:t>
            </a:r>
            <a:r>
              <a:rPr lang="zh-CN" altLang="en-US" sz="1800" dirty="0" smtClean="0">
                <a:latin typeface="宋体" panose="02010600030101010101" pitchFamily="2" charset="-122"/>
                <a:ea typeface="宋体" panose="02010600030101010101" pitchFamily="2" charset="-122"/>
              </a:rPr>
              <a:t>：描述</a:t>
            </a:r>
            <a:r>
              <a:rPr lang="zh-CN" altLang="en-US" sz="1800" dirty="0">
                <a:latin typeface="宋体" panose="02010600030101010101" pitchFamily="2" charset="-122"/>
                <a:ea typeface="宋体" panose="02010600030101010101" pitchFamily="2" charset="-122"/>
              </a:rPr>
              <a:t>人对某种特定对象的理解，人类智能活动的</a:t>
            </a:r>
            <a:r>
              <a:rPr lang="zh-CN" altLang="en-US" sz="18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本质</a:t>
            </a:r>
            <a:r>
              <a:rPr lang="zh-CN" altLang="en-US" sz="1800" dirty="0" smtClean="0">
                <a:latin typeface="宋体" panose="02010600030101010101" pitchFamily="2" charset="-122"/>
                <a:ea typeface="宋体" panose="02010600030101010101" pitchFamily="2" charset="-122"/>
              </a:rPr>
              <a:t>就是</a:t>
            </a:r>
            <a:r>
              <a:rPr lang="zh-CN" altLang="en-US" sz="1800" dirty="0" smtClean="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获取并运用</a:t>
            </a:r>
            <a:endParaRPr lang="en-US" altLang="zh-CN" sz="1800" dirty="0" smtClean="0">
              <a:solidFill>
                <a:srgbClr val="0000FF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lnSpc>
                <a:spcPts val="25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80000"/>
              <a:buNone/>
            </a:pPr>
            <a:r>
              <a:rPr lang="en-US" altLang="zh-CN" sz="1800" dirty="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sz="1800" dirty="0" smtClean="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</a:t>
            </a:r>
            <a:r>
              <a:rPr lang="en-US" altLang="zh-CN" dirty="0" smtClean="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1800" dirty="0" smtClean="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知识</a:t>
            </a:r>
            <a:r>
              <a:rPr lang="zh-CN" altLang="en-US" sz="1800" dirty="0">
                <a:latin typeface="宋体" panose="02010600030101010101" pitchFamily="2" charset="-122"/>
                <a:ea typeface="宋体" panose="02010600030101010101" pitchFamily="2" charset="-122"/>
              </a:rPr>
              <a:t>的过程。</a:t>
            </a:r>
            <a:endParaRPr lang="en-US" altLang="zh-CN" sz="18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68288" indent="-268288">
              <a:lnSpc>
                <a:spcPts val="25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80000"/>
              <a:buFont typeface="宋体" panose="02010600030101010101" pitchFamily="2" charset="-122"/>
              <a:buChar char="□"/>
            </a:pPr>
            <a:r>
              <a:rPr lang="zh-CN" altLang="en-US" sz="18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知识是一切智能行为的基础</a:t>
            </a:r>
            <a:r>
              <a:rPr lang="zh-CN" altLang="en-US" sz="1800" dirty="0">
                <a:latin typeface="宋体" panose="02010600030101010101" pitchFamily="2" charset="-122"/>
                <a:ea typeface="宋体" panose="02010600030101010101" pitchFamily="2" charset="-122"/>
              </a:rPr>
              <a:t>，计算机具有智能，</a:t>
            </a:r>
            <a:r>
              <a:rPr lang="zh-CN" altLang="en-US" sz="18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首先</a:t>
            </a:r>
            <a:r>
              <a:rPr lang="zh-CN" altLang="en-US" sz="1800" dirty="0">
                <a:latin typeface="宋体" panose="02010600030101010101" pitchFamily="2" charset="-122"/>
                <a:ea typeface="宋体" panose="02010600030101010101" pitchFamily="2" charset="-122"/>
              </a:rPr>
              <a:t>必须</a:t>
            </a:r>
            <a:r>
              <a:rPr lang="zh-CN" altLang="en-US" sz="1800" dirty="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拥有</a:t>
            </a:r>
            <a:r>
              <a:rPr lang="zh-CN" altLang="en-US" sz="1800" dirty="0">
                <a:latin typeface="宋体" panose="02010600030101010101" pitchFamily="2" charset="-122"/>
                <a:ea typeface="宋体" panose="02010600030101010101" pitchFamily="2" charset="-122"/>
              </a:rPr>
              <a:t>知识</a:t>
            </a:r>
            <a:r>
              <a:rPr lang="zh-CN" altLang="en-US" sz="1800" dirty="0" smtClean="0"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endParaRPr lang="en-US" altLang="zh-CN" sz="18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5" name="Rectangle 15"/>
          <p:cNvSpPr txBox="1">
            <a:spLocks noChangeArrowheads="1"/>
          </p:cNvSpPr>
          <p:nvPr/>
        </p:nvSpPr>
        <p:spPr bwMode="auto">
          <a:xfrm>
            <a:off x="585070" y="2952652"/>
            <a:ext cx="8189857" cy="1440159"/>
          </a:xfrm>
          <a:prstGeom prst="rect">
            <a:avLst/>
          </a:prstGeom>
          <a:noFill/>
          <a:ln cap="flat" algn="ctr">
            <a:noFill/>
            <a:miter lim="8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8288" indent="-268288">
              <a:lnSpc>
                <a:spcPts val="2500"/>
              </a:lnSpc>
              <a:spcBef>
                <a:spcPts val="0"/>
              </a:spcBef>
              <a:buClr>
                <a:srgbClr val="FF0000"/>
              </a:buClr>
              <a:buSzPct val="80000"/>
            </a:pPr>
            <a:r>
              <a:rPr lang="zh-CN" altLang="en-US" sz="1800" dirty="0" smtClean="0">
                <a:solidFill>
                  <a:srgbClr val="FF0000"/>
                </a:solidFill>
                <a:latin typeface="+mn-ea"/>
              </a:rPr>
              <a:t>知识表示</a:t>
            </a:r>
            <a:r>
              <a:rPr lang="zh-CN" altLang="en-US" sz="1800" dirty="0" smtClean="0">
                <a:latin typeface="+mn-ea"/>
              </a:rPr>
              <a:t>：对知识的一种描述</a:t>
            </a:r>
            <a:r>
              <a:rPr lang="en-US" altLang="zh-CN" sz="1800" dirty="0" smtClean="0">
                <a:latin typeface="+mn-ea"/>
              </a:rPr>
              <a:t>(</a:t>
            </a:r>
            <a:r>
              <a:rPr lang="zh-CN" altLang="en-US" sz="1800" dirty="0" smtClean="0">
                <a:latin typeface="+mn-ea"/>
              </a:rPr>
              <a:t>或一组约定</a:t>
            </a:r>
            <a:r>
              <a:rPr lang="en-US" altLang="zh-CN" sz="1800" dirty="0" smtClean="0">
                <a:latin typeface="+mn-ea"/>
              </a:rPr>
              <a:t>)</a:t>
            </a:r>
            <a:r>
              <a:rPr lang="zh-CN" altLang="en-US" sz="1800" dirty="0" smtClean="0">
                <a:latin typeface="+mn-ea"/>
              </a:rPr>
              <a:t>，是计算机可以接受的，用于描述</a:t>
            </a:r>
            <a:endParaRPr lang="en-US" altLang="zh-CN" sz="1800" dirty="0" smtClean="0">
              <a:latin typeface="+mn-ea"/>
            </a:endParaRPr>
          </a:p>
          <a:p>
            <a:pPr marL="0" indent="0">
              <a:lnSpc>
                <a:spcPts val="25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80000"/>
              <a:buNone/>
            </a:pPr>
            <a:r>
              <a:rPr lang="en-US" altLang="zh-CN" sz="1800" dirty="0">
                <a:latin typeface="+mn-ea"/>
              </a:rPr>
              <a:t> </a:t>
            </a:r>
            <a:r>
              <a:rPr lang="en-US" altLang="zh-CN" sz="1800" dirty="0" smtClean="0">
                <a:latin typeface="+mn-ea"/>
              </a:rPr>
              <a:t>          </a:t>
            </a:r>
            <a:r>
              <a:rPr lang="en-US" altLang="zh-CN" sz="2400" dirty="0" smtClean="0">
                <a:latin typeface="+mn-ea"/>
              </a:rPr>
              <a:t> </a:t>
            </a:r>
            <a:r>
              <a:rPr lang="zh-CN" altLang="en-US" sz="1800" dirty="0" smtClean="0">
                <a:latin typeface="+mn-ea"/>
              </a:rPr>
              <a:t>知识的数据结构。</a:t>
            </a:r>
          </a:p>
          <a:p>
            <a:pPr marL="534988" indent="-174625">
              <a:lnSpc>
                <a:spcPts val="25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1800" dirty="0" smtClean="0">
                <a:latin typeface="+mn-ea"/>
              </a:rPr>
              <a:t>知识</a:t>
            </a:r>
            <a:r>
              <a:rPr lang="zh-CN" altLang="en-US" sz="1800" dirty="0" smtClean="0">
                <a:solidFill>
                  <a:srgbClr val="FF0000"/>
                </a:solidFill>
                <a:latin typeface="+mn-ea"/>
              </a:rPr>
              <a:t>外部表示</a:t>
            </a:r>
            <a:r>
              <a:rPr lang="zh-CN" altLang="en-US" sz="1800" dirty="0" smtClean="0">
                <a:latin typeface="+mn-ea"/>
              </a:rPr>
              <a:t>模式：知识表示的</a:t>
            </a:r>
            <a:r>
              <a:rPr lang="zh-CN" altLang="en-US" sz="1800" dirty="0" smtClean="0">
                <a:solidFill>
                  <a:srgbClr val="0000FF"/>
                </a:solidFill>
                <a:latin typeface="+mn-ea"/>
              </a:rPr>
              <a:t>形式化描述</a:t>
            </a:r>
            <a:r>
              <a:rPr lang="zh-CN" altLang="en-US" sz="1800" dirty="0" smtClean="0">
                <a:latin typeface="+mn-ea"/>
              </a:rPr>
              <a:t>。</a:t>
            </a:r>
            <a:r>
              <a:rPr lang="en-US" altLang="zh-CN" sz="1800" dirty="0" smtClean="0">
                <a:latin typeface="+mn-ea"/>
              </a:rPr>
              <a:t>(</a:t>
            </a:r>
            <a:r>
              <a:rPr lang="zh-CN" altLang="en-US" sz="1800" dirty="0" smtClean="0">
                <a:latin typeface="+mn-ea"/>
              </a:rPr>
              <a:t>与软件</a:t>
            </a:r>
            <a:r>
              <a:rPr lang="zh-CN" altLang="en-US" sz="1800" dirty="0">
                <a:latin typeface="+mn-ea"/>
              </a:rPr>
              <a:t>开发</a:t>
            </a:r>
            <a:r>
              <a:rPr lang="zh-CN" altLang="en-US" sz="1800" dirty="0" smtClean="0">
                <a:latin typeface="+mn-ea"/>
              </a:rPr>
              <a:t>工具、平台</a:t>
            </a:r>
            <a:r>
              <a:rPr lang="zh-CN" altLang="en-US" sz="1800" dirty="0" smtClean="0">
                <a:solidFill>
                  <a:srgbClr val="0000FF"/>
                </a:solidFill>
                <a:latin typeface="+mn-ea"/>
              </a:rPr>
              <a:t>无关</a:t>
            </a:r>
            <a:r>
              <a:rPr lang="en-US" altLang="zh-CN" sz="1800" dirty="0" smtClean="0">
                <a:latin typeface="+mn-ea"/>
              </a:rPr>
              <a:t>)</a:t>
            </a:r>
            <a:endParaRPr lang="en-US" altLang="zh-CN" sz="1800" dirty="0">
              <a:latin typeface="+mn-ea"/>
            </a:endParaRPr>
          </a:p>
          <a:p>
            <a:pPr marL="534988" indent="-174625">
              <a:lnSpc>
                <a:spcPts val="25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1800" dirty="0" smtClean="0">
                <a:latin typeface="+mn-ea"/>
              </a:rPr>
              <a:t>知识</a:t>
            </a:r>
            <a:r>
              <a:rPr lang="zh-CN" altLang="en-US" sz="1800" dirty="0" smtClean="0">
                <a:solidFill>
                  <a:srgbClr val="FF0000"/>
                </a:solidFill>
                <a:latin typeface="+mn-ea"/>
              </a:rPr>
              <a:t>内部表示</a:t>
            </a:r>
            <a:r>
              <a:rPr lang="zh-CN" altLang="en-US" sz="1800" dirty="0" smtClean="0">
                <a:latin typeface="+mn-ea"/>
              </a:rPr>
              <a:t>模式：知识表示的</a:t>
            </a:r>
            <a:r>
              <a:rPr lang="zh-CN" altLang="en-US" sz="1800" dirty="0" smtClean="0">
                <a:solidFill>
                  <a:srgbClr val="0000FF"/>
                </a:solidFill>
                <a:latin typeface="+mn-ea"/>
              </a:rPr>
              <a:t>存储结构</a:t>
            </a:r>
            <a:r>
              <a:rPr lang="zh-CN" altLang="en-US" sz="1800" dirty="0" smtClean="0">
                <a:latin typeface="+mn-ea"/>
              </a:rPr>
              <a:t>。</a:t>
            </a:r>
            <a:r>
              <a:rPr lang="en-US" altLang="zh-CN" sz="1800" dirty="0" smtClean="0">
                <a:latin typeface="+mn-ea"/>
              </a:rPr>
              <a:t>(</a:t>
            </a:r>
            <a:r>
              <a:rPr lang="zh-CN" altLang="en-US" sz="1800" dirty="0" smtClean="0">
                <a:latin typeface="+mn-ea"/>
              </a:rPr>
              <a:t>与软件</a:t>
            </a:r>
            <a:r>
              <a:rPr lang="zh-CN" altLang="en-US" sz="1800" dirty="0">
                <a:latin typeface="+mn-ea"/>
              </a:rPr>
              <a:t>开发</a:t>
            </a:r>
            <a:r>
              <a:rPr lang="zh-CN" altLang="en-US" sz="1800" dirty="0" smtClean="0">
                <a:latin typeface="+mn-ea"/>
              </a:rPr>
              <a:t>工具、平台</a:t>
            </a:r>
            <a:r>
              <a:rPr lang="zh-CN" altLang="en-US" sz="1800" dirty="0" smtClean="0">
                <a:solidFill>
                  <a:srgbClr val="0000FF"/>
                </a:solidFill>
                <a:latin typeface="+mn-ea"/>
              </a:rPr>
              <a:t>有关</a:t>
            </a:r>
            <a:r>
              <a:rPr lang="en-US" altLang="zh-CN" sz="1800" dirty="0" smtClean="0">
                <a:latin typeface="+mn-ea"/>
              </a:rPr>
              <a:t>)</a:t>
            </a:r>
            <a:endParaRPr lang="zh-CN" altLang="en-US" sz="1800" dirty="0">
              <a:latin typeface="+mn-ea"/>
            </a:endParaRPr>
          </a:p>
        </p:txBody>
      </p:sp>
      <p:sp>
        <p:nvSpPr>
          <p:cNvPr id="7" name="Rectangle 3"/>
          <p:cNvSpPr>
            <a:spLocks noGrp="1" noChangeArrowheads="1"/>
          </p:cNvSpPr>
          <p:nvPr/>
        </p:nvSpPr>
        <p:spPr bwMode="gray">
          <a:xfrm>
            <a:off x="585070" y="4555299"/>
            <a:ext cx="7472270" cy="13681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v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8288" indent="-268288"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宋体" panose="02010600030101010101" pitchFamily="2" charset="-122"/>
              <a:buChar char="□"/>
            </a:pPr>
            <a:r>
              <a:rPr lang="zh-CN" altLang="zh-CN" sz="1800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知识</a:t>
            </a:r>
            <a:r>
              <a:rPr lang="zh-CN" altLang="en-US" sz="1800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表示</a:t>
            </a:r>
            <a:r>
              <a:rPr lang="zh-CN" altLang="zh-CN" sz="1800" dirty="0">
                <a:latin typeface="宋体" panose="02010600030101010101" pitchFamily="2" charset="-122"/>
                <a:ea typeface="宋体" panose="02010600030101010101" pitchFamily="2" charset="-122"/>
              </a:rPr>
              <a:t>是人工智能的</a:t>
            </a:r>
            <a:r>
              <a:rPr lang="zh-CN" altLang="zh-CN" sz="18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核心任务之一</a:t>
            </a:r>
            <a:r>
              <a:rPr lang="zh-CN" altLang="en-US" sz="1800" dirty="0">
                <a:latin typeface="宋体" panose="02010600030101010101" pitchFamily="2" charset="-122"/>
                <a:ea typeface="宋体" panose="02010600030101010101" pitchFamily="2" charset="-122"/>
              </a:rPr>
              <a:t>，目的是</a:t>
            </a:r>
            <a:r>
              <a:rPr lang="zh-CN" altLang="en-US" sz="18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用知识改善程序的性能</a:t>
            </a:r>
            <a:r>
              <a:rPr lang="zh-CN" altLang="en-US" sz="1800" dirty="0"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endParaRPr lang="en-US" altLang="zh-CN" sz="18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628650" indent="-268288"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1800" dirty="0">
                <a:latin typeface="宋体" panose="02010600030101010101" pitchFamily="2" charset="-122"/>
                <a:ea typeface="宋体" panose="02010600030101010101" pitchFamily="2" charset="-122"/>
              </a:rPr>
              <a:t>利用知识帮助选择</a:t>
            </a:r>
            <a:r>
              <a:rPr lang="en-US" altLang="zh-CN" sz="1800" dirty="0"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zh-CN" altLang="en-US" sz="1800" dirty="0">
                <a:latin typeface="宋体" panose="02010600030101010101" pitchFamily="2" charset="-122"/>
                <a:ea typeface="宋体" panose="02010600030101010101" pitchFamily="2" charset="-122"/>
              </a:rPr>
              <a:t>或限制</a:t>
            </a:r>
            <a:r>
              <a:rPr lang="en-US" altLang="zh-CN" sz="1800" dirty="0"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  <a:r>
              <a:rPr lang="zh-CN" altLang="en-US" sz="1800" dirty="0">
                <a:latin typeface="宋体" panose="02010600030101010101" pitchFamily="2" charset="-122"/>
                <a:ea typeface="宋体" panose="02010600030101010101" pitchFamily="2" charset="-122"/>
              </a:rPr>
              <a:t>程序的</a:t>
            </a:r>
            <a:r>
              <a:rPr lang="zh-CN" altLang="en-US" sz="1800" dirty="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搜索范围</a:t>
            </a:r>
            <a:endParaRPr lang="en-US" altLang="zh-CN" sz="1800" dirty="0">
              <a:solidFill>
                <a:srgbClr val="0000FF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628650" indent="-268288"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1800" dirty="0">
                <a:latin typeface="宋体" panose="02010600030101010101" pitchFamily="2" charset="-122"/>
                <a:ea typeface="宋体" panose="02010600030101010101" pitchFamily="2" charset="-122"/>
              </a:rPr>
              <a:t>利用知识帮助程序</a:t>
            </a:r>
            <a:r>
              <a:rPr lang="zh-CN" altLang="en-US" sz="1800" dirty="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识别、判断、规划、学习</a:t>
            </a:r>
            <a:r>
              <a:rPr lang="zh-CN" altLang="en-US" sz="1800" dirty="0"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endParaRPr lang="en-US" altLang="zh-CN" sz="18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628650" indent="-268288"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en-US" altLang="zh-CN" sz="1800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AI</a:t>
            </a:r>
            <a:r>
              <a:rPr lang="zh-CN" altLang="en-US" sz="1800" dirty="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研究</a:t>
            </a:r>
            <a:r>
              <a:rPr lang="zh-CN" altLang="en-US" sz="1800" dirty="0">
                <a:latin typeface="宋体" panose="02010600030101010101" pitchFamily="2" charset="-122"/>
                <a:ea typeface="宋体" panose="02010600030101010101" pitchFamily="2" charset="-122"/>
              </a:rPr>
              <a:t>：如何使程序拥有知识并具有智能行为</a:t>
            </a:r>
            <a:endParaRPr lang="en-US" altLang="zh-CN" sz="18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79158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144" y="442946"/>
            <a:ext cx="1152128" cy="1116858"/>
          </a:xfrm>
          <a:prstGeom prst="rect">
            <a:avLst/>
          </a:prstGeom>
        </p:spPr>
      </p:pic>
      <p:grpSp>
        <p:nvGrpSpPr>
          <p:cNvPr id="34" name="组合 33"/>
          <p:cNvGrpSpPr/>
          <p:nvPr/>
        </p:nvGrpSpPr>
        <p:grpSpPr>
          <a:xfrm>
            <a:off x="5868144" y="452182"/>
            <a:ext cx="2394600" cy="1129313"/>
            <a:chOff x="5868144" y="452182"/>
            <a:chExt cx="2394600" cy="1129313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64287" y="452182"/>
              <a:ext cx="1098457" cy="1129313"/>
            </a:xfrm>
            <a:prstGeom prst="rect">
              <a:avLst/>
            </a:prstGeom>
          </p:spPr>
        </p:pic>
        <p:grpSp>
          <p:nvGrpSpPr>
            <p:cNvPr id="33" name="组合 32"/>
            <p:cNvGrpSpPr/>
            <p:nvPr/>
          </p:nvGrpSpPr>
          <p:grpSpPr>
            <a:xfrm>
              <a:off x="5868144" y="452182"/>
              <a:ext cx="1152128" cy="1129313"/>
              <a:chOff x="5868144" y="452182"/>
              <a:chExt cx="1152128" cy="1129313"/>
            </a:xfrm>
          </p:grpSpPr>
          <p:cxnSp>
            <p:nvCxnSpPr>
              <p:cNvPr id="30" name="直接连接符 29"/>
              <p:cNvCxnSpPr/>
              <p:nvPr/>
            </p:nvCxnSpPr>
            <p:spPr bwMode="auto">
              <a:xfrm>
                <a:off x="5868144" y="452182"/>
                <a:ext cx="1152128" cy="1129313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2" name="直接连接符 31"/>
              <p:cNvCxnSpPr/>
              <p:nvPr/>
            </p:nvCxnSpPr>
            <p:spPr bwMode="auto">
              <a:xfrm flipH="1">
                <a:off x="5868144" y="452182"/>
                <a:ext cx="1152128" cy="1116858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</p:grpSp>
      <p:sp>
        <p:nvSpPr>
          <p:cNvPr id="24" name="Text Box 4"/>
          <p:cNvSpPr txBox="1">
            <a:spLocks noChangeArrowheads="1"/>
          </p:cNvSpPr>
          <p:nvPr/>
        </p:nvSpPr>
        <p:spPr bwMode="auto">
          <a:xfrm>
            <a:off x="611560" y="1798365"/>
            <a:ext cx="7848227" cy="18466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 algn="just" eaLnBrk="1" hangingPunct="1">
              <a:lnSpc>
                <a:spcPct val="150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dirty="0">
                <a:latin typeface="+mn-ea"/>
                <a:ea typeface="+mn-ea"/>
              </a:rPr>
              <a:t>综上所述</a:t>
            </a:r>
            <a:r>
              <a:rPr lang="zh-CN" altLang="en-US" sz="2000" dirty="0" smtClean="0">
                <a:latin typeface="+mn-ea"/>
                <a:ea typeface="+mn-ea"/>
              </a:rPr>
              <a:t>，完成</a:t>
            </a:r>
            <a:r>
              <a:rPr lang="zh-CN" altLang="en-US" sz="2000" dirty="0">
                <a:solidFill>
                  <a:srgbClr val="0000FF"/>
                </a:solidFill>
                <a:latin typeface="+mn-ea"/>
                <a:ea typeface="+mn-ea"/>
              </a:rPr>
              <a:t>对某个问题的状态描述</a:t>
            </a:r>
            <a:r>
              <a:rPr lang="zh-CN" altLang="en-US" sz="2000" dirty="0" smtClean="0">
                <a:latin typeface="+mn-ea"/>
                <a:ea typeface="+mn-ea"/>
              </a:rPr>
              <a:t>，应明确</a:t>
            </a:r>
            <a:r>
              <a:rPr lang="en-US" altLang="zh-CN" sz="2000" dirty="0">
                <a:solidFill>
                  <a:srgbClr val="FF0000"/>
                </a:solidFill>
                <a:latin typeface="+mn-ea"/>
                <a:ea typeface="+mn-ea"/>
              </a:rPr>
              <a:t>3</a:t>
            </a: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</a:rPr>
              <a:t>点</a:t>
            </a:r>
            <a:r>
              <a:rPr lang="zh-CN" altLang="en-US" sz="2000" dirty="0">
                <a:latin typeface="+mn-ea"/>
                <a:ea typeface="+mn-ea"/>
              </a:rPr>
              <a:t>：</a:t>
            </a:r>
          </a:p>
          <a:p>
            <a:pPr marL="628650" indent="-266700" eaLnBrk="1" hangingPunct="1">
              <a:lnSpc>
                <a:spcPct val="150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2000" dirty="0" smtClean="0">
                <a:latin typeface="+mn-ea"/>
                <a:ea typeface="+mn-ea"/>
              </a:rPr>
              <a:t>状态的描述</a:t>
            </a:r>
            <a:r>
              <a:rPr lang="zh-CN" altLang="en-US" sz="2000" dirty="0">
                <a:latin typeface="+mn-ea"/>
                <a:ea typeface="+mn-ea"/>
              </a:rPr>
              <a:t>方式，特别是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初始状态</a:t>
            </a:r>
            <a:r>
              <a:rPr lang="zh-CN" altLang="en-US" sz="2000" dirty="0" smtClean="0">
                <a:latin typeface="+mn-ea"/>
                <a:ea typeface="+mn-ea"/>
              </a:rPr>
              <a:t>的描述。</a:t>
            </a:r>
            <a:endParaRPr lang="en-US" altLang="zh-CN" sz="2000" dirty="0">
              <a:latin typeface="+mn-ea"/>
              <a:ea typeface="+mn-ea"/>
            </a:endParaRPr>
          </a:p>
          <a:p>
            <a:pPr marL="628650" indent="-266700" eaLnBrk="1" hangingPunct="1">
              <a:lnSpc>
                <a:spcPct val="150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操作符</a:t>
            </a: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</a:rPr>
              <a:t>集合</a:t>
            </a:r>
            <a:r>
              <a:rPr lang="zh-CN" altLang="en-US" sz="2000" dirty="0">
                <a:latin typeface="+mn-ea"/>
                <a:ea typeface="+mn-ea"/>
              </a:rPr>
              <a:t>及其对初始状态描述的</a:t>
            </a:r>
            <a:r>
              <a:rPr lang="zh-CN" altLang="en-US" sz="2000" dirty="0" smtClean="0">
                <a:latin typeface="+mn-ea"/>
                <a:ea typeface="+mn-ea"/>
              </a:rPr>
              <a:t>作用。</a:t>
            </a:r>
            <a:endParaRPr lang="en-US" altLang="zh-CN" sz="2000" dirty="0">
              <a:latin typeface="+mn-ea"/>
              <a:ea typeface="+mn-ea"/>
            </a:endParaRPr>
          </a:p>
          <a:p>
            <a:pPr marL="628650" indent="-266700" eaLnBrk="1" hangingPunct="1">
              <a:lnSpc>
                <a:spcPct val="150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目标</a:t>
            </a: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</a:rPr>
              <a:t>状态</a:t>
            </a:r>
            <a:r>
              <a:rPr lang="zh-CN" altLang="en-US" sz="2000" dirty="0">
                <a:latin typeface="+mn-ea"/>
                <a:ea typeface="+mn-ea"/>
              </a:rPr>
              <a:t>描述的</a:t>
            </a:r>
            <a:r>
              <a:rPr lang="zh-CN" altLang="en-US" sz="2000" dirty="0" smtClean="0">
                <a:latin typeface="+mn-ea"/>
                <a:ea typeface="+mn-ea"/>
              </a:rPr>
              <a:t>特性 </a:t>
            </a:r>
            <a:endParaRPr lang="zh-CN" altLang="en-US" sz="2000" dirty="0">
              <a:latin typeface="+mn-ea"/>
              <a:ea typeface="+mn-ea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5971675" y="2780928"/>
            <a:ext cx="2056709" cy="307777"/>
            <a:chOff x="6547739" y="3082471"/>
            <a:chExt cx="2056709" cy="307777"/>
          </a:xfrm>
        </p:grpSpPr>
        <p:sp>
          <p:nvSpPr>
            <p:cNvPr id="26" name="Text Box 4"/>
            <p:cNvSpPr txBox="1">
              <a:spLocks noChangeArrowheads="1"/>
            </p:cNvSpPr>
            <p:nvPr/>
          </p:nvSpPr>
          <p:spPr bwMode="auto">
            <a:xfrm>
              <a:off x="6993435" y="3082471"/>
              <a:ext cx="1611013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000" dirty="0" smtClean="0">
                  <a:latin typeface="+mn-ea"/>
                  <a:ea typeface="+mn-ea"/>
                </a:rPr>
                <a:t>(</a:t>
              </a:r>
              <a:r>
                <a:rPr lang="zh-CN" altLang="en-US" sz="2000" dirty="0" smtClean="0">
                  <a:solidFill>
                    <a:srgbClr val="FF0000"/>
                  </a:solidFill>
                  <a:latin typeface="+mn-ea"/>
                  <a:ea typeface="+mn-ea"/>
                </a:rPr>
                <a:t>移动规则</a:t>
              </a:r>
              <a:r>
                <a:rPr lang="en-US" altLang="zh-CN" sz="2000" dirty="0" smtClean="0">
                  <a:latin typeface="+mn-ea"/>
                  <a:ea typeface="+mn-ea"/>
                </a:rPr>
                <a:t>)</a:t>
              </a:r>
              <a:endParaRPr lang="zh-CN" altLang="en-US" sz="2000" dirty="0">
                <a:latin typeface="+mn-ea"/>
                <a:ea typeface="+mn-ea"/>
              </a:endParaRPr>
            </a:p>
          </p:txBody>
        </p:sp>
        <p:sp>
          <p:nvSpPr>
            <p:cNvPr id="27" name="左箭头 26"/>
            <p:cNvSpPr/>
            <p:nvPr/>
          </p:nvSpPr>
          <p:spPr bwMode="auto">
            <a:xfrm>
              <a:off x="6547739" y="3181618"/>
              <a:ext cx="432048" cy="144016"/>
            </a:xfrm>
            <a:prstGeom prst="leftArrow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宋体" panose="02010600030101010101" pitchFamily="2" charset="-122"/>
              </a:endParaRPr>
            </a:p>
          </p:txBody>
        </p:sp>
      </p:grpSp>
      <p:pic>
        <p:nvPicPr>
          <p:cNvPr id="29" name="图片 2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960" y="3670782"/>
            <a:ext cx="1146147" cy="1072989"/>
          </a:xfrm>
          <a:prstGeom prst="rect">
            <a:avLst/>
          </a:prstGeom>
        </p:spPr>
      </p:pic>
      <p:grpSp>
        <p:nvGrpSpPr>
          <p:cNvPr id="31" name="组合 30"/>
          <p:cNvGrpSpPr/>
          <p:nvPr/>
        </p:nvGrpSpPr>
        <p:grpSpPr>
          <a:xfrm>
            <a:off x="4061965" y="3645024"/>
            <a:ext cx="2958306" cy="1206316"/>
            <a:chOff x="4061965" y="3806860"/>
            <a:chExt cx="2776104" cy="1206316"/>
          </a:xfrm>
        </p:grpSpPr>
        <p:grpSp>
          <p:nvGrpSpPr>
            <p:cNvPr id="35" name="组合 34"/>
            <p:cNvGrpSpPr/>
            <p:nvPr/>
          </p:nvGrpSpPr>
          <p:grpSpPr>
            <a:xfrm>
              <a:off x="4061965" y="3806860"/>
              <a:ext cx="1349319" cy="1206316"/>
              <a:chOff x="4061965" y="3806860"/>
              <a:chExt cx="1349319" cy="1206316"/>
            </a:xfrm>
          </p:grpSpPr>
          <p:cxnSp>
            <p:nvCxnSpPr>
              <p:cNvPr id="46" name="直接连接符 45"/>
              <p:cNvCxnSpPr/>
              <p:nvPr/>
            </p:nvCxnSpPr>
            <p:spPr bwMode="auto">
              <a:xfrm>
                <a:off x="4154379" y="3806860"/>
                <a:ext cx="1256905" cy="1206316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47" name="直接连接符 46"/>
              <p:cNvCxnSpPr/>
              <p:nvPr/>
            </p:nvCxnSpPr>
            <p:spPr bwMode="auto">
              <a:xfrm flipH="1">
                <a:off x="4061965" y="3832618"/>
                <a:ext cx="1216313" cy="1180558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grpSp>
          <p:nvGrpSpPr>
            <p:cNvPr id="37" name="组合 36"/>
            <p:cNvGrpSpPr/>
            <p:nvPr/>
          </p:nvGrpSpPr>
          <p:grpSpPr>
            <a:xfrm>
              <a:off x="5478857" y="4160575"/>
              <a:ext cx="1359212" cy="307777"/>
              <a:chOff x="5478857" y="4160575"/>
              <a:chExt cx="1359212" cy="307777"/>
            </a:xfrm>
          </p:grpSpPr>
          <p:sp>
            <p:nvSpPr>
              <p:cNvPr id="39" name="右箭头 38"/>
              <p:cNvSpPr/>
              <p:nvPr/>
            </p:nvSpPr>
            <p:spPr bwMode="auto">
              <a:xfrm>
                <a:off x="5478857" y="4306471"/>
                <a:ext cx="360040" cy="140008"/>
              </a:xfrm>
              <a:prstGeom prst="rightArrow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Verdana" panose="020B060403050404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0" name="Text Box 4"/>
              <p:cNvSpPr txBox="1">
                <a:spLocks noChangeArrowheads="1"/>
              </p:cNvSpPr>
              <p:nvPr/>
            </p:nvSpPr>
            <p:spPr bwMode="auto">
              <a:xfrm>
                <a:off x="5912830" y="4160575"/>
                <a:ext cx="925239" cy="3077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zh-CN" altLang="en-US" sz="20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更复杂</a:t>
                </a:r>
                <a:r>
                  <a:rPr lang="en-US" altLang="zh-CN" sz="20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?</a:t>
                </a:r>
                <a:endParaRPr lang="zh-CN" altLang="en-US" sz="2000" dirty="0">
                  <a:solidFill>
                    <a:srgbClr val="FF0000"/>
                  </a:solidFill>
                  <a:latin typeface="+mn-ea"/>
                  <a:ea typeface="+mn-ea"/>
                </a:endParaRPr>
              </a:p>
            </p:txBody>
          </p:sp>
        </p:grpSp>
      </p:grpSp>
      <p:sp>
        <p:nvSpPr>
          <p:cNvPr id="48" name="Text Box 4"/>
          <p:cNvSpPr txBox="1">
            <a:spLocks noChangeArrowheads="1"/>
          </p:cNvSpPr>
          <p:nvPr/>
        </p:nvSpPr>
        <p:spPr bwMode="auto">
          <a:xfrm>
            <a:off x="6034307" y="4416760"/>
            <a:ext cx="1994077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求解过程更复杂</a:t>
            </a: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</a:rPr>
              <a:t>！</a:t>
            </a:r>
          </a:p>
        </p:txBody>
      </p:sp>
      <p:sp>
        <p:nvSpPr>
          <p:cNvPr id="49" name="Text Box 4"/>
          <p:cNvSpPr txBox="1">
            <a:spLocks noChangeArrowheads="1"/>
          </p:cNvSpPr>
          <p:nvPr/>
        </p:nvSpPr>
        <p:spPr bwMode="auto">
          <a:xfrm>
            <a:off x="4211960" y="4997615"/>
            <a:ext cx="3384376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解的构成</a:t>
            </a:r>
            <a:r>
              <a:rPr lang="en-US" altLang="zh-CN" sz="2000" dirty="0" smtClean="0">
                <a:solidFill>
                  <a:srgbClr val="FF0000"/>
                </a:solidFill>
                <a:latin typeface="+mn-ea"/>
                <a:ea typeface="+mn-ea"/>
              </a:rPr>
              <a:t>(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操作符序列</a:t>
            </a:r>
            <a:r>
              <a:rPr lang="en-US" altLang="zh-CN" sz="2000" dirty="0" smtClean="0">
                <a:solidFill>
                  <a:srgbClr val="FF0000"/>
                </a:solidFill>
                <a:latin typeface="+mn-ea"/>
                <a:ea typeface="+mn-ea"/>
              </a:rPr>
              <a:t>)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不同！</a:t>
            </a:r>
            <a:endParaRPr lang="zh-CN" altLang="en-US" sz="2000" dirty="0">
              <a:solidFill>
                <a:srgbClr val="FF0000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49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4"/>
          <p:cNvSpPr>
            <a:spLocks noChangeArrowheads="1"/>
          </p:cNvSpPr>
          <p:nvPr/>
        </p:nvSpPr>
        <p:spPr bwMode="auto">
          <a:xfrm>
            <a:off x="637016" y="1177007"/>
            <a:ext cx="432085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zh-CN" sz="2000" dirty="0" smtClean="0">
                <a:latin typeface="+mn-ea"/>
                <a:ea typeface="+mn-ea"/>
                <a:cs typeface="Times New Roman" panose="02020603050405020304" pitchFamily="18" charset="0"/>
              </a:rPr>
              <a:t>状态空间</a:t>
            </a: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表示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例子</a:t>
            </a:r>
            <a:r>
              <a:rPr lang="en-US" altLang="zh-CN" sz="20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3</a:t>
            </a: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：</a:t>
            </a:r>
            <a:r>
              <a:rPr lang="zh-CN" altLang="en-US" sz="2000" dirty="0">
                <a:latin typeface="+mn-ea"/>
                <a:ea typeface="+mn-ea"/>
              </a:rPr>
              <a:t>猴子和香蕉问题</a:t>
            </a:r>
            <a:endParaRPr lang="en-US" altLang="zh-CN" sz="2000" dirty="0"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600782" y="1772371"/>
            <a:ext cx="8075674" cy="6941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268288" indent="-268288" eaLnBrk="1" hangingPunct="1">
              <a:lnSpc>
                <a:spcPts val="29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问题：</a:t>
            </a:r>
            <a:r>
              <a:rPr lang="zh-CN" altLang="en-US" sz="2000" dirty="0" smtClean="0">
                <a:latin typeface="+mn-ea"/>
                <a:ea typeface="+mn-ea"/>
              </a:rPr>
              <a:t>房间</a:t>
            </a:r>
            <a:r>
              <a:rPr lang="zh-CN" altLang="en-US" sz="2000" dirty="0">
                <a:latin typeface="+mn-ea"/>
                <a:ea typeface="+mn-ea"/>
              </a:rPr>
              <a:t>中</a:t>
            </a:r>
            <a:r>
              <a:rPr lang="zh-CN" altLang="en-US" sz="2000" dirty="0" smtClean="0">
                <a:latin typeface="+mn-ea"/>
                <a:ea typeface="+mn-ea"/>
              </a:rPr>
              <a:t>有</a:t>
            </a: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</a:rPr>
              <a:t>一只猴子</a:t>
            </a:r>
            <a:r>
              <a:rPr lang="zh-CN" altLang="en-US" sz="2000" dirty="0">
                <a:latin typeface="+mn-ea"/>
                <a:ea typeface="+mn-ea"/>
              </a:rPr>
              <a:t>、</a:t>
            </a: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</a:rPr>
              <a:t>一个箱子</a:t>
            </a:r>
            <a:r>
              <a:rPr lang="zh-CN" altLang="en-US" sz="2000" dirty="0">
                <a:latin typeface="+mn-ea"/>
                <a:ea typeface="+mn-ea"/>
              </a:rPr>
              <a:t>和</a:t>
            </a: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</a:rPr>
              <a:t>一束香蕉</a:t>
            </a:r>
            <a:r>
              <a:rPr lang="zh-CN" altLang="en-US" sz="2000" dirty="0">
                <a:latin typeface="+mn-ea"/>
                <a:ea typeface="+mn-ea"/>
              </a:rPr>
              <a:t>。香蕉挂在天花板下方</a:t>
            </a:r>
            <a:r>
              <a:rPr lang="zh-CN" altLang="en-US" sz="2000" dirty="0" smtClean="0">
                <a:latin typeface="+mn-ea"/>
                <a:ea typeface="+mn-ea"/>
              </a:rPr>
              <a:t>，猴子</a:t>
            </a:r>
            <a:r>
              <a:rPr lang="zh-CN" altLang="en-US" sz="2000" dirty="0">
                <a:latin typeface="+mn-ea"/>
                <a:ea typeface="+mn-ea"/>
              </a:rPr>
              <a:t>的高度不足以拿到</a:t>
            </a:r>
            <a:r>
              <a:rPr lang="zh-CN" altLang="en-US" sz="2000" dirty="0" smtClean="0">
                <a:latin typeface="+mn-ea"/>
                <a:ea typeface="+mn-ea"/>
              </a:rPr>
              <a:t>。猴子如何才能</a:t>
            </a:r>
            <a:r>
              <a:rPr lang="zh-CN" altLang="en-US" sz="2000" dirty="0">
                <a:latin typeface="+mn-ea"/>
                <a:ea typeface="+mn-ea"/>
              </a:rPr>
              <a:t>拿到香蕉</a:t>
            </a:r>
            <a:r>
              <a:rPr lang="en-US" altLang="zh-CN" sz="2000" dirty="0">
                <a:latin typeface="+mn-ea"/>
                <a:ea typeface="+mn-ea"/>
              </a:rPr>
              <a:t>?</a:t>
            </a:r>
          </a:p>
        </p:txBody>
      </p:sp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82"/>
          <a:stretch>
            <a:fillRect/>
          </a:stretch>
        </p:blipFill>
        <p:spPr bwMode="auto">
          <a:xfrm>
            <a:off x="1619573" y="2636912"/>
            <a:ext cx="5976763" cy="311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91115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20613" y="1915666"/>
            <a:ext cx="3312368" cy="338554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71463" indent="-271463">
              <a:lnSpc>
                <a:spcPts val="3000"/>
              </a:lnSpc>
              <a:spcAft>
                <a:spcPts val="12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  <a:defRPr/>
            </a:pPr>
            <a:r>
              <a:rPr lang="zh-CN" altLang="zh-CN" sz="2000" kern="1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设</a:t>
            </a:r>
            <a:r>
              <a:rPr lang="zh-CN" altLang="zh-CN" sz="2000" kern="1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猴子位于</a:t>
            </a:r>
            <a:r>
              <a:rPr lang="en-US" altLang="zh-CN" sz="2000" kern="1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</a:t>
            </a:r>
            <a:r>
              <a:rPr lang="zh-CN" altLang="zh-CN" sz="2000" kern="1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处</a:t>
            </a:r>
            <a:r>
              <a:rPr lang="zh-CN" altLang="zh-CN" sz="2000" kern="1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</a:t>
            </a:r>
            <a:r>
              <a:rPr lang="zh-CN" altLang="en-US" sz="2000" kern="1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目标</a:t>
            </a:r>
            <a:r>
              <a:rPr lang="zh-CN" altLang="zh-CN" sz="2000" kern="1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物</a:t>
            </a:r>
            <a:r>
              <a:rPr lang="zh-CN" altLang="zh-CN" sz="2000" kern="1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香蕉挂在</a:t>
            </a:r>
            <a:r>
              <a:rPr lang="en-US" altLang="zh-CN" sz="2000" kern="1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</a:t>
            </a:r>
            <a:r>
              <a:rPr lang="zh-CN" altLang="zh-CN" sz="2000" kern="1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处上方</a:t>
            </a:r>
            <a:r>
              <a:rPr lang="zh-CN" altLang="zh-CN" sz="2000" kern="1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，猴子想吃香蕉，但高度不够</a:t>
            </a:r>
            <a:r>
              <a:rPr lang="zh-CN" altLang="zh-CN" sz="2000" kern="1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。</a:t>
            </a:r>
            <a:endParaRPr lang="en-US" altLang="zh-CN" sz="2000" kern="1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271463" indent="-271463">
              <a:lnSpc>
                <a:spcPts val="3000"/>
              </a:lnSpc>
              <a:spcAft>
                <a:spcPts val="12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  <a:defRPr/>
            </a:pPr>
            <a:r>
              <a:rPr lang="en-US" altLang="zh-CN" sz="2000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</a:t>
            </a:r>
            <a:r>
              <a:rPr lang="zh-CN" altLang="zh-CN" sz="2000" kern="1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处有可移动</a:t>
            </a:r>
            <a:r>
              <a:rPr lang="zh-CN" altLang="zh-CN" sz="2000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的</a:t>
            </a:r>
            <a:r>
              <a:rPr lang="zh-CN" altLang="en-US" sz="2000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箱子</a:t>
            </a:r>
            <a:r>
              <a:rPr lang="zh-CN" altLang="zh-CN" sz="2000" kern="1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</a:t>
            </a:r>
            <a:r>
              <a:rPr lang="zh-CN" altLang="zh-CN" sz="2000" kern="1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若</a:t>
            </a:r>
            <a:r>
              <a:rPr lang="zh-CN" altLang="zh-CN" sz="2000" kern="1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猴子站</a:t>
            </a:r>
            <a:r>
              <a:rPr lang="zh-CN" altLang="zh-CN" sz="2000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在</a:t>
            </a:r>
            <a:r>
              <a:rPr lang="zh-CN" altLang="en-US" sz="2000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箱子</a:t>
            </a:r>
            <a:r>
              <a:rPr lang="zh-CN" altLang="zh-CN" sz="2000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上</a:t>
            </a:r>
            <a:r>
              <a:rPr lang="zh-CN" altLang="zh-CN" sz="2000" kern="1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即可拿到</a:t>
            </a:r>
            <a:r>
              <a:rPr lang="zh-CN" altLang="zh-CN" sz="2000" kern="1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香蕉</a:t>
            </a:r>
            <a:r>
              <a:rPr lang="zh-CN" altLang="en-US" sz="2000" kern="1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，但箱子须移动到</a:t>
            </a:r>
            <a:r>
              <a:rPr lang="en-US" altLang="zh-CN" sz="2000" kern="1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</a:t>
            </a:r>
            <a:r>
              <a:rPr lang="zh-CN" altLang="en-US" sz="2000" kern="1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处。</a:t>
            </a:r>
            <a:endParaRPr lang="en-US" altLang="zh-CN" sz="2000" kern="1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271463" indent="-271463">
              <a:lnSpc>
                <a:spcPts val="3000"/>
              </a:lnSpc>
              <a:spcAft>
                <a:spcPts val="12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  <a:defRPr/>
            </a:pPr>
            <a:r>
              <a:rPr lang="zh-CN" altLang="zh-CN" sz="2000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如何</a:t>
            </a:r>
            <a:r>
              <a:rPr lang="zh-CN" altLang="zh-CN" sz="2000" kern="1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制定行动</a:t>
            </a:r>
            <a:r>
              <a:rPr lang="zh-CN" altLang="en-US" sz="2000" kern="1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规划</a:t>
            </a:r>
            <a:r>
              <a:rPr lang="zh-CN" altLang="zh-CN" sz="2000" kern="1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</a:t>
            </a:r>
            <a:r>
              <a:rPr lang="zh-CN" altLang="en-US" sz="2000" kern="1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让</a:t>
            </a:r>
            <a:r>
              <a:rPr lang="zh-CN" altLang="zh-CN" sz="2000" kern="1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猴子</a:t>
            </a:r>
            <a:r>
              <a:rPr lang="zh-CN" altLang="en-US" sz="2000" kern="1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能</a:t>
            </a:r>
            <a:r>
              <a:rPr lang="zh-CN" altLang="zh-CN" sz="2000" kern="1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拿</a:t>
            </a:r>
            <a:r>
              <a:rPr lang="zh-CN" altLang="zh-CN" sz="2000" kern="1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到香蕉</a:t>
            </a:r>
            <a:r>
              <a:rPr lang="zh-CN" altLang="en-US" sz="2000" kern="1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？</a:t>
            </a:r>
            <a:endParaRPr lang="zh-CN" altLang="en-US" sz="20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82"/>
          <a:stretch>
            <a:fillRect/>
          </a:stretch>
        </p:blipFill>
        <p:spPr bwMode="auto">
          <a:xfrm>
            <a:off x="4005461" y="2024636"/>
            <a:ext cx="4598987" cy="28803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656505" y="1198576"/>
            <a:ext cx="575419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000" dirty="0" smtClean="0">
                <a:latin typeface="+mn-ea"/>
                <a:ea typeface="+mn-ea"/>
              </a:rPr>
              <a:t>分析</a:t>
            </a:r>
            <a:endParaRPr lang="zh-CN" altLang="en-US" sz="20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54818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Box 4"/>
              <p:cNvSpPr txBox="1">
                <a:spLocks noChangeArrowheads="1"/>
              </p:cNvSpPr>
              <p:nvPr/>
            </p:nvSpPr>
            <p:spPr bwMode="auto">
              <a:xfrm>
                <a:off x="611423" y="1779149"/>
                <a:ext cx="5328729" cy="316201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342900" indent="-342900" eaLnBrk="1" hangingPunct="1">
                  <a:lnSpc>
                    <a:spcPts val="3200"/>
                  </a:lnSpc>
                  <a:spcAft>
                    <a:spcPts val="120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en-US" sz="20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状态空间表示法</a:t>
                </a:r>
                <a:r>
                  <a:rPr lang="zh-CN" altLang="en-US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，</a:t>
                </a:r>
                <a:r>
                  <a:rPr lang="zh-CN" altLang="zh-CN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四元</a:t>
                </a:r>
                <a:r>
                  <a:rPr lang="zh-CN" alt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组</a:t>
                </a:r>
                <a:r>
                  <a:rPr lang="zh-CN" altLang="en-US" sz="20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：</a:t>
                </a:r>
                <a:r>
                  <a:rPr lang="en-US" altLang="zh-CN" sz="2000" i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S =</a:t>
                </a:r>
                <a:r>
                  <a:rPr lang="zh-CN" altLang="zh-CN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（</a:t>
                </a:r>
                <a:r>
                  <a:rPr lang="en-US" altLang="zh-CN" sz="2000" i="1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w, x, y, z</a:t>
                </a:r>
                <a:r>
                  <a:rPr lang="zh-CN" alt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）</a:t>
                </a:r>
                <a:endParaRPr lang="en-US" altLang="zh-CN" sz="2000" dirty="0">
                  <a:solidFill>
                    <a:srgbClr val="FF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 eaLnBrk="1" hangingPunct="1">
                  <a:lnSpc>
                    <a:spcPts val="3200"/>
                  </a:lnSpc>
                </a:pPr>
                <a:r>
                  <a:rPr lang="zh-CN" altLang="en-US" sz="20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其中，</a:t>
                </a:r>
                <a:r>
                  <a:rPr lang="en-US" altLang="zh-CN" sz="2000" i="1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w</a:t>
                </a:r>
                <a:r>
                  <a:rPr lang="zh-CN" altLang="en-US" sz="20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：猴子</a:t>
                </a:r>
                <a:r>
                  <a:rPr lang="zh-CN" altLang="en-US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所在位置</a:t>
                </a:r>
                <a:endParaRPr lang="zh-CN" altLang="en-US" sz="20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 eaLnBrk="1" hangingPunct="1">
                  <a:lnSpc>
                    <a:spcPts val="3200"/>
                  </a:lnSpc>
                </a:pPr>
                <a:r>
                  <a:rPr lang="zh-CN" altLang="en-US" sz="20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     </a:t>
                </a:r>
                <a:r>
                  <a:rPr lang="zh-CN" altLang="en-US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      </a:t>
                </a:r>
                <a:r>
                  <a:rPr lang="en-US" altLang="zh-CN" sz="2000" i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x</a:t>
                </a:r>
                <a:r>
                  <a:rPr lang="zh-CN" altLang="en-US" sz="20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：箱子</a:t>
                </a:r>
                <a:r>
                  <a:rPr lang="zh-CN" altLang="en-US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所在位置</a:t>
                </a:r>
                <a:endParaRPr lang="en-US" altLang="zh-CN" sz="20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 eaLnBrk="1" hangingPunct="1">
                  <a:lnSpc>
                    <a:spcPts val="3200"/>
                  </a:lnSpc>
                </a:pPr>
                <a:r>
                  <a:rPr lang="en-US" altLang="zh-CN" sz="20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     </a:t>
                </a:r>
                <a:r>
                  <a:rPr lang="en-US" altLang="zh-CN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      </a:t>
                </a:r>
                <a:r>
                  <a:rPr lang="en-US" altLang="zh-CN" sz="2000" i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y</a:t>
                </a:r>
                <a:r>
                  <a:rPr lang="zh-CN" altLang="en-US" sz="20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：猴子是否在箱子上</a:t>
                </a:r>
                <a:r>
                  <a:rPr lang="zh-CN" altLang="en-US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（是取</a:t>
                </a:r>
                <a:r>
                  <a:rPr lang="en-US" altLang="zh-CN" sz="20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1</a:t>
                </a:r>
                <a:r>
                  <a:rPr lang="zh-CN" altLang="en-US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；</a:t>
                </a:r>
                <a:r>
                  <a:rPr lang="zh-CN" altLang="en-US" sz="20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否</a:t>
                </a:r>
                <a:r>
                  <a:rPr lang="zh-CN" altLang="en-US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取</a:t>
                </a:r>
                <a:r>
                  <a:rPr lang="en-US" altLang="zh-CN" sz="20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0</a:t>
                </a:r>
                <a:r>
                  <a:rPr lang="zh-CN" altLang="en-US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）</a:t>
                </a:r>
                <a:endParaRPr lang="zh-CN" altLang="en-US" sz="20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 eaLnBrk="1" hangingPunct="1">
                  <a:lnSpc>
                    <a:spcPts val="3200"/>
                  </a:lnSpc>
                  <a:spcAft>
                    <a:spcPts val="1200"/>
                  </a:spcAft>
                </a:pPr>
                <a:r>
                  <a:rPr lang="en-US" altLang="zh-CN" sz="20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     </a:t>
                </a:r>
                <a:r>
                  <a:rPr lang="en-US" altLang="zh-CN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      </a:t>
                </a:r>
                <a:r>
                  <a:rPr lang="en-US" altLang="zh-CN" sz="2000" i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z</a:t>
                </a:r>
                <a:r>
                  <a:rPr lang="zh-CN" altLang="en-US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：猴子是否摘</a:t>
                </a:r>
                <a:r>
                  <a:rPr lang="zh-CN" altLang="en-US" sz="20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到</a:t>
                </a:r>
                <a:r>
                  <a:rPr lang="zh-CN" altLang="en-US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香蕉（是取</a:t>
                </a:r>
                <a:r>
                  <a:rPr lang="en-US" altLang="zh-CN" sz="20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1</a:t>
                </a:r>
                <a:r>
                  <a:rPr lang="zh-CN" altLang="en-US" sz="20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；</a:t>
                </a:r>
                <a:r>
                  <a:rPr lang="zh-CN" altLang="en-US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否取</a:t>
                </a:r>
                <a:r>
                  <a:rPr lang="en-US" altLang="zh-CN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0</a:t>
                </a:r>
                <a:r>
                  <a:rPr lang="zh-CN" altLang="en-US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）</a:t>
                </a:r>
                <a:endParaRPr lang="zh-CN" altLang="en-US" sz="20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 eaLnBrk="1" hangingPunct="1">
                  <a:lnSpc>
                    <a:spcPts val="3200"/>
                  </a:lnSpc>
                </a:pPr>
                <a:r>
                  <a:rPr lang="zh-CN" altLang="en-US" sz="20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     </a:t>
                </a:r>
                <a:r>
                  <a:rPr lang="zh-CN" altLang="en-US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     由此可得：</a:t>
                </a:r>
                <a:r>
                  <a:rPr lang="zh-CN" altLang="en-US" sz="20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初始状态</a:t>
                </a:r>
                <a:r>
                  <a:rPr lang="zh-CN" altLang="en-US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：</a:t>
                </a:r>
                <a:r>
                  <a:rPr lang="en-US" altLang="zh-CN" sz="20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𝑺</m:t>
                        </m:r>
                      </m:e>
                      <m:sub>
                        <m:r>
                          <a:rPr lang="en-US" altLang="zh-CN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𝟎</m:t>
                        </m:r>
                      </m:sub>
                    </m:sSub>
                    <m:r>
                      <a:rPr lang="en-US" altLang="zh-CN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𝒂</m:t>
                    </m:r>
                    <m:r>
                      <a:rPr lang="en-US" altLang="zh-CN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𝒃</m:t>
                    </m:r>
                    <m:r>
                      <a:rPr lang="en-US" altLang="zh-CN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𝟎</m:t>
                    </m:r>
                    <m:r>
                      <a:rPr lang="en-US" altLang="zh-CN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𝟎</m:t>
                    </m:r>
                    <m:r>
                      <a:rPr lang="en-US" altLang="zh-CN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zh-CN" altLang="en-US" sz="2000" dirty="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 eaLnBrk="1" hangingPunct="1">
                  <a:lnSpc>
                    <a:spcPts val="3200"/>
                  </a:lnSpc>
                </a:pPr>
                <a:r>
                  <a:rPr lang="zh-CN" altLang="en-US" sz="20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     </a:t>
                </a:r>
                <a:r>
                  <a:rPr lang="zh-CN" altLang="en-US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                         </a:t>
                </a:r>
                <a:r>
                  <a:rPr lang="zh-CN" altLang="en-US" sz="20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目标状态</a:t>
                </a:r>
                <a:r>
                  <a:rPr lang="zh-CN" altLang="en-US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：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smtClean="0"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𝑺</m:t>
                        </m:r>
                      </m:e>
                      <m:sub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𝒈</m:t>
                        </m:r>
                      </m:sub>
                    </m:sSub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𝒄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𝒄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𝟏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𝟏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altLang="zh-CN" sz="20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Text 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11423" y="1779149"/>
                <a:ext cx="5328729" cy="3162019"/>
              </a:xfrm>
              <a:prstGeom prst="rect">
                <a:avLst/>
              </a:prstGeom>
              <a:blipFill>
                <a:blip r:embed="rId2"/>
                <a:stretch>
                  <a:fillRect l="-2860" t="-1156" r="-2403" b="-2312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82"/>
          <a:stretch>
            <a:fillRect/>
          </a:stretch>
        </p:blipFill>
        <p:spPr bwMode="auto">
          <a:xfrm>
            <a:off x="5940152" y="171224"/>
            <a:ext cx="2520653" cy="1361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矩形 1"/>
          <p:cNvSpPr>
            <a:spLocks noChangeArrowheads="1"/>
          </p:cNvSpPr>
          <p:nvPr/>
        </p:nvSpPr>
        <p:spPr bwMode="auto">
          <a:xfrm>
            <a:off x="638347" y="1177007"/>
            <a:ext cx="177341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 dirty="0" smtClean="0">
                <a:latin typeface="+mn-ea"/>
                <a:ea typeface="+mn-ea"/>
              </a:rPr>
              <a:t>问题求解</a:t>
            </a:r>
            <a:r>
              <a:rPr lang="zh-CN" altLang="zh-CN" sz="2000" dirty="0" smtClean="0">
                <a:latin typeface="+mn-ea"/>
                <a:ea typeface="+mn-ea"/>
              </a:rPr>
              <a:t>过程</a:t>
            </a:r>
            <a:r>
              <a:rPr lang="zh-CN" altLang="en-US" sz="2000" dirty="0">
                <a:latin typeface="+mn-ea"/>
                <a:ea typeface="+mn-ea"/>
              </a:rPr>
              <a:t>：</a:t>
            </a:r>
            <a:endParaRPr lang="zh-CN" altLang="zh-CN" sz="20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83678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899592" y="585065"/>
            <a:ext cx="7344171" cy="920371"/>
            <a:chOff x="899592" y="504068"/>
            <a:chExt cx="7344171" cy="836700"/>
          </a:xfrm>
        </p:grpSpPr>
        <p:pic>
          <p:nvPicPr>
            <p:cNvPr id="5" name="Picture 5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882"/>
            <a:stretch>
              <a:fillRect/>
            </a:stretch>
          </p:blipFill>
          <p:spPr bwMode="auto">
            <a:xfrm>
              <a:off x="899592" y="504068"/>
              <a:ext cx="1429734" cy="8330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55132" y="534391"/>
              <a:ext cx="1256502" cy="802709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06893" y="531365"/>
              <a:ext cx="1261240" cy="805736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89201" y="533223"/>
              <a:ext cx="1258331" cy="803878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76781" y="531364"/>
              <a:ext cx="1266982" cy="809404"/>
            </a:xfrm>
            <a:prstGeom prst="rect">
              <a:avLst/>
            </a:prstGeom>
          </p:spPr>
        </p:pic>
      </p:grpSp>
      <p:grpSp>
        <p:nvGrpSpPr>
          <p:cNvPr id="33" name="组合 32"/>
          <p:cNvGrpSpPr/>
          <p:nvPr/>
        </p:nvGrpSpPr>
        <p:grpSpPr>
          <a:xfrm>
            <a:off x="656917" y="1714523"/>
            <a:ext cx="7875523" cy="3416320"/>
            <a:chOff x="656917" y="1714523"/>
            <a:chExt cx="7875523" cy="3416320"/>
          </a:xfrm>
        </p:grpSpPr>
        <p:sp>
          <p:nvSpPr>
            <p:cNvPr id="4" name="Text Box 4"/>
            <p:cNvSpPr txBox="1">
              <a:spLocks noChangeArrowheads="1"/>
            </p:cNvSpPr>
            <p:nvPr/>
          </p:nvSpPr>
          <p:spPr bwMode="auto">
            <a:xfrm>
              <a:off x="656917" y="1714523"/>
              <a:ext cx="7875523" cy="34163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457200" indent="-457200" eaLnBrk="1" hangingPunct="1">
                <a:lnSpc>
                  <a:spcPct val="150000"/>
                </a:lnSpc>
                <a:buSzPct val="80000"/>
                <a:buFont typeface="Wingdings" panose="05000000000000000000" pitchFamily="2" charset="2"/>
                <a:buChar char="p"/>
              </a:pPr>
              <a:r>
                <a:rPr lang="zh-CN" altLang="en-US" sz="2400" dirty="0">
                  <a:solidFill>
                    <a:srgbClr val="FF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可能出现的状态：</a:t>
              </a:r>
              <a:endPara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  <a:p>
              <a:pPr eaLnBrk="1" hangingPunct="1">
                <a:lnSpc>
                  <a:spcPct val="150000"/>
                </a:lnSpc>
              </a:pPr>
              <a:r>
                <a:rPr lang="en-US" altLang="zh-CN" sz="24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                               </a:t>
              </a:r>
              <a:r>
                <a:rPr lang="en-US" altLang="zh-CN" sz="2400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    S</a:t>
              </a:r>
              <a:r>
                <a:rPr lang="en-US" altLang="zh-CN" sz="2400" baseline="-30000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0</a:t>
              </a:r>
              <a:r>
                <a:rPr lang="en-US" altLang="zh-CN" sz="2400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(a,b,0,0</a:t>
              </a:r>
              <a:r>
                <a:rPr lang="en-US" altLang="zh-CN" sz="24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)  ←</a:t>
              </a:r>
              <a:r>
                <a:rPr lang="zh-CN" altLang="en-US" sz="2000" dirty="0">
                  <a:solidFill>
                    <a:srgbClr val="FF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初始状态</a:t>
              </a:r>
              <a:endPara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  <a:p>
              <a:pPr eaLnBrk="1" hangingPunct="1">
                <a:lnSpc>
                  <a:spcPct val="150000"/>
                </a:lnSpc>
              </a:pPr>
              <a:r>
                <a:rPr lang="en-US" altLang="zh-CN" sz="24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                               </a:t>
              </a:r>
              <a:r>
                <a:rPr lang="en-US" altLang="zh-CN" sz="2400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    S</a:t>
              </a:r>
              <a:r>
                <a:rPr lang="en-US" altLang="zh-CN" sz="2400" baseline="-30000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1</a:t>
              </a:r>
              <a:r>
                <a:rPr lang="en-US" altLang="zh-CN" sz="2400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(b,b,0,0</a:t>
              </a:r>
              <a:r>
                <a:rPr lang="en-US" altLang="zh-CN" sz="24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)</a:t>
              </a:r>
            </a:p>
            <a:p>
              <a:pPr eaLnBrk="1" hangingPunct="1">
                <a:lnSpc>
                  <a:spcPct val="150000"/>
                </a:lnSpc>
              </a:pPr>
              <a:r>
                <a:rPr lang="en-US" altLang="zh-CN" sz="24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                               </a:t>
              </a:r>
              <a:r>
                <a:rPr lang="en-US" altLang="zh-CN" sz="2400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    S</a:t>
              </a:r>
              <a:r>
                <a:rPr lang="en-US" altLang="zh-CN" sz="2400" baseline="-30000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2</a:t>
              </a:r>
              <a:r>
                <a:rPr lang="en-US" altLang="zh-CN" sz="2400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(c,c,0,0</a:t>
              </a:r>
              <a:r>
                <a:rPr lang="en-US" altLang="zh-CN" sz="24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)</a:t>
              </a:r>
            </a:p>
            <a:p>
              <a:pPr eaLnBrk="1" hangingPunct="1">
                <a:lnSpc>
                  <a:spcPct val="150000"/>
                </a:lnSpc>
              </a:pPr>
              <a:r>
                <a:rPr lang="en-US" altLang="zh-CN" sz="24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                               </a:t>
              </a:r>
              <a:r>
                <a:rPr lang="en-US" altLang="zh-CN" sz="2400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    S</a:t>
              </a:r>
              <a:r>
                <a:rPr lang="en-US" altLang="zh-CN" sz="2400" baseline="-30000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3</a:t>
              </a:r>
              <a:r>
                <a:rPr lang="en-US" altLang="zh-CN" sz="2400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(c,c,1,0</a:t>
              </a:r>
              <a:r>
                <a:rPr lang="en-US" altLang="zh-CN" sz="24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)</a:t>
              </a:r>
            </a:p>
            <a:p>
              <a:pPr eaLnBrk="1" hangingPunct="1">
                <a:lnSpc>
                  <a:spcPct val="150000"/>
                </a:lnSpc>
              </a:pPr>
              <a:r>
                <a:rPr lang="en-US" altLang="zh-CN" sz="24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                               </a:t>
              </a:r>
              <a:r>
                <a:rPr lang="en-US" altLang="zh-CN" sz="2400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    S</a:t>
              </a:r>
              <a:r>
                <a:rPr lang="en-US" altLang="zh-CN" sz="2400" baseline="-30000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4 </a:t>
              </a:r>
              <a:r>
                <a:rPr lang="en-US" altLang="zh-CN" sz="24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(c,c,1,1)  ←</a:t>
              </a:r>
              <a:r>
                <a:rPr lang="zh-CN" altLang="en-US" sz="2000" dirty="0">
                  <a:solidFill>
                    <a:srgbClr val="FF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目标</a:t>
              </a:r>
              <a:r>
                <a:rPr lang="zh-CN" altLang="en-US" sz="2000" dirty="0" smtClean="0">
                  <a:solidFill>
                    <a:srgbClr val="FF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状态</a:t>
              </a:r>
              <a:endPara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cxnSp>
          <p:nvCxnSpPr>
            <p:cNvPr id="3" name="直接箭头连接符 2"/>
            <p:cNvCxnSpPr/>
            <p:nvPr/>
          </p:nvCxnSpPr>
          <p:spPr bwMode="auto">
            <a:xfrm>
              <a:off x="5508104" y="2827108"/>
              <a:ext cx="0" cy="1728192"/>
            </a:xfrm>
            <a:prstGeom prst="straightConnector1">
              <a:avLst/>
            </a:prstGeom>
            <a:ln>
              <a:prstDash val="dash"/>
              <a:headEnd type="none" w="med" len="med"/>
              <a:tailEnd type="triangle"/>
            </a:ln>
            <a:ex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9" name="组合 28"/>
          <p:cNvGrpSpPr/>
          <p:nvPr/>
        </p:nvGrpSpPr>
        <p:grpSpPr>
          <a:xfrm>
            <a:off x="2185342" y="2677856"/>
            <a:ext cx="946498" cy="2249333"/>
            <a:chOff x="1924606" y="2677856"/>
            <a:chExt cx="946498" cy="2249333"/>
          </a:xfrm>
        </p:grpSpPr>
        <p:grpSp>
          <p:nvGrpSpPr>
            <p:cNvPr id="16" name="组合 15"/>
            <p:cNvGrpSpPr/>
            <p:nvPr/>
          </p:nvGrpSpPr>
          <p:grpSpPr>
            <a:xfrm>
              <a:off x="1924606" y="2677856"/>
              <a:ext cx="946498" cy="531352"/>
              <a:chOff x="1924606" y="2677856"/>
              <a:chExt cx="946498" cy="531352"/>
            </a:xfrm>
          </p:grpSpPr>
          <p:cxnSp>
            <p:nvCxnSpPr>
              <p:cNvPr id="6" name="直接连接符 5"/>
              <p:cNvCxnSpPr/>
              <p:nvPr/>
            </p:nvCxnSpPr>
            <p:spPr bwMode="auto">
              <a:xfrm flipH="1">
                <a:off x="2356622" y="2677856"/>
                <a:ext cx="514482" cy="291800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4" name="直接连接符 13"/>
              <p:cNvCxnSpPr/>
              <p:nvPr/>
            </p:nvCxnSpPr>
            <p:spPr bwMode="auto">
              <a:xfrm>
                <a:off x="2356622" y="2969656"/>
                <a:ext cx="514482" cy="212256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矩形 14"/>
                  <p:cNvSpPr/>
                  <p:nvPr/>
                </p:nvSpPr>
                <p:spPr bwMode="auto">
                  <a:xfrm>
                    <a:off x="1924606" y="2705152"/>
                    <a:ext cx="386691" cy="504056"/>
                  </a:xfrm>
                  <a:prstGeom prst="rect">
                    <a:avLst/>
                  </a:prstGeom>
                  <a:noFill/>
                  <a:ln w="9525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extLst/>
                </p:spPr>
                <p:txBody>
                  <a:bodyPr vert="horz" wrap="square" lIns="0" tIns="0" rIns="0" bIns="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0" lang="en-US" altLang="zh-CN" sz="2800" b="1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800" b="1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𝒇</m:t>
                              </m:r>
                            </m:e>
                            <m:sub>
                              <m:r>
                                <a:rPr kumimoji="0" lang="en-US" altLang="zh-CN" sz="2800" b="1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𝟏</m:t>
                              </m:r>
                            </m:sub>
                          </m:sSub>
                        </m:oMath>
                      </m:oMathPara>
                    </a14:m>
                    <a:endParaRPr kumimoji="0" lang="zh-CN" altLang="en-US" sz="2800" b="1" i="0" u="none" strike="noStrike" cap="none" normalizeH="0" baseline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5" name="矩形 14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1924606" y="2705152"/>
                    <a:ext cx="386691" cy="504056"/>
                  </a:xfrm>
                  <a:prstGeom prst="rect">
                    <a:avLst/>
                  </a:prstGeom>
                  <a:blipFill rotWithShape="0">
                    <a:blip r:embed="rId7"/>
                    <a:stretch>
                      <a:fillRect/>
                    </a:stretch>
                  </a:blipFill>
                  <a:ln w="9525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extLst/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7" name="组合 16"/>
            <p:cNvGrpSpPr/>
            <p:nvPr/>
          </p:nvGrpSpPr>
          <p:grpSpPr>
            <a:xfrm>
              <a:off x="1924606" y="3246527"/>
              <a:ext cx="946498" cy="531352"/>
              <a:chOff x="1924606" y="2677856"/>
              <a:chExt cx="946498" cy="531352"/>
            </a:xfrm>
          </p:grpSpPr>
          <p:cxnSp>
            <p:nvCxnSpPr>
              <p:cNvPr id="18" name="直接连接符 17"/>
              <p:cNvCxnSpPr/>
              <p:nvPr/>
            </p:nvCxnSpPr>
            <p:spPr bwMode="auto">
              <a:xfrm flipH="1">
                <a:off x="2356622" y="2677856"/>
                <a:ext cx="514482" cy="291800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9" name="直接连接符 18"/>
              <p:cNvCxnSpPr/>
              <p:nvPr/>
            </p:nvCxnSpPr>
            <p:spPr bwMode="auto">
              <a:xfrm>
                <a:off x="2356622" y="2969656"/>
                <a:ext cx="514482" cy="212256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矩形 19"/>
                  <p:cNvSpPr/>
                  <p:nvPr/>
                </p:nvSpPr>
                <p:spPr bwMode="auto">
                  <a:xfrm>
                    <a:off x="1924606" y="2705152"/>
                    <a:ext cx="386691" cy="504056"/>
                  </a:xfrm>
                  <a:prstGeom prst="rect">
                    <a:avLst/>
                  </a:prstGeom>
                  <a:noFill/>
                  <a:ln w="9525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extLst/>
                </p:spPr>
                <p:txBody>
                  <a:bodyPr vert="horz" wrap="square" lIns="0" tIns="0" rIns="0" bIns="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0" lang="en-US" altLang="zh-CN" sz="2800" b="1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800" b="1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𝒇</m:t>
                              </m:r>
                            </m:e>
                            <m:sub>
                              <m:r>
                                <a:rPr kumimoji="0" lang="en-US" altLang="zh-CN" sz="2800" b="1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𝟐</m:t>
                              </m:r>
                            </m:sub>
                          </m:sSub>
                        </m:oMath>
                      </m:oMathPara>
                    </a14:m>
                    <a:endParaRPr kumimoji="0" lang="zh-CN" altLang="en-US" sz="2800" b="1" i="0" u="none" strike="noStrike" cap="none" normalizeH="0" baseline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20" name="矩形 19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1924606" y="2705152"/>
                    <a:ext cx="386691" cy="504056"/>
                  </a:xfrm>
                  <a:prstGeom prst="rect">
                    <a:avLst/>
                  </a:prstGeom>
                  <a:blipFill rotWithShape="0">
                    <a:blip r:embed="rId8"/>
                    <a:stretch>
                      <a:fillRect/>
                    </a:stretch>
                  </a:blipFill>
                  <a:ln w="9525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extLst/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1" name="组合 20"/>
            <p:cNvGrpSpPr/>
            <p:nvPr/>
          </p:nvGrpSpPr>
          <p:grpSpPr>
            <a:xfrm>
              <a:off x="1924606" y="3808680"/>
              <a:ext cx="946498" cy="531352"/>
              <a:chOff x="1924606" y="2677856"/>
              <a:chExt cx="946498" cy="531352"/>
            </a:xfrm>
          </p:grpSpPr>
          <p:cxnSp>
            <p:nvCxnSpPr>
              <p:cNvPr id="22" name="直接连接符 21"/>
              <p:cNvCxnSpPr/>
              <p:nvPr/>
            </p:nvCxnSpPr>
            <p:spPr bwMode="auto">
              <a:xfrm flipH="1">
                <a:off x="2356622" y="2677856"/>
                <a:ext cx="514482" cy="291800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3" name="直接连接符 22"/>
              <p:cNvCxnSpPr/>
              <p:nvPr/>
            </p:nvCxnSpPr>
            <p:spPr bwMode="auto">
              <a:xfrm>
                <a:off x="2356622" y="2969656"/>
                <a:ext cx="514482" cy="212256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矩形 23"/>
                  <p:cNvSpPr/>
                  <p:nvPr/>
                </p:nvSpPr>
                <p:spPr bwMode="auto">
                  <a:xfrm>
                    <a:off x="1924606" y="2705152"/>
                    <a:ext cx="386691" cy="504056"/>
                  </a:xfrm>
                  <a:prstGeom prst="rect">
                    <a:avLst/>
                  </a:prstGeom>
                  <a:noFill/>
                  <a:ln w="9525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extLst/>
                </p:spPr>
                <p:txBody>
                  <a:bodyPr vert="horz" wrap="square" lIns="0" tIns="0" rIns="0" bIns="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0" lang="en-US" altLang="zh-CN" sz="2800" b="1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800" b="1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𝒇</m:t>
                              </m:r>
                            </m:e>
                            <m:sub>
                              <m:r>
                                <a:rPr kumimoji="0" lang="en-US" altLang="zh-CN" sz="2800" b="1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𝟑</m:t>
                              </m:r>
                            </m:sub>
                          </m:sSub>
                        </m:oMath>
                      </m:oMathPara>
                    </a14:m>
                    <a:endParaRPr kumimoji="0" lang="zh-CN" altLang="en-US" sz="2800" b="1" i="0" u="none" strike="noStrike" cap="none" normalizeH="0" baseline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24" name="矩形 23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1924606" y="2705152"/>
                    <a:ext cx="386691" cy="504056"/>
                  </a:xfrm>
                  <a:prstGeom prst="rect">
                    <a:avLst/>
                  </a:prstGeom>
                  <a:blipFill rotWithShape="0">
                    <a:blip r:embed="rId9"/>
                    <a:stretch>
                      <a:fillRect/>
                    </a:stretch>
                  </a:blipFill>
                  <a:ln w="9525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extLst/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5" name="组合 24"/>
            <p:cNvGrpSpPr/>
            <p:nvPr/>
          </p:nvGrpSpPr>
          <p:grpSpPr>
            <a:xfrm>
              <a:off x="1924606" y="4395837"/>
              <a:ext cx="946498" cy="531352"/>
              <a:chOff x="1924606" y="2677856"/>
              <a:chExt cx="946498" cy="531352"/>
            </a:xfrm>
          </p:grpSpPr>
          <p:cxnSp>
            <p:nvCxnSpPr>
              <p:cNvPr id="26" name="直接连接符 25"/>
              <p:cNvCxnSpPr/>
              <p:nvPr/>
            </p:nvCxnSpPr>
            <p:spPr bwMode="auto">
              <a:xfrm flipH="1">
                <a:off x="2356622" y="2677856"/>
                <a:ext cx="514482" cy="291800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7" name="直接连接符 26"/>
              <p:cNvCxnSpPr/>
              <p:nvPr/>
            </p:nvCxnSpPr>
            <p:spPr bwMode="auto">
              <a:xfrm>
                <a:off x="2356622" y="2969656"/>
                <a:ext cx="514482" cy="212256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矩形 27"/>
                  <p:cNvSpPr/>
                  <p:nvPr/>
                </p:nvSpPr>
                <p:spPr bwMode="auto">
                  <a:xfrm>
                    <a:off x="1924606" y="2705152"/>
                    <a:ext cx="386691" cy="504056"/>
                  </a:xfrm>
                  <a:prstGeom prst="rect">
                    <a:avLst/>
                  </a:prstGeom>
                  <a:noFill/>
                  <a:ln w="9525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extLst/>
                </p:spPr>
                <p:txBody>
                  <a:bodyPr vert="horz" wrap="square" lIns="0" tIns="0" rIns="0" bIns="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0" lang="en-US" altLang="zh-CN" sz="2800" b="1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800" b="1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𝒇</m:t>
                              </m:r>
                            </m:e>
                            <m:sub>
                              <m:r>
                                <a:rPr kumimoji="0" lang="en-US" altLang="zh-CN" sz="2800" b="1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𝟒</m:t>
                              </m:r>
                            </m:sub>
                          </m:sSub>
                        </m:oMath>
                      </m:oMathPara>
                    </a14:m>
                    <a:endParaRPr kumimoji="0" lang="zh-CN" altLang="en-US" sz="2800" b="1" i="0" u="none" strike="noStrike" cap="none" normalizeH="0" baseline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28" name="矩形 27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1924606" y="2705152"/>
                    <a:ext cx="386691" cy="504056"/>
                  </a:xfrm>
                  <a:prstGeom prst="rect">
                    <a:avLst/>
                  </a:prstGeom>
                  <a:blipFill rotWithShape="0">
                    <a:blip r:embed="rId10"/>
                    <a:stretch>
                      <a:fillRect/>
                    </a:stretch>
                  </a:blipFill>
                  <a:ln w="9525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extLst/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11" name="组合 10"/>
          <p:cNvGrpSpPr/>
          <p:nvPr/>
        </p:nvGrpSpPr>
        <p:grpSpPr>
          <a:xfrm>
            <a:off x="656917" y="5138958"/>
            <a:ext cx="5499259" cy="568874"/>
            <a:chOff x="656917" y="5138958"/>
            <a:chExt cx="5309493" cy="568874"/>
          </a:xfrm>
        </p:grpSpPr>
        <p:sp>
          <p:nvSpPr>
            <p:cNvPr id="31" name="Text Box 4"/>
            <p:cNvSpPr txBox="1">
              <a:spLocks noChangeArrowheads="1"/>
            </p:cNvSpPr>
            <p:nvPr/>
          </p:nvSpPr>
          <p:spPr bwMode="auto">
            <a:xfrm>
              <a:off x="656917" y="5194374"/>
              <a:ext cx="2834963" cy="4839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457200" indent="-457200" eaLnBrk="1" hangingPunct="1">
                <a:lnSpc>
                  <a:spcPct val="150000"/>
                </a:lnSpc>
                <a:buSzPct val="80000"/>
                <a:buFont typeface="Wingdings" panose="05000000000000000000" pitchFamily="2" charset="2"/>
                <a:buChar char="p"/>
              </a:pPr>
              <a:r>
                <a:rPr lang="zh-CN" altLang="en-US" sz="2400" dirty="0" smtClean="0">
                  <a:solidFill>
                    <a:srgbClr val="FF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允许</a:t>
              </a:r>
              <a:r>
                <a:rPr lang="zh-CN" altLang="en-US" sz="2400" dirty="0">
                  <a:solidFill>
                    <a:srgbClr val="FF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的操作集</a:t>
              </a:r>
              <a:r>
                <a:rPr lang="zh-CN" altLang="en-US" sz="2400" dirty="0" smtClean="0">
                  <a:solidFill>
                    <a:srgbClr val="FF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：</a:t>
              </a:r>
              <a:endParaRPr lang="en-US" altLang="zh-CN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 Box 4"/>
                <p:cNvSpPr txBox="1">
                  <a:spLocks noChangeArrowheads="1"/>
                </p:cNvSpPr>
                <p:nvPr/>
              </p:nvSpPr>
              <p:spPr bwMode="auto">
                <a:xfrm>
                  <a:off x="3419872" y="5138958"/>
                  <a:ext cx="2546538" cy="56887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square" lIns="0" tIns="0" rIns="0" bIns="0">
                  <a:spAutoFit/>
                </a:bodyPr>
                <a:lstStyle>
                  <a:lvl1pPr>
                    <a:defRPr b="1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b="1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b="1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b="1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b="1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lnSpc>
                      <a:spcPct val="150000"/>
                    </a:lnSpc>
                  </a:pPr>
                  <a:r>
                    <a:rPr lang="en-US" altLang="zh-CN" sz="2800" dirty="0" smtClean="0"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rPr>
                    <a:t>F={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  <a:ea typeface="+mn-ea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1" i="1" smtClean="0">
                              <a:latin typeface="Cambria Math" panose="020405030504060302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m:t>𝒇</m:t>
                          </m:r>
                        </m:e>
                        <m:sub>
                          <m:r>
                            <a:rPr lang="en-US" altLang="zh-CN" sz="2800" b="1" i="1" smtClean="0">
                              <a:latin typeface="Cambria Math" panose="020405030504060302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zh-CN" sz="2800" b="1" i="1" smtClean="0"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  <a:ea typeface="+mn-ea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1" i="1" smtClean="0">
                              <a:latin typeface="Cambria Math" panose="020405030504060302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m:t>𝒇</m:t>
                          </m:r>
                        </m:e>
                        <m:sub>
                          <m:r>
                            <a:rPr lang="en-US" altLang="zh-CN" sz="2800" b="1" i="1" smtClean="0">
                              <a:latin typeface="Cambria Math" panose="020405030504060302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altLang="zh-CN" sz="2800" b="1" i="1" smtClean="0"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  <a:ea typeface="+mn-ea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1" i="1" smtClean="0">
                              <a:latin typeface="Cambria Math" panose="020405030504060302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m:t>𝒇</m:t>
                          </m:r>
                        </m:e>
                        <m:sub>
                          <m:r>
                            <a:rPr lang="en-US" altLang="zh-CN" sz="2800" b="1" i="1" smtClean="0">
                              <a:latin typeface="Cambria Math" panose="020405030504060302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US" altLang="zh-CN" sz="2800" b="1" i="1" smtClean="0"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  <a:ea typeface="+mn-ea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1" i="1" smtClean="0">
                              <a:latin typeface="Cambria Math" panose="020405030504060302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m:t>𝒇</m:t>
                          </m:r>
                        </m:e>
                        <m:sub>
                          <m:r>
                            <a:rPr lang="en-US" altLang="zh-CN" sz="2800" b="1" i="1" smtClean="0">
                              <a:latin typeface="Cambria Math" panose="020405030504060302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m:t>𝟒</m:t>
                          </m:r>
                        </m:sub>
                      </m:sSub>
                    </m:oMath>
                  </a14:m>
                  <a:r>
                    <a:rPr lang="en-US" altLang="zh-CN" sz="2800" dirty="0" smtClean="0"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rPr>
                    <a:t>}</a:t>
                  </a:r>
                  <a:endParaRPr lang="en-US" altLang="zh-CN" sz="28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32" name="Text Box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419872" y="5138958"/>
                  <a:ext cx="2546538" cy="568874"/>
                </a:xfrm>
                <a:prstGeom prst="rect">
                  <a:avLst/>
                </a:prstGeom>
                <a:blipFill>
                  <a:blip r:embed="rId11"/>
                  <a:stretch>
                    <a:fillRect l="-8083" r="-6005" b="-38710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0" name="组合 29"/>
          <p:cNvGrpSpPr/>
          <p:nvPr/>
        </p:nvGrpSpPr>
        <p:grpSpPr>
          <a:xfrm>
            <a:off x="1406081" y="173249"/>
            <a:ext cx="6460902" cy="475255"/>
            <a:chOff x="1406081" y="173249"/>
            <a:chExt cx="6460902" cy="47525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矩形 12"/>
                <p:cNvSpPr/>
                <p:nvPr/>
              </p:nvSpPr>
              <p:spPr bwMode="auto">
                <a:xfrm>
                  <a:off x="1406081" y="173249"/>
                  <a:ext cx="416756" cy="475255"/>
                </a:xfrm>
                <a:prstGeom prst="rect">
                  <a:avLst/>
                </a:prstGeom>
                <a:no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altLang="zh-CN" sz="2400" b="1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en-US" altLang="zh-CN" sz="2400" b="1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𝑺</m:t>
                            </m:r>
                          </m:e>
                          <m:sub>
                            <m:r>
                              <a:rPr kumimoji="0" lang="en-US" altLang="zh-CN" sz="2400" b="1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</m:oMath>
                    </m:oMathPara>
                  </a14:m>
                  <a:endParaRPr kumimoji="0" lang="zh-CN" altLang="en-US" sz="2400" b="1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3" name="矩形 1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406081" y="173249"/>
                  <a:ext cx="416756" cy="475255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 l="-14706" r="-4412"/>
                  </a:stretch>
                </a:blip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矩形 33"/>
                <p:cNvSpPr/>
                <p:nvPr/>
              </p:nvSpPr>
              <p:spPr bwMode="auto">
                <a:xfrm>
                  <a:off x="2969212" y="183043"/>
                  <a:ext cx="416756" cy="432048"/>
                </a:xfrm>
                <a:prstGeom prst="rect">
                  <a:avLst/>
                </a:prstGeom>
                <a:no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altLang="zh-CN" sz="2400" b="1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en-US" altLang="zh-CN" sz="2400" b="1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𝑺</m:t>
                            </m:r>
                          </m:e>
                          <m:sub>
                            <m:r>
                              <a:rPr kumimoji="0" lang="en-US" altLang="zh-CN" sz="2400" b="1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kumimoji="0" lang="zh-CN" altLang="en-US" sz="2400" b="1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34" name="矩形 3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969212" y="183043"/>
                  <a:ext cx="416756" cy="432048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 l="-13235" r="-4412"/>
                  </a:stretch>
                </a:blip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矩形 34"/>
                <p:cNvSpPr/>
                <p:nvPr/>
              </p:nvSpPr>
              <p:spPr bwMode="auto">
                <a:xfrm>
                  <a:off x="4532343" y="180739"/>
                  <a:ext cx="416756" cy="432048"/>
                </a:xfrm>
                <a:prstGeom prst="rect">
                  <a:avLst/>
                </a:prstGeom>
                <a:no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altLang="zh-CN" sz="2400" b="1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en-US" altLang="zh-CN" sz="2400" b="1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𝑺</m:t>
                            </m:r>
                          </m:e>
                          <m:sub>
                            <m:r>
                              <a:rPr kumimoji="0" lang="en-US" altLang="zh-CN" sz="2400" b="1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kumimoji="0" lang="zh-CN" altLang="en-US" sz="2400" b="1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35" name="矩形 3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532343" y="180739"/>
                  <a:ext cx="416756" cy="432048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 l="-13043" r="-2899"/>
                  </a:stretch>
                </a:blip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矩形 35"/>
                <p:cNvSpPr/>
                <p:nvPr/>
              </p:nvSpPr>
              <p:spPr bwMode="auto">
                <a:xfrm>
                  <a:off x="5909988" y="180739"/>
                  <a:ext cx="416756" cy="432048"/>
                </a:xfrm>
                <a:prstGeom prst="rect">
                  <a:avLst/>
                </a:prstGeom>
                <a:no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altLang="zh-CN" sz="2400" b="1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en-US" altLang="zh-CN" sz="2400" b="1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𝑺</m:t>
                            </m:r>
                          </m:e>
                          <m:sub>
                            <m:r>
                              <a:rPr kumimoji="0" lang="en-US" altLang="zh-CN" sz="2400" b="1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</m:oMath>
                    </m:oMathPara>
                  </a14:m>
                  <a:endParaRPr kumimoji="0" lang="zh-CN" altLang="en-US" sz="2400" b="1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36" name="矩形 3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5909988" y="180739"/>
                  <a:ext cx="416756" cy="432048"/>
                </a:xfrm>
                <a:prstGeom prst="rect">
                  <a:avLst/>
                </a:prstGeom>
                <a:blipFill rotWithShape="0">
                  <a:blip r:embed="rId15"/>
                  <a:stretch>
                    <a:fillRect l="-13043" r="-2899"/>
                  </a:stretch>
                </a:blip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矩形 36"/>
                <p:cNvSpPr/>
                <p:nvPr/>
              </p:nvSpPr>
              <p:spPr bwMode="auto">
                <a:xfrm>
                  <a:off x="7450227" y="180739"/>
                  <a:ext cx="416756" cy="432048"/>
                </a:xfrm>
                <a:prstGeom prst="rect">
                  <a:avLst/>
                </a:prstGeom>
                <a:no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altLang="zh-CN" sz="2400" b="1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en-US" altLang="zh-CN" sz="2400" b="1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𝑺</m:t>
                            </m:r>
                          </m:e>
                          <m:sub>
                            <m:r>
                              <a:rPr kumimoji="0" lang="en-US" altLang="zh-CN" sz="2400" b="1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𝟒</m:t>
                            </m:r>
                          </m:sub>
                        </m:sSub>
                      </m:oMath>
                    </m:oMathPara>
                  </a14:m>
                  <a:endParaRPr kumimoji="0" lang="zh-CN" altLang="en-US" sz="2400" b="1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37" name="矩形 3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7450227" y="180739"/>
                  <a:ext cx="416756" cy="432048"/>
                </a:xfrm>
                <a:prstGeom prst="rect">
                  <a:avLst/>
                </a:prstGeom>
                <a:blipFill rotWithShape="0">
                  <a:blip r:embed="rId16"/>
                  <a:stretch>
                    <a:fillRect l="-13043" r="-2899"/>
                  </a:stretch>
                </a:blip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61696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1"/>
          <p:cNvSpPr>
            <a:spLocks noChangeArrowheads="1"/>
          </p:cNvSpPr>
          <p:nvPr/>
        </p:nvSpPr>
        <p:spPr bwMode="auto">
          <a:xfrm>
            <a:off x="620796" y="1160109"/>
            <a:ext cx="252065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操作符</a:t>
            </a:r>
            <a:r>
              <a:rPr lang="en-US" altLang="zh-CN" sz="2000" dirty="0"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算子</a:t>
            </a:r>
            <a:r>
              <a:rPr lang="en-US" altLang="zh-CN" sz="2000" dirty="0" smtClean="0">
                <a:latin typeface="+mn-ea"/>
                <a:ea typeface="+mn-ea"/>
                <a:cs typeface="Times New Roman" panose="02020603050405020304" pitchFamily="18" charset="0"/>
              </a:rPr>
              <a:t>)</a:t>
            </a:r>
            <a:r>
              <a:rPr lang="zh-CN" altLang="en-US" sz="2000" dirty="0">
                <a:latin typeface="+mn-ea"/>
                <a:ea typeface="+mn-ea"/>
                <a:cs typeface="Times New Roman" panose="02020603050405020304" pitchFamily="18" charset="0"/>
              </a:rPr>
              <a:t>集合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</a:t>
            </a:r>
            <a:endParaRPr lang="zh-CN" altLang="en-US" sz="20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82"/>
          <a:stretch>
            <a:fillRect/>
          </a:stretch>
        </p:blipFill>
        <p:spPr bwMode="auto">
          <a:xfrm>
            <a:off x="6372225" y="260350"/>
            <a:ext cx="2160588" cy="1217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矩形 5"/>
          <p:cNvSpPr>
            <a:spLocks noChangeArrowheads="1"/>
          </p:cNvSpPr>
          <p:nvPr/>
        </p:nvSpPr>
        <p:spPr bwMode="auto">
          <a:xfrm>
            <a:off x="539552" y="5095049"/>
            <a:ext cx="8137525" cy="9130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>
              <a:lnSpc>
                <a:spcPts val="32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从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初始状态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到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目标状态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</a:t>
            </a:r>
            <a:r>
              <a:rPr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各状态</a:t>
            </a:r>
            <a:r>
              <a:rPr lang="zh-CN" altLang="en-US" sz="24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量发生变化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</a:t>
            </a:r>
            <a:r>
              <a:rPr lang="zh-CN" altLang="en-US" sz="2000" u="wavyHeavy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每个状态量变化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就产生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一个新状态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，所有状态变化即为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状态集合</a:t>
            </a:r>
            <a:r>
              <a:rPr lang="en-US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。</a:t>
            </a:r>
            <a:endParaRPr lang="zh-CN" altLang="en-US" sz="20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755650" y="1660738"/>
            <a:ext cx="7848600" cy="1859146"/>
            <a:chOff x="755650" y="1660738"/>
            <a:chExt cx="7848600" cy="1859146"/>
          </a:xfrm>
        </p:grpSpPr>
        <p:sp>
          <p:nvSpPr>
            <p:cNvPr id="8" name="Text Box 4"/>
            <p:cNvSpPr txBox="1">
              <a:spLocks noChangeArrowheads="1"/>
            </p:cNvSpPr>
            <p:nvPr/>
          </p:nvSpPr>
          <p:spPr bwMode="auto">
            <a:xfrm>
              <a:off x="755650" y="1673225"/>
              <a:ext cx="7848600" cy="18466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50000"/>
                </a:lnSpc>
              </a:pPr>
              <a:r>
                <a:rPr lang="en-US" altLang="zh-CN" sz="2000" i="1" dirty="0" smtClean="0">
                  <a:solidFill>
                    <a:srgbClr val="FF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f</a:t>
              </a:r>
              <a:r>
                <a:rPr lang="en-US" altLang="zh-CN" sz="2000" i="1" baseline="-30000" dirty="0" smtClean="0">
                  <a:solidFill>
                    <a:srgbClr val="FF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1 </a:t>
              </a:r>
              <a:r>
                <a:rPr lang="en-US" altLang="zh-CN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→</a:t>
              </a:r>
              <a:r>
                <a:rPr lang="en-US" altLang="zh-CN" sz="2000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goto(b)</a:t>
              </a:r>
              <a:r>
                <a:rPr lang="zh-CN" altLang="en-US" sz="20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：猴子走到</a:t>
              </a:r>
              <a:r>
                <a:rPr lang="zh-CN" altLang="en-US" sz="2000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位置</a:t>
              </a:r>
              <a:r>
                <a:rPr lang="en-US" altLang="zh-CN" sz="2000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b</a:t>
              </a:r>
              <a:endPara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  <a:p>
              <a:pPr eaLnBrk="1" hangingPunct="1">
                <a:lnSpc>
                  <a:spcPct val="150000"/>
                </a:lnSpc>
              </a:pPr>
              <a:r>
                <a:rPr lang="en-US" altLang="zh-CN" sz="2000" i="1" dirty="0" smtClean="0">
                  <a:solidFill>
                    <a:srgbClr val="FF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f</a:t>
              </a:r>
              <a:r>
                <a:rPr lang="en-US" altLang="zh-CN" sz="2000" i="1" baseline="-30000" dirty="0" smtClean="0">
                  <a:solidFill>
                    <a:srgbClr val="FF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2</a:t>
              </a:r>
              <a:r>
                <a:rPr lang="en-US" altLang="zh-CN" sz="2000" dirty="0" smtClean="0">
                  <a:solidFill>
                    <a:srgbClr val="FF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 </a:t>
              </a:r>
              <a:r>
                <a:rPr lang="en-US" altLang="zh-CN" sz="2000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→</a:t>
              </a:r>
              <a:r>
                <a:rPr lang="en-US" altLang="zh-CN" sz="2000" dirty="0" err="1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pushbox</a:t>
              </a:r>
              <a:r>
                <a:rPr lang="en-US" altLang="zh-CN" sz="2000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(c)</a:t>
              </a:r>
              <a:r>
                <a:rPr lang="zh-CN" altLang="en-US" sz="20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：猴子推箱子到</a:t>
              </a:r>
              <a:r>
                <a:rPr lang="zh-CN" altLang="en-US" sz="2000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位置</a:t>
              </a:r>
              <a:r>
                <a:rPr lang="en-US" altLang="zh-CN" sz="2000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c</a:t>
              </a:r>
              <a:endPara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  <a:p>
              <a:pPr eaLnBrk="1" hangingPunct="1">
                <a:lnSpc>
                  <a:spcPct val="150000"/>
                </a:lnSpc>
              </a:pPr>
              <a:r>
                <a:rPr lang="en-US" altLang="zh-CN" sz="2000" i="1" dirty="0">
                  <a:solidFill>
                    <a:srgbClr val="FF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f</a:t>
              </a:r>
              <a:r>
                <a:rPr lang="en-US" altLang="zh-CN" sz="2000" i="1" baseline="-30000" dirty="0">
                  <a:solidFill>
                    <a:srgbClr val="FF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3</a:t>
              </a:r>
              <a:r>
                <a:rPr lang="en-US" altLang="zh-CN" sz="2000" dirty="0">
                  <a:solidFill>
                    <a:srgbClr val="FF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 </a:t>
              </a:r>
              <a:r>
                <a:rPr lang="en-US" altLang="zh-CN" sz="20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→</a:t>
              </a:r>
              <a:r>
                <a:rPr lang="en-US" altLang="zh-CN" sz="2000" dirty="0" err="1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climbbox</a:t>
              </a:r>
              <a:r>
                <a:rPr lang="zh-CN" altLang="en-US" sz="20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：猴子爬上箱顶</a:t>
              </a:r>
            </a:p>
            <a:p>
              <a:pPr eaLnBrk="1" hangingPunct="1">
                <a:lnSpc>
                  <a:spcPct val="150000"/>
                </a:lnSpc>
              </a:pPr>
              <a:r>
                <a:rPr lang="en-US" altLang="zh-CN" sz="2000" i="1" dirty="0">
                  <a:solidFill>
                    <a:srgbClr val="FF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f</a:t>
              </a:r>
              <a:r>
                <a:rPr lang="en-US" altLang="zh-CN" sz="2000" i="1" baseline="-30000" dirty="0">
                  <a:solidFill>
                    <a:srgbClr val="FF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4 </a:t>
              </a:r>
              <a:r>
                <a:rPr lang="en-US" altLang="zh-CN" sz="2000" dirty="0">
                  <a:solidFill>
                    <a:srgbClr val="FF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→ </a:t>
              </a:r>
              <a:r>
                <a:rPr lang="en-US" altLang="zh-CN" sz="20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grasp</a:t>
              </a:r>
              <a:r>
                <a:rPr lang="zh-CN" altLang="en-US" sz="20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：猴子拿到香蕉</a:t>
              </a:r>
              <a:r>
                <a:rPr lang="zh-CN" altLang="en-US" sz="2000" b="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                </a:t>
              </a:r>
              <a:endPara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9" name="矩形 5"/>
            <p:cNvSpPr>
              <a:spLocks noChangeArrowheads="1"/>
            </p:cNvSpPr>
            <p:nvPr/>
          </p:nvSpPr>
          <p:spPr bwMode="auto">
            <a:xfrm>
              <a:off x="5899273" y="1660738"/>
              <a:ext cx="2565511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609600" indent="-609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just"/>
              <a:r>
                <a:rPr lang="en-US" altLang="zh-CN" sz="2000" i="1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(w, x, </a:t>
              </a:r>
              <a:r>
                <a:rPr lang="en-US" altLang="zh-CN" sz="2000" i="1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y, </a:t>
              </a:r>
              <a:r>
                <a:rPr lang="en-US" altLang="zh-CN" sz="2000" i="1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z)</a:t>
              </a:r>
              <a:r>
                <a:rPr lang="en-US" altLang="zh-CN" sz="2000" i="1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  <a:sym typeface="Symbol" panose="05050102010706020507" pitchFamily="18" charset="2"/>
                </a:rPr>
                <a:t> </a:t>
              </a:r>
              <a:r>
                <a:rPr lang="en-US" altLang="zh-CN" sz="2000" i="1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(b, </a:t>
              </a:r>
              <a:r>
                <a:rPr lang="en-US" altLang="zh-CN" sz="2000" i="1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x, </a:t>
              </a:r>
              <a:r>
                <a:rPr lang="en-US" altLang="zh-CN" sz="2000" i="1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y, </a:t>
              </a:r>
              <a:r>
                <a:rPr lang="en-US" altLang="zh-CN" sz="2000" i="1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z)</a:t>
              </a:r>
            </a:p>
          </p:txBody>
        </p:sp>
        <p:sp>
          <p:nvSpPr>
            <p:cNvPr id="10" name="矩形 6"/>
            <p:cNvSpPr>
              <a:spLocks noChangeArrowheads="1"/>
            </p:cNvSpPr>
            <p:nvPr/>
          </p:nvSpPr>
          <p:spPr bwMode="auto">
            <a:xfrm>
              <a:off x="5903029" y="2164794"/>
              <a:ext cx="2502865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609600" indent="-609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just"/>
              <a:r>
                <a:rPr lang="en-US" altLang="zh-CN" sz="2000" i="1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(b, </a:t>
              </a:r>
              <a:r>
                <a:rPr lang="en-US" altLang="zh-CN" sz="2000" i="1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x, </a:t>
              </a:r>
              <a:r>
                <a:rPr lang="en-US" altLang="zh-CN" sz="2000" i="1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y, z)</a:t>
              </a:r>
              <a:r>
                <a:rPr lang="en-US" altLang="zh-CN" sz="2000" i="1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  <a:sym typeface="Symbol" panose="05050102010706020507" pitchFamily="18" charset="2"/>
                </a:rPr>
                <a:t> </a:t>
              </a:r>
              <a:r>
                <a:rPr lang="en-US" altLang="zh-CN" sz="2000" i="1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(c, c, y, z)</a:t>
              </a:r>
              <a:endParaRPr lang="en-US" altLang="zh-CN" sz="2000" i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11" name="矩形 8"/>
            <p:cNvSpPr>
              <a:spLocks noChangeArrowheads="1"/>
            </p:cNvSpPr>
            <p:nvPr/>
          </p:nvSpPr>
          <p:spPr bwMode="auto">
            <a:xfrm>
              <a:off x="5876896" y="2596842"/>
              <a:ext cx="249792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609600" indent="-609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just"/>
              <a:r>
                <a:rPr lang="en-US" altLang="zh-CN" sz="2000" i="1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(c, c, y, </a:t>
              </a:r>
              <a:r>
                <a:rPr lang="en-US" altLang="zh-CN" sz="2000" i="1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z)</a:t>
              </a:r>
              <a:r>
                <a:rPr lang="en-US" altLang="zh-CN" sz="2000" i="1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  <a:sym typeface="Symbol" panose="05050102010706020507" pitchFamily="18" charset="2"/>
                </a:rPr>
                <a:t> </a:t>
              </a:r>
              <a:r>
                <a:rPr lang="en-US" altLang="zh-CN" sz="2000" i="1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(c, c, </a:t>
              </a:r>
              <a:r>
                <a:rPr lang="en-US" altLang="zh-CN" sz="2000" i="1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1, z)</a:t>
              </a:r>
            </a:p>
          </p:txBody>
        </p:sp>
        <p:sp>
          <p:nvSpPr>
            <p:cNvPr id="12" name="矩形 9"/>
            <p:cNvSpPr>
              <a:spLocks noChangeArrowheads="1"/>
            </p:cNvSpPr>
            <p:nvPr/>
          </p:nvSpPr>
          <p:spPr bwMode="auto">
            <a:xfrm>
              <a:off x="5823298" y="3068960"/>
              <a:ext cx="255069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609600" indent="-609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just"/>
              <a:r>
                <a:rPr lang="en-US" altLang="zh-CN" sz="2000" i="1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(c, c, </a:t>
              </a:r>
              <a:r>
                <a:rPr lang="en-US" altLang="zh-CN" sz="2000" i="1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1, </a:t>
              </a:r>
              <a:r>
                <a:rPr lang="en-US" altLang="zh-CN" sz="2000" i="1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z)</a:t>
              </a:r>
              <a:r>
                <a:rPr lang="en-US" altLang="zh-CN" sz="2000" i="1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  <a:sym typeface="Symbol" panose="05050102010706020507" pitchFamily="18" charset="2"/>
                </a:rPr>
                <a:t> </a:t>
              </a:r>
              <a:r>
                <a:rPr lang="en-US" altLang="zh-CN" sz="2000" i="1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(c, c, 1, 1)</a:t>
              </a:r>
            </a:p>
          </p:txBody>
        </p:sp>
      </p:grpSp>
      <p:sp>
        <p:nvSpPr>
          <p:cNvPr id="15" name="矩形 14"/>
          <p:cNvSpPr>
            <a:spLocks noChangeArrowheads="1"/>
          </p:cNvSpPr>
          <p:nvPr/>
        </p:nvSpPr>
        <p:spPr bwMode="auto">
          <a:xfrm>
            <a:off x="539551" y="3693505"/>
            <a:ext cx="6768753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从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初始状态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到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目标状态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的操作序列：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Step1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</a:t>
            </a:r>
            <a:r>
              <a:rPr lang="en-US" altLang="zh-CN" sz="2000" dirty="0" err="1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goto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(b)</a:t>
            </a:r>
          </a:p>
          <a:p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                                                              Step2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</a:t>
            </a:r>
            <a:r>
              <a:rPr lang="en-US" altLang="zh-CN" sz="2000" dirty="0" err="1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pushbox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(c)</a:t>
            </a:r>
          </a:p>
          <a:p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                                                              Step3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</a:t>
            </a:r>
            <a:r>
              <a:rPr lang="en-US" altLang="zh-CN" sz="2000" dirty="0" err="1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climbox</a:t>
            </a:r>
            <a:endParaRPr lang="en-US" altLang="zh-CN" sz="2000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                                                              Step4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grasp</a:t>
            </a:r>
            <a:endParaRPr lang="zh-CN" altLang="en-US" sz="20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4075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矩形 1"/>
          <p:cNvSpPr>
            <a:spLocks noChangeArrowheads="1"/>
          </p:cNvSpPr>
          <p:nvPr/>
        </p:nvSpPr>
        <p:spPr bwMode="auto">
          <a:xfrm>
            <a:off x="621573" y="1186243"/>
            <a:ext cx="150215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 dirty="0" smtClean="0">
                <a:latin typeface="+mn-ea"/>
                <a:ea typeface="+mn-ea"/>
              </a:rPr>
              <a:t>状态空间图</a:t>
            </a:r>
            <a:r>
              <a:rPr lang="en-US" altLang="zh-CN" sz="2000" dirty="0" smtClean="0">
                <a:latin typeface="+mn-ea"/>
                <a:ea typeface="+mn-ea"/>
              </a:rPr>
              <a:t>:</a:t>
            </a:r>
            <a:endParaRPr lang="zh-CN" altLang="en-US" sz="2000" dirty="0">
              <a:latin typeface="+mn-ea"/>
              <a:ea typeface="+mn-ea"/>
            </a:endParaRPr>
          </a:p>
        </p:txBody>
      </p:sp>
      <p:sp>
        <p:nvSpPr>
          <p:cNvPr id="7" name="矩形 1"/>
          <p:cNvSpPr>
            <a:spLocks noChangeArrowheads="1"/>
          </p:cNvSpPr>
          <p:nvPr/>
        </p:nvSpPr>
        <p:spPr bwMode="auto">
          <a:xfrm>
            <a:off x="621572" y="5651956"/>
            <a:ext cx="798341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操作符序列</a:t>
            </a:r>
            <a:r>
              <a:rPr lang="en-US" altLang="zh-CN" sz="2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</a:t>
            </a:r>
            <a:r>
              <a:rPr lang="zh-CN" alt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解</a:t>
            </a:r>
            <a:r>
              <a:rPr lang="en-US" altLang="zh-CN" sz="2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)</a:t>
            </a:r>
            <a:r>
              <a:rPr lang="zh-CN" altLang="en-US" sz="2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</a:t>
            </a:r>
            <a:r>
              <a:rPr lang="en-US" altLang="zh-CN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zh-CN" sz="2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{</a:t>
            </a:r>
            <a:r>
              <a:rPr lang="en-US" altLang="zh-CN" sz="2400" dirty="0" err="1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goto</a:t>
            </a:r>
            <a:r>
              <a:rPr lang="en-US" altLang="zh-CN" sz="2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(b)</a:t>
            </a:r>
            <a:r>
              <a:rPr lang="zh-CN" altLang="en-US" sz="2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</a:t>
            </a:r>
            <a:r>
              <a:rPr lang="en-US" altLang="zh-CN" sz="2400" dirty="0" err="1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pushbox</a:t>
            </a:r>
            <a:r>
              <a:rPr lang="en-US" altLang="zh-CN" sz="2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(c)</a:t>
            </a:r>
            <a:r>
              <a:rPr lang="zh-CN" altLang="en-US" sz="2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</a:t>
            </a:r>
            <a:r>
              <a:rPr lang="en-US" altLang="zh-CN" sz="2400" dirty="0" err="1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climbbox</a:t>
            </a:r>
            <a:r>
              <a:rPr lang="zh-CN" altLang="en-US" sz="2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</a:t>
            </a:r>
            <a:r>
              <a:rPr lang="en-US" altLang="zh-CN" sz="2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grasp}</a:t>
            </a:r>
            <a:endParaRPr lang="zh-CN" altLang="en-US" sz="24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8849" y="1844824"/>
            <a:ext cx="5283964" cy="3638907"/>
          </a:xfrm>
          <a:prstGeom prst="rect">
            <a:avLst/>
          </a:prstGeom>
        </p:spPr>
      </p:pic>
      <p:grpSp>
        <p:nvGrpSpPr>
          <p:cNvPr id="37" name="组合 36"/>
          <p:cNvGrpSpPr/>
          <p:nvPr/>
        </p:nvGrpSpPr>
        <p:grpSpPr>
          <a:xfrm>
            <a:off x="2725809" y="230802"/>
            <a:ext cx="5879176" cy="1249246"/>
            <a:chOff x="2725809" y="230802"/>
            <a:chExt cx="5879176" cy="1249246"/>
          </a:xfrm>
        </p:grpSpPr>
        <p:pic>
          <p:nvPicPr>
            <p:cNvPr id="5" name="Picture 5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882"/>
            <a:stretch>
              <a:fillRect/>
            </a:stretch>
          </p:blipFill>
          <p:spPr bwMode="auto">
            <a:xfrm>
              <a:off x="2725809" y="323274"/>
              <a:ext cx="1804299" cy="11411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9" name="矩形 8"/>
            <p:cNvSpPr/>
            <p:nvPr/>
          </p:nvSpPr>
          <p:spPr>
            <a:xfrm>
              <a:off x="4727320" y="230802"/>
              <a:ext cx="2769989" cy="276999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kern="100" dirty="0" err="1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goto</a:t>
              </a:r>
              <a:r>
                <a:rPr lang="en-US" altLang="zh-CN" kern="1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(U)</a:t>
              </a:r>
              <a:r>
                <a:rPr lang="zh-CN" altLang="zh-CN" kern="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猴子走到水平位置</a:t>
              </a:r>
              <a:r>
                <a:rPr lang="en-US" altLang="zh-CN" kern="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U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4727320" y="540701"/>
              <a:ext cx="3877665" cy="276999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kern="100" dirty="0" err="1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pushbox</a:t>
              </a:r>
              <a:r>
                <a:rPr lang="en-US" altLang="zh-CN" kern="1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(V)</a:t>
              </a:r>
              <a:r>
                <a:rPr lang="zh-CN" altLang="zh-CN" kern="1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猴子</a:t>
              </a:r>
              <a:r>
                <a:rPr lang="zh-CN" altLang="en-US" kern="1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将</a:t>
              </a:r>
              <a:r>
                <a:rPr lang="zh-CN" altLang="zh-CN" kern="1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箱子</a:t>
              </a:r>
              <a:r>
                <a:rPr lang="zh-CN" altLang="zh-CN" kern="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推到水平位置</a:t>
              </a:r>
              <a:r>
                <a:rPr lang="en-US" altLang="zh-CN" kern="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4727320" y="880664"/>
              <a:ext cx="2305118" cy="276999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kern="100" dirty="0" err="1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climbbox</a:t>
              </a:r>
              <a:r>
                <a:rPr lang="zh-CN" altLang="zh-CN" kern="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猴子爬上箱顶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4727320" y="1203049"/>
              <a:ext cx="1946046" cy="276999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kern="1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grasp</a:t>
              </a:r>
              <a:r>
                <a:rPr lang="zh-CN" altLang="zh-CN" kern="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猴子摘到香蕉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678379" y="1988840"/>
            <a:ext cx="4469685" cy="3316945"/>
            <a:chOff x="678379" y="1988840"/>
            <a:chExt cx="4469685" cy="3316945"/>
          </a:xfrm>
        </p:grpSpPr>
        <p:grpSp>
          <p:nvGrpSpPr>
            <p:cNvPr id="31" name="组合 30"/>
            <p:cNvGrpSpPr/>
            <p:nvPr/>
          </p:nvGrpSpPr>
          <p:grpSpPr>
            <a:xfrm>
              <a:off x="678379" y="1988840"/>
              <a:ext cx="4469685" cy="307777"/>
              <a:chOff x="678379" y="1988840"/>
              <a:chExt cx="4469685" cy="307777"/>
            </a:xfrm>
          </p:grpSpPr>
          <p:sp>
            <p:nvSpPr>
              <p:cNvPr id="13" name="矩形 12"/>
              <p:cNvSpPr/>
              <p:nvPr/>
            </p:nvSpPr>
            <p:spPr>
              <a:xfrm>
                <a:off x="678379" y="1988840"/>
                <a:ext cx="1224136" cy="307777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eaLnBrk="1" hangingPunct="1"/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</a:t>
                </a:r>
                <a:r>
                  <a:rPr lang="en-US" altLang="zh-CN" sz="2000" baseline="-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(a,b,0,0) </a:t>
                </a:r>
                <a:endParaRPr lang="en-US" altLang="zh-CN" sz="20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6" name="直接箭头连接符 15"/>
              <p:cNvCxnSpPr>
                <a:stCxn id="13" idx="3"/>
              </p:cNvCxnSpPr>
              <p:nvPr/>
            </p:nvCxnSpPr>
            <p:spPr bwMode="auto">
              <a:xfrm flipV="1">
                <a:off x="1902515" y="2142728"/>
                <a:ext cx="3245549" cy="1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bg1">
                    <a:lumMod val="50000"/>
                  </a:schemeClr>
                </a:solidFill>
                <a:prstDash val="dash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grpSp>
          <p:nvGrpSpPr>
            <p:cNvPr id="32" name="组合 31"/>
            <p:cNvGrpSpPr/>
            <p:nvPr/>
          </p:nvGrpSpPr>
          <p:grpSpPr>
            <a:xfrm>
              <a:off x="678379" y="2693454"/>
              <a:ext cx="3821613" cy="307777"/>
              <a:chOff x="678379" y="2693454"/>
              <a:chExt cx="3821613" cy="307777"/>
            </a:xfrm>
          </p:grpSpPr>
          <p:sp>
            <p:nvSpPr>
              <p:cNvPr id="18" name="矩形 17"/>
              <p:cNvSpPr/>
              <p:nvPr/>
            </p:nvSpPr>
            <p:spPr>
              <a:xfrm>
                <a:off x="678379" y="2693454"/>
                <a:ext cx="1224136" cy="307777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eaLnBrk="1" hangingPunct="1"/>
                <a:r>
                  <a:rPr lang="en-US" altLang="zh-CN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</a:t>
                </a:r>
                <a:r>
                  <a:rPr lang="en-US" altLang="zh-CN" sz="2000" baseline="-30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en-US" altLang="zh-CN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(b,b,0,0)</a:t>
                </a:r>
                <a:endPara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9" name="直接箭头连接符 18"/>
              <p:cNvCxnSpPr>
                <a:stCxn id="18" idx="3"/>
              </p:cNvCxnSpPr>
              <p:nvPr/>
            </p:nvCxnSpPr>
            <p:spPr bwMode="auto">
              <a:xfrm flipV="1">
                <a:off x="1902515" y="2847342"/>
                <a:ext cx="2597477" cy="1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bg1">
                    <a:lumMod val="50000"/>
                  </a:schemeClr>
                </a:solidFill>
                <a:prstDash val="dash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grpSp>
          <p:nvGrpSpPr>
            <p:cNvPr id="33" name="组合 32"/>
            <p:cNvGrpSpPr/>
            <p:nvPr/>
          </p:nvGrpSpPr>
          <p:grpSpPr>
            <a:xfrm>
              <a:off x="678379" y="3510388"/>
              <a:ext cx="2846910" cy="307777"/>
              <a:chOff x="678379" y="3510388"/>
              <a:chExt cx="2846910" cy="307777"/>
            </a:xfrm>
          </p:grpSpPr>
          <p:sp>
            <p:nvSpPr>
              <p:cNvPr id="22" name="矩形 21"/>
              <p:cNvSpPr/>
              <p:nvPr/>
            </p:nvSpPr>
            <p:spPr>
              <a:xfrm>
                <a:off x="678379" y="3510388"/>
                <a:ext cx="1152128" cy="307777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eaLnBrk="1" hangingPunct="1"/>
                <a:r>
                  <a:rPr lang="en-US" altLang="zh-CN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</a:t>
                </a:r>
                <a:r>
                  <a:rPr lang="en-US" altLang="zh-CN" sz="2000" baseline="-30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altLang="zh-CN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(c,c,0,0)</a:t>
                </a:r>
                <a:endPara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23" name="直接箭头连接符 22"/>
              <p:cNvCxnSpPr>
                <a:stCxn id="22" idx="3"/>
              </p:cNvCxnSpPr>
              <p:nvPr/>
            </p:nvCxnSpPr>
            <p:spPr bwMode="auto">
              <a:xfrm flipV="1">
                <a:off x="1830507" y="3664276"/>
                <a:ext cx="1694782" cy="1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bg1">
                    <a:lumMod val="50000"/>
                  </a:schemeClr>
                </a:solidFill>
                <a:prstDash val="dash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grpSp>
          <p:nvGrpSpPr>
            <p:cNvPr id="35" name="组合 34"/>
            <p:cNvGrpSpPr/>
            <p:nvPr/>
          </p:nvGrpSpPr>
          <p:grpSpPr>
            <a:xfrm>
              <a:off x="678379" y="4327942"/>
              <a:ext cx="2741493" cy="306536"/>
              <a:chOff x="678379" y="4327942"/>
              <a:chExt cx="2741493" cy="306536"/>
            </a:xfrm>
          </p:grpSpPr>
          <p:sp>
            <p:nvSpPr>
              <p:cNvPr id="25" name="矩形 24"/>
              <p:cNvSpPr/>
              <p:nvPr/>
            </p:nvSpPr>
            <p:spPr>
              <a:xfrm>
                <a:off x="678379" y="4327942"/>
                <a:ext cx="1224136" cy="306536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eaLnBrk="1" hangingPunct="1"/>
                <a:r>
                  <a:rPr lang="en-US" altLang="zh-CN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</a:t>
                </a:r>
                <a:r>
                  <a:rPr lang="en-US" altLang="zh-CN" sz="2000" baseline="-30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  <a:r>
                  <a:rPr lang="en-US" altLang="zh-CN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(c,c,1,0)</a:t>
                </a:r>
                <a:endPara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26" name="直接箭头连接符 25"/>
              <p:cNvCxnSpPr>
                <a:stCxn id="25" idx="3"/>
              </p:cNvCxnSpPr>
              <p:nvPr/>
            </p:nvCxnSpPr>
            <p:spPr bwMode="auto">
              <a:xfrm>
                <a:off x="1902515" y="4481210"/>
                <a:ext cx="1517357" cy="0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bg1">
                    <a:lumMod val="50000"/>
                  </a:schemeClr>
                </a:solidFill>
                <a:prstDash val="dash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grpSp>
          <p:nvGrpSpPr>
            <p:cNvPr id="36" name="组合 35"/>
            <p:cNvGrpSpPr/>
            <p:nvPr/>
          </p:nvGrpSpPr>
          <p:grpSpPr>
            <a:xfrm>
              <a:off x="678379" y="4998008"/>
              <a:ext cx="2570470" cy="307777"/>
              <a:chOff x="678379" y="4998008"/>
              <a:chExt cx="2570470" cy="307777"/>
            </a:xfrm>
          </p:grpSpPr>
          <p:sp>
            <p:nvSpPr>
              <p:cNvPr id="29" name="矩形 28"/>
              <p:cNvSpPr/>
              <p:nvPr/>
            </p:nvSpPr>
            <p:spPr>
              <a:xfrm>
                <a:off x="678379" y="4998008"/>
                <a:ext cx="1224136" cy="307777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eaLnBrk="1" hangingPunct="1"/>
                <a:r>
                  <a:rPr lang="en-US" altLang="zh-CN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</a:t>
                </a:r>
                <a:r>
                  <a:rPr lang="en-US" altLang="zh-CN" sz="2000" baseline="-30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 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(c,c,1,1) </a:t>
                </a:r>
                <a:endParaRPr lang="zh-CN" altLang="en-US" sz="2000" dirty="0"/>
              </a:p>
            </p:txBody>
          </p:sp>
          <p:cxnSp>
            <p:nvCxnSpPr>
              <p:cNvPr id="30" name="直接箭头连接符 29"/>
              <p:cNvCxnSpPr>
                <a:stCxn id="29" idx="3"/>
              </p:cNvCxnSpPr>
              <p:nvPr/>
            </p:nvCxnSpPr>
            <p:spPr bwMode="auto">
              <a:xfrm flipV="1">
                <a:off x="1902515" y="5151896"/>
                <a:ext cx="1346334" cy="1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bg1">
                    <a:lumMod val="50000"/>
                  </a:schemeClr>
                </a:solidFill>
                <a:prstDash val="dash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</p:grpSp>
    </p:spTree>
    <p:extLst>
      <p:ext uri="{BB962C8B-B14F-4D97-AF65-F5344CB8AC3E}">
        <p14:creationId xmlns:p14="http://schemas.microsoft.com/office/powerpoint/2010/main" val="3141044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1"/>
          <p:cNvSpPr>
            <a:spLocks noChangeArrowheads="1"/>
          </p:cNvSpPr>
          <p:nvPr/>
        </p:nvSpPr>
        <p:spPr bwMode="auto">
          <a:xfrm>
            <a:off x="630809" y="1178887"/>
            <a:ext cx="157416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 dirty="0" smtClean="0">
                <a:latin typeface="+mn-ea"/>
                <a:ea typeface="+mn-ea"/>
              </a:rPr>
              <a:t>代码</a:t>
            </a:r>
            <a:r>
              <a:rPr lang="en-US" altLang="zh-CN" sz="2000" dirty="0" smtClean="0">
                <a:latin typeface="+mn-ea"/>
                <a:ea typeface="+mn-ea"/>
              </a:rPr>
              <a:t>(</a:t>
            </a:r>
            <a:r>
              <a:rPr lang="zh-CN" altLang="en-US" sz="2000" dirty="0" smtClean="0">
                <a:latin typeface="+mn-ea"/>
                <a:ea typeface="+mn-ea"/>
              </a:rPr>
              <a:t>部分</a:t>
            </a:r>
            <a:r>
              <a:rPr lang="en-US" altLang="zh-CN" sz="2000" dirty="0" smtClean="0">
                <a:latin typeface="+mn-ea"/>
                <a:ea typeface="+mn-ea"/>
              </a:rPr>
              <a:t>):</a:t>
            </a:r>
            <a:endParaRPr lang="zh-CN" altLang="en-US" sz="2000" dirty="0">
              <a:latin typeface="+mn-ea"/>
              <a:ea typeface="+mn-ea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621573" y="1728105"/>
            <a:ext cx="7955978" cy="4392488"/>
            <a:chOff x="621573" y="1728105"/>
            <a:chExt cx="7955978" cy="4392488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1573" y="1728105"/>
              <a:ext cx="7577361" cy="4392488"/>
            </a:xfrm>
            <a:prstGeom prst="rect">
              <a:avLst/>
            </a:prstGeom>
          </p:spPr>
        </p:pic>
        <p:cxnSp>
          <p:nvCxnSpPr>
            <p:cNvPr id="8" name="直接连接符 7"/>
            <p:cNvCxnSpPr/>
            <p:nvPr/>
          </p:nvCxnSpPr>
          <p:spPr bwMode="auto">
            <a:xfrm>
              <a:off x="6921367" y="5949280"/>
              <a:ext cx="1656184" cy="0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1224782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Grp="1" noChangeArrowheads="1"/>
          </p:cNvSpPr>
          <p:nvPr>
            <p:ph type="title"/>
          </p:nvPr>
        </p:nvSpPr>
        <p:spPr>
          <a:xfrm>
            <a:off x="647269" y="1178620"/>
            <a:ext cx="861864" cy="306164"/>
          </a:xfrm>
          <a:noFill/>
        </p:spPr>
        <p:txBody>
          <a:bodyPr lIns="0" tIns="0" rIns="0" bIns="0"/>
          <a:lstStyle/>
          <a:p>
            <a:pPr eaLnBrk="1" hangingPunct="1"/>
            <a:r>
              <a:rPr lang="zh-CN" altLang="en-US" sz="2000" b="1" dirty="0" smtClean="0">
                <a:latin typeface="+mn-ea"/>
                <a:ea typeface="+mn-ea"/>
              </a:rPr>
              <a:t>演示：</a:t>
            </a:r>
          </a:p>
        </p:txBody>
      </p:sp>
      <p:grpSp>
        <p:nvGrpSpPr>
          <p:cNvPr id="5" name="Group 13"/>
          <p:cNvGrpSpPr>
            <a:grpSpLocks/>
          </p:cNvGrpSpPr>
          <p:nvPr/>
        </p:nvGrpSpPr>
        <p:grpSpPr bwMode="auto">
          <a:xfrm>
            <a:off x="900113" y="1882775"/>
            <a:ext cx="7593012" cy="4067175"/>
            <a:chOff x="768" y="1806"/>
            <a:chExt cx="4608" cy="2562"/>
          </a:xfrm>
        </p:grpSpPr>
        <p:pic>
          <p:nvPicPr>
            <p:cNvPr id="6" name="Picture 14" descr="图框（1）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8" y="1806"/>
              <a:ext cx="4608" cy="25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AutoShape 15"/>
            <p:cNvSpPr>
              <a:spLocks noChangeArrowheads="1"/>
            </p:cNvSpPr>
            <p:nvPr/>
          </p:nvSpPr>
          <p:spPr bwMode="auto">
            <a:xfrm>
              <a:off x="3744" y="3360"/>
              <a:ext cx="768" cy="912"/>
            </a:xfrm>
            <a:prstGeom prst="cube">
              <a:avLst>
                <a:gd name="adj" fmla="val 25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pic>
          <p:nvPicPr>
            <p:cNvPr id="8" name="Picture 16" descr="香蕉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0" y="2544"/>
              <a:ext cx="432" cy="3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Line 17"/>
            <p:cNvSpPr>
              <a:spLocks noChangeShapeType="1"/>
            </p:cNvSpPr>
            <p:nvPr/>
          </p:nvSpPr>
          <p:spPr bwMode="auto">
            <a:xfrm>
              <a:off x="3072" y="2064"/>
              <a:ext cx="0" cy="528"/>
            </a:xfrm>
            <a:prstGeom prst="line">
              <a:avLst/>
            </a:prstGeom>
            <a:noFill/>
            <a:ln w="9525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" name="Text Box 18"/>
            <p:cNvSpPr txBox="1">
              <a:spLocks noChangeArrowheads="1"/>
            </p:cNvSpPr>
            <p:nvPr/>
          </p:nvSpPr>
          <p:spPr bwMode="auto">
            <a:xfrm>
              <a:off x="2976" y="1920"/>
              <a:ext cx="43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Char char="•"/>
              </a:pPr>
              <a:r>
                <a:rPr kumimoji="1" lang="en-US" altLang="zh-CN" sz="2400" b="0">
                  <a:solidFill>
                    <a:schemeClr val="tx2"/>
                  </a:solidFill>
                  <a:latin typeface="Times New Roman" panose="02020603050405020304" pitchFamily="18" charset="0"/>
                </a:rPr>
                <a:t> </a:t>
              </a:r>
              <a:endParaRPr kumimoji="1" lang="en-US" altLang="zh-CN" sz="2400" b="0">
                <a:latin typeface="Times New Roman" panose="02020603050405020304" pitchFamily="18" charset="0"/>
              </a:endParaRPr>
            </a:p>
          </p:txBody>
        </p:sp>
        <p:sp>
          <p:nvSpPr>
            <p:cNvPr id="11" name="Text Box 19"/>
            <p:cNvSpPr txBox="1">
              <a:spLocks noChangeArrowheads="1"/>
            </p:cNvSpPr>
            <p:nvPr/>
          </p:nvSpPr>
          <p:spPr bwMode="auto">
            <a:xfrm>
              <a:off x="1766" y="3302"/>
              <a:ext cx="42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zh-CN" altLang="en-US" sz="2000">
                  <a:solidFill>
                    <a:schemeClr val="tx2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猴子</a:t>
              </a:r>
              <a:endParaRPr kumimoji="1" lang="zh-CN" altLang="en-US" sz="2400" b="0">
                <a:latin typeface="Times New Roman" panose="02020603050405020304" pitchFamily="18" charset="0"/>
              </a:endParaRPr>
            </a:p>
          </p:txBody>
        </p:sp>
        <p:sp>
          <p:nvSpPr>
            <p:cNvPr id="12" name="Text Box 20"/>
            <p:cNvSpPr txBox="1">
              <a:spLocks noChangeArrowheads="1"/>
            </p:cNvSpPr>
            <p:nvPr/>
          </p:nvSpPr>
          <p:spPr bwMode="auto">
            <a:xfrm>
              <a:off x="2490" y="2342"/>
              <a:ext cx="42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zh-CN" altLang="en-US" sz="2000">
                  <a:solidFill>
                    <a:schemeClr val="tx2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香蕉</a:t>
              </a:r>
              <a:endParaRPr kumimoji="1" lang="zh-CN" altLang="en-US" sz="2400" b="0">
                <a:latin typeface="Times New Roman" panose="02020603050405020304" pitchFamily="18" charset="0"/>
              </a:endParaRPr>
            </a:p>
          </p:txBody>
        </p:sp>
        <p:sp>
          <p:nvSpPr>
            <p:cNvPr id="13" name="Text Box 21"/>
            <p:cNvSpPr txBox="1">
              <a:spLocks noChangeArrowheads="1"/>
            </p:cNvSpPr>
            <p:nvPr/>
          </p:nvSpPr>
          <p:spPr bwMode="auto">
            <a:xfrm>
              <a:off x="4026" y="3014"/>
              <a:ext cx="42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zh-CN" altLang="en-US" sz="2000">
                  <a:solidFill>
                    <a:schemeClr val="tx2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箱子</a:t>
              </a:r>
              <a:endParaRPr kumimoji="1" lang="zh-CN" altLang="en-US" sz="2400" b="0">
                <a:latin typeface="Times New Roman" panose="02020603050405020304" pitchFamily="18" charset="0"/>
              </a:endParaRPr>
            </a:p>
          </p:txBody>
        </p:sp>
        <p:pic>
          <p:nvPicPr>
            <p:cNvPr id="14" name="Picture 22" descr="猴子-2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32" y="3600"/>
              <a:ext cx="576" cy="6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5" name="Group 23"/>
          <p:cNvGrpSpPr>
            <a:grpSpLocks/>
          </p:cNvGrpSpPr>
          <p:nvPr/>
        </p:nvGrpSpPr>
        <p:grpSpPr bwMode="auto">
          <a:xfrm>
            <a:off x="900113" y="1882775"/>
            <a:ext cx="7593012" cy="4067175"/>
            <a:chOff x="672" y="720"/>
            <a:chExt cx="4608" cy="2562"/>
          </a:xfrm>
        </p:grpSpPr>
        <p:pic>
          <p:nvPicPr>
            <p:cNvPr id="16" name="Picture 24" descr="图框（1）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2" y="720"/>
              <a:ext cx="4608" cy="25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" name="AutoShape 25"/>
            <p:cNvSpPr>
              <a:spLocks noChangeArrowheads="1"/>
            </p:cNvSpPr>
            <p:nvPr/>
          </p:nvSpPr>
          <p:spPr bwMode="auto">
            <a:xfrm>
              <a:off x="3648" y="2274"/>
              <a:ext cx="768" cy="912"/>
            </a:xfrm>
            <a:prstGeom prst="cube">
              <a:avLst>
                <a:gd name="adj" fmla="val 25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pic>
          <p:nvPicPr>
            <p:cNvPr id="18" name="Picture 26" descr="香蕉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84" y="1458"/>
              <a:ext cx="432" cy="3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" name="Line 27"/>
            <p:cNvSpPr>
              <a:spLocks noChangeShapeType="1"/>
            </p:cNvSpPr>
            <p:nvPr/>
          </p:nvSpPr>
          <p:spPr bwMode="auto">
            <a:xfrm>
              <a:off x="2976" y="978"/>
              <a:ext cx="0" cy="528"/>
            </a:xfrm>
            <a:prstGeom prst="line">
              <a:avLst/>
            </a:prstGeom>
            <a:noFill/>
            <a:ln w="9525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" name="Text Box 28"/>
            <p:cNvSpPr txBox="1">
              <a:spLocks noChangeArrowheads="1"/>
            </p:cNvSpPr>
            <p:nvPr/>
          </p:nvSpPr>
          <p:spPr bwMode="auto">
            <a:xfrm>
              <a:off x="2880" y="834"/>
              <a:ext cx="43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Char char="•"/>
              </a:pPr>
              <a:r>
                <a:rPr kumimoji="1" lang="en-US" altLang="zh-CN" sz="2400" b="0">
                  <a:solidFill>
                    <a:schemeClr val="tx2"/>
                  </a:solidFill>
                  <a:latin typeface="Times New Roman" panose="02020603050405020304" pitchFamily="18" charset="0"/>
                </a:rPr>
                <a:t> </a:t>
              </a:r>
              <a:endParaRPr kumimoji="1" lang="en-US" altLang="zh-CN" sz="2400" b="0">
                <a:latin typeface="Times New Roman" panose="02020603050405020304" pitchFamily="18" charset="0"/>
              </a:endParaRPr>
            </a:p>
          </p:txBody>
        </p:sp>
        <p:pic>
          <p:nvPicPr>
            <p:cNvPr id="21" name="Picture 29" descr="猴子-1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80" y="2514"/>
              <a:ext cx="528" cy="6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2" name="Text Box 30"/>
            <p:cNvSpPr txBox="1">
              <a:spLocks noChangeArrowheads="1"/>
            </p:cNvSpPr>
            <p:nvPr/>
          </p:nvSpPr>
          <p:spPr bwMode="auto">
            <a:xfrm>
              <a:off x="1670" y="2216"/>
              <a:ext cx="42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zh-CN" altLang="en-US" sz="2000">
                  <a:solidFill>
                    <a:schemeClr val="tx2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猴子</a:t>
              </a:r>
              <a:endParaRPr kumimoji="1" lang="zh-CN" altLang="en-US" sz="2400" b="0">
                <a:latin typeface="Times New Roman" panose="02020603050405020304" pitchFamily="18" charset="0"/>
              </a:endParaRPr>
            </a:p>
          </p:txBody>
        </p:sp>
        <p:sp>
          <p:nvSpPr>
            <p:cNvPr id="23" name="Text Box 31"/>
            <p:cNvSpPr txBox="1">
              <a:spLocks noChangeArrowheads="1"/>
            </p:cNvSpPr>
            <p:nvPr/>
          </p:nvSpPr>
          <p:spPr bwMode="auto">
            <a:xfrm>
              <a:off x="2394" y="1256"/>
              <a:ext cx="42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zh-CN" altLang="en-US" sz="2000">
                  <a:solidFill>
                    <a:schemeClr val="tx2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香蕉</a:t>
              </a:r>
              <a:endParaRPr kumimoji="1" lang="zh-CN" altLang="en-US" sz="2400" b="0">
                <a:latin typeface="Times New Roman" panose="02020603050405020304" pitchFamily="18" charset="0"/>
              </a:endParaRPr>
            </a:p>
          </p:txBody>
        </p:sp>
        <p:sp>
          <p:nvSpPr>
            <p:cNvPr id="24" name="Text Box 32"/>
            <p:cNvSpPr txBox="1">
              <a:spLocks noChangeArrowheads="1"/>
            </p:cNvSpPr>
            <p:nvPr/>
          </p:nvSpPr>
          <p:spPr bwMode="auto">
            <a:xfrm>
              <a:off x="3930" y="1928"/>
              <a:ext cx="42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zh-CN" altLang="en-US" sz="2000">
                  <a:solidFill>
                    <a:schemeClr val="tx2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箱子</a:t>
              </a:r>
              <a:endParaRPr kumimoji="1" lang="zh-CN" altLang="en-US" sz="2400" b="0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25" name="Group 33"/>
          <p:cNvGrpSpPr>
            <a:grpSpLocks/>
          </p:cNvGrpSpPr>
          <p:nvPr/>
        </p:nvGrpSpPr>
        <p:grpSpPr bwMode="auto">
          <a:xfrm>
            <a:off x="900113" y="1882775"/>
            <a:ext cx="7593012" cy="4067175"/>
            <a:chOff x="3888" y="1008"/>
            <a:chExt cx="4608" cy="2562"/>
          </a:xfrm>
        </p:grpSpPr>
        <p:pic>
          <p:nvPicPr>
            <p:cNvPr id="26" name="Picture 34" descr="图框（1）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88" y="1008"/>
              <a:ext cx="4608" cy="25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" name="AutoShape 35"/>
            <p:cNvSpPr>
              <a:spLocks noChangeArrowheads="1"/>
            </p:cNvSpPr>
            <p:nvPr/>
          </p:nvSpPr>
          <p:spPr bwMode="auto">
            <a:xfrm>
              <a:off x="6864" y="2562"/>
              <a:ext cx="768" cy="912"/>
            </a:xfrm>
            <a:prstGeom prst="cube">
              <a:avLst>
                <a:gd name="adj" fmla="val 25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pic>
          <p:nvPicPr>
            <p:cNvPr id="28" name="Picture 36" descr="香蕉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00" y="1746"/>
              <a:ext cx="432" cy="3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9" name="Line 37"/>
            <p:cNvSpPr>
              <a:spLocks noChangeShapeType="1"/>
            </p:cNvSpPr>
            <p:nvPr/>
          </p:nvSpPr>
          <p:spPr bwMode="auto">
            <a:xfrm>
              <a:off x="6192" y="1266"/>
              <a:ext cx="0" cy="528"/>
            </a:xfrm>
            <a:prstGeom prst="line">
              <a:avLst/>
            </a:prstGeom>
            <a:noFill/>
            <a:ln w="9525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0" name="Text Box 38"/>
            <p:cNvSpPr txBox="1">
              <a:spLocks noChangeArrowheads="1"/>
            </p:cNvSpPr>
            <p:nvPr/>
          </p:nvSpPr>
          <p:spPr bwMode="auto">
            <a:xfrm>
              <a:off x="6096" y="1122"/>
              <a:ext cx="43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Char char="•"/>
              </a:pPr>
              <a:r>
                <a:rPr kumimoji="1" lang="en-US" altLang="zh-CN" sz="2400" b="0">
                  <a:solidFill>
                    <a:schemeClr val="tx2"/>
                  </a:solidFill>
                  <a:latin typeface="Times New Roman" panose="02020603050405020304" pitchFamily="18" charset="0"/>
                </a:rPr>
                <a:t> </a:t>
              </a:r>
              <a:endParaRPr kumimoji="1" lang="en-US" altLang="zh-CN" sz="2400" b="0">
                <a:latin typeface="Times New Roman" panose="02020603050405020304" pitchFamily="18" charset="0"/>
              </a:endParaRPr>
            </a:p>
          </p:txBody>
        </p:sp>
        <p:pic>
          <p:nvPicPr>
            <p:cNvPr id="31" name="Picture 39" descr="猴子-2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56" y="2784"/>
              <a:ext cx="576" cy="6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2" name="Group 40"/>
          <p:cNvGrpSpPr>
            <a:grpSpLocks/>
          </p:cNvGrpSpPr>
          <p:nvPr/>
        </p:nvGrpSpPr>
        <p:grpSpPr bwMode="auto">
          <a:xfrm>
            <a:off x="900113" y="1882775"/>
            <a:ext cx="7593012" cy="4067175"/>
            <a:chOff x="672" y="1536"/>
            <a:chExt cx="4608" cy="2562"/>
          </a:xfrm>
        </p:grpSpPr>
        <p:pic>
          <p:nvPicPr>
            <p:cNvPr id="33" name="Picture 41" descr="图框（1）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2" y="1536"/>
              <a:ext cx="4608" cy="25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4" name="AutoShape 42"/>
            <p:cNvSpPr>
              <a:spLocks noChangeArrowheads="1"/>
            </p:cNvSpPr>
            <p:nvPr/>
          </p:nvSpPr>
          <p:spPr bwMode="auto">
            <a:xfrm>
              <a:off x="3648" y="3090"/>
              <a:ext cx="768" cy="912"/>
            </a:xfrm>
            <a:prstGeom prst="cube">
              <a:avLst>
                <a:gd name="adj" fmla="val 25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pic>
          <p:nvPicPr>
            <p:cNvPr id="35" name="Picture 43" descr="香蕉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84" y="2274"/>
              <a:ext cx="432" cy="3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6" name="Line 44"/>
            <p:cNvSpPr>
              <a:spLocks noChangeShapeType="1"/>
            </p:cNvSpPr>
            <p:nvPr/>
          </p:nvSpPr>
          <p:spPr bwMode="auto">
            <a:xfrm>
              <a:off x="2976" y="1794"/>
              <a:ext cx="0" cy="528"/>
            </a:xfrm>
            <a:prstGeom prst="line">
              <a:avLst/>
            </a:prstGeom>
            <a:noFill/>
            <a:ln w="9525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7" name="Text Box 45"/>
            <p:cNvSpPr txBox="1">
              <a:spLocks noChangeArrowheads="1"/>
            </p:cNvSpPr>
            <p:nvPr/>
          </p:nvSpPr>
          <p:spPr bwMode="auto">
            <a:xfrm>
              <a:off x="2880" y="1650"/>
              <a:ext cx="43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Char char="•"/>
              </a:pPr>
              <a:r>
                <a:rPr kumimoji="1" lang="en-US" altLang="zh-CN" sz="2400" b="0">
                  <a:solidFill>
                    <a:schemeClr val="tx2"/>
                  </a:solidFill>
                  <a:latin typeface="Times New Roman" panose="02020603050405020304" pitchFamily="18" charset="0"/>
                </a:rPr>
                <a:t> </a:t>
              </a:r>
              <a:endParaRPr kumimoji="1" lang="en-US" altLang="zh-CN" sz="2400" b="0">
                <a:latin typeface="Times New Roman" panose="02020603050405020304" pitchFamily="18" charset="0"/>
              </a:endParaRPr>
            </a:p>
          </p:txBody>
        </p:sp>
        <p:pic>
          <p:nvPicPr>
            <p:cNvPr id="38" name="Picture 46" descr="猴子-2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12" y="3312"/>
              <a:ext cx="576" cy="6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9" name="Group 47"/>
          <p:cNvGrpSpPr>
            <a:grpSpLocks/>
          </p:cNvGrpSpPr>
          <p:nvPr/>
        </p:nvGrpSpPr>
        <p:grpSpPr bwMode="auto">
          <a:xfrm>
            <a:off x="900113" y="1882775"/>
            <a:ext cx="7593012" cy="4067175"/>
            <a:chOff x="720" y="1518"/>
            <a:chExt cx="4608" cy="2562"/>
          </a:xfrm>
        </p:grpSpPr>
        <p:pic>
          <p:nvPicPr>
            <p:cNvPr id="40" name="Picture 48" descr="图框（1）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0" y="1518"/>
              <a:ext cx="4608" cy="25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1" name="AutoShape 49"/>
            <p:cNvSpPr>
              <a:spLocks noChangeArrowheads="1"/>
            </p:cNvSpPr>
            <p:nvPr/>
          </p:nvSpPr>
          <p:spPr bwMode="auto">
            <a:xfrm>
              <a:off x="3696" y="3072"/>
              <a:ext cx="768" cy="912"/>
            </a:xfrm>
            <a:prstGeom prst="cube">
              <a:avLst>
                <a:gd name="adj" fmla="val 25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pic>
          <p:nvPicPr>
            <p:cNvPr id="42" name="Picture 50" descr="香蕉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2" y="2256"/>
              <a:ext cx="432" cy="3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3" name="Line 51"/>
            <p:cNvSpPr>
              <a:spLocks noChangeShapeType="1"/>
            </p:cNvSpPr>
            <p:nvPr/>
          </p:nvSpPr>
          <p:spPr bwMode="auto">
            <a:xfrm>
              <a:off x="3024" y="1776"/>
              <a:ext cx="0" cy="528"/>
            </a:xfrm>
            <a:prstGeom prst="line">
              <a:avLst/>
            </a:prstGeom>
            <a:noFill/>
            <a:ln w="9525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4" name="Text Box 52"/>
            <p:cNvSpPr txBox="1">
              <a:spLocks noChangeArrowheads="1"/>
            </p:cNvSpPr>
            <p:nvPr/>
          </p:nvSpPr>
          <p:spPr bwMode="auto">
            <a:xfrm>
              <a:off x="2928" y="1632"/>
              <a:ext cx="43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Char char="•"/>
              </a:pPr>
              <a:r>
                <a:rPr kumimoji="1" lang="en-US" altLang="zh-CN" sz="2400" b="0">
                  <a:solidFill>
                    <a:schemeClr val="tx2"/>
                  </a:solidFill>
                  <a:latin typeface="Times New Roman" panose="02020603050405020304" pitchFamily="18" charset="0"/>
                </a:rPr>
                <a:t> </a:t>
              </a:r>
              <a:endParaRPr kumimoji="1" lang="en-US" altLang="zh-CN" sz="2400" b="0">
                <a:latin typeface="Times New Roman" panose="02020603050405020304" pitchFamily="18" charset="0"/>
              </a:endParaRPr>
            </a:p>
          </p:txBody>
        </p:sp>
        <p:pic>
          <p:nvPicPr>
            <p:cNvPr id="45" name="Picture 53" descr="猴子-2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24" y="3294"/>
              <a:ext cx="576" cy="6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6" name="Group 54"/>
          <p:cNvGrpSpPr>
            <a:grpSpLocks/>
          </p:cNvGrpSpPr>
          <p:nvPr/>
        </p:nvGrpSpPr>
        <p:grpSpPr bwMode="auto">
          <a:xfrm>
            <a:off x="900113" y="1882775"/>
            <a:ext cx="7593012" cy="4067175"/>
            <a:chOff x="672" y="912"/>
            <a:chExt cx="4608" cy="2562"/>
          </a:xfrm>
        </p:grpSpPr>
        <p:pic>
          <p:nvPicPr>
            <p:cNvPr id="47" name="Picture 55" descr="图框（1）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2" y="912"/>
              <a:ext cx="4608" cy="25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8" name="Picture 56" descr="香蕉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84" y="1680"/>
              <a:ext cx="432" cy="3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9" name="Line 57"/>
            <p:cNvSpPr>
              <a:spLocks noChangeShapeType="1"/>
            </p:cNvSpPr>
            <p:nvPr/>
          </p:nvSpPr>
          <p:spPr bwMode="auto">
            <a:xfrm>
              <a:off x="2976" y="1200"/>
              <a:ext cx="0" cy="528"/>
            </a:xfrm>
            <a:prstGeom prst="line">
              <a:avLst/>
            </a:prstGeom>
            <a:noFill/>
            <a:ln w="9525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pic>
          <p:nvPicPr>
            <p:cNvPr id="50" name="Picture 58" descr="猴子-3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16" y="2688"/>
              <a:ext cx="528" cy="7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1" name="AutoShape 59"/>
            <p:cNvSpPr>
              <a:spLocks noChangeArrowheads="1"/>
            </p:cNvSpPr>
            <p:nvPr/>
          </p:nvSpPr>
          <p:spPr bwMode="auto">
            <a:xfrm>
              <a:off x="3648" y="2496"/>
              <a:ext cx="768" cy="912"/>
            </a:xfrm>
            <a:prstGeom prst="cube">
              <a:avLst>
                <a:gd name="adj" fmla="val 25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52" name="Text Box 60"/>
            <p:cNvSpPr txBox="1">
              <a:spLocks noChangeArrowheads="1"/>
            </p:cNvSpPr>
            <p:nvPr/>
          </p:nvSpPr>
          <p:spPr bwMode="auto">
            <a:xfrm>
              <a:off x="2880" y="1056"/>
              <a:ext cx="43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Char char="•"/>
              </a:pPr>
              <a:r>
                <a:rPr kumimoji="1" lang="en-US" altLang="zh-CN" sz="2400" b="0">
                  <a:solidFill>
                    <a:schemeClr val="tx2"/>
                  </a:solidFill>
                  <a:latin typeface="Times New Roman" panose="02020603050405020304" pitchFamily="18" charset="0"/>
                </a:rPr>
                <a:t> </a:t>
              </a:r>
              <a:endParaRPr kumimoji="1" lang="en-US" altLang="zh-CN" sz="2400" b="0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53" name="Group 61"/>
          <p:cNvGrpSpPr>
            <a:grpSpLocks/>
          </p:cNvGrpSpPr>
          <p:nvPr/>
        </p:nvGrpSpPr>
        <p:grpSpPr bwMode="auto">
          <a:xfrm>
            <a:off x="900113" y="1882775"/>
            <a:ext cx="7593012" cy="4067175"/>
            <a:chOff x="720" y="1182"/>
            <a:chExt cx="4608" cy="2562"/>
          </a:xfrm>
        </p:grpSpPr>
        <p:pic>
          <p:nvPicPr>
            <p:cNvPr id="54" name="Picture 62" descr="图框（1）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0" y="1182"/>
              <a:ext cx="4608" cy="25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5" name="Picture 63" descr="香蕉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2" y="1950"/>
              <a:ext cx="432" cy="3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6" name="Line 64"/>
            <p:cNvSpPr>
              <a:spLocks noChangeShapeType="1"/>
            </p:cNvSpPr>
            <p:nvPr/>
          </p:nvSpPr>
          <p:spPr bwMode="auto">
            <a:xfrm>
              <a:off x="3024" y="1470"/>
              <a:ext cx="0" cy="528"/>
            </a:xfrm>
            <a:prstGeom prst="line">
              <a:avLst/>
            </a:prstGeom>
            <a:noFill/>
            <a:ln w="9525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pic>
          <p:nvPicPr>
            <p:cNvPr id="57" name="Picture 65" descr="猴子-3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40" y="2958"/>
              <a:ext cx="528" cy="7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8" name="AutoShape 66"/>
            <p:cNvSpPr>
              <a:spLocks noChangeArrowheads="1"/>
            </p:cNvSpPr>
            <p:nvPr/>
          </p:nvSpPr>
          <p:spPr bwMode="auto">
            <a:xfrm>
              <a:off x="3072" y="2766"/>
              <a:ext cx="768" cy="912"/>
            </a:xfrm>
            <a:prstGeom prst="cube">
              <a:avLst>
                <a:gd name="adj" fmla="val 25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59" name="Text Box 67"/>
            <p:cNvSpPr txBox="1">
              <a:spLocks noChangeArrowheads="1"/>
            </p:cNvSpPr>
            <p:nvPr/>
          </p:nvSpPr>
          <p:spPr bwMode="auto">
            <a:xfrm>
              <a:off x="2928" y="1326"/>
              <a:ext cx="43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Char char="•"/>
              </a:pPr>
              <a:r>
                <a:rPr kumimoji="1" lang="en-US" altLang="zh-CN" sz="2400" b="0">
                  <a:solidFill>
                    <a:schemeClr val="tx2"/>
                  </a:solidFill>
                  <a:latin typeface="Times New Roman" panose="02020603050405020304" pitchFamily="18" charset="0"/>
                </a:rPr>
                <a:t> </a:t>
              </a:r>
              <a:endParaRPr kumimoji="1" lang="en-US" altLang="zh-CN" sz="2400" b="0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60" name="Group 68"/>
          <p:cNvGrpSpPr>
            <a:grpSpLocks/>
          </p:cNvGrpSpPr>
          <p:nvPr/>
        </p:nvGrpSpPr>
        <p:grpSpPr bwMode="auto">
          <a:xfrm>
            <a:off x="900113" y="1882775"/>
            <a:ext cx="7593012" cy="4067175"/>
            <a:chOff x="768" y="654"/>
            <a:chExt cx="4608" cy="2562"/>
          </a:xfrm>
        </p:grpSpPr>
        <p:pic>
          <p:nvPicPr>
            <p:cNvPr id="61" name="Picture 69" descr="图框（1）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8" y="654"/>
              <a:ext cx="4608" cy="25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2" name="Picture 70" descr="香蕉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0" y="1422"/>
              <a:ext cx="432" cy="3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3" name="Line 71"/>
            <p:cNvSpPr>
              <a:spLocks noChangeShapeType="1"/>
            </p:cNvSpPr>
            <p:nvPr/>
          </p:nvSpPr>
          <p:spPr bwMode="auto">
            <a:xfrm>
              <a:off x="3072" y="942"/>
              <a:ext cx="0" cy="528"/>
            </a:xfrm>
            <a:prstGeom prst="line">
              <a:avLst/>
            </a:prstGeom>
            <a:noFill/>
            <a:ln w="9525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pic>
          <p:nvPicPr>
            <p:cNvPr id="64" name="Picture 72" descr="猴子-3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20" y="2430"/>
              <a:ext cx="528" cy="7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5" name="AutoShape 73"/>
            <p:cNvSpPr>
              <a:spLocks noChangeArrowheads="1"/>
            </p:cNvSpPr>
            <p:nvPr/>
          </p:nvSpPr>
          <p:spPr bwMode="auto">
            <a:xfrm>
              <a:off x="2352" y="2238"/>
              <a:ext cx="768" cy="912"/>
            </a:xfrm>
            <a:prstGeom prst="cube">
              <a:avLst>
                <a:gd name="adj" fmla="val 25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66" name="Text Box 74"/>
            <p:cNvSpPr txBox="1">
              <a:spLocks noChangeArrowheads="1"/>
            </p:cNvSpPr>
            <p:nvPr/>
          </p:nvSpPr>
          <p:spPr bwMode="auto">
            <a:xfrm>
              <a:off x="2976" y="798"/>
              <a:ext cx="43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Char char="•"/>
              </a:pPr>
              <a:r>
                <a:rPr kumimoji="1" lang="en-US" altLang="zh-CN" sz="2400" b="0">
                  <a:solidFill>
                    <a:schemeClr val="tx2"/>
                  </a:solidFill>
                  <a:latin typeface="Times New Roman" panose="02020603050405020304" pitchFamily="18" charset="0"/>
                </a:rPr>
                <a:t> </a:t>
              </a:r>
              <a:endParaRPr kumimoji="1" lang="en-US" altLang="zh-CN" sz="2400" b="0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67" name="Group 75"/>
          <p:cNvGrpSpPr>
            <a:grpSpLocks/>
          </p:cNvGrpSpPr>
          <p:nvPr/>
        </p:nvGrpSpPr>
        <p:grpSpPr bwMode="auto">
          <a:xfrm>
            <a:off x="900113" y="1882775"/>
            <a:ext cx="7593012" cy="4067175"/>
            <a:chOff x="768" y="654"/>
            <a:chExt cx="4608" cy="2562"/>
          </a:xfrm>
        </p:grpSpPr>
        <p:pic>
          <p:nvPicPr>
            <p:cNvPr id="68" name="Picture 76" descr="图框（1）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8" y="654"/>
              <a:ext cx="4608" cy="25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9" name="Picture 77" descr="香蕉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0" y="1422"/>
              <a:ext cx="432" cy="3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0" name="Line 78"/>
            <p:cNvSpPr>
              <a:spLocks noChangeShapeType="1"/>
            </p:cNvSpPr>
            <p:nvPr/>
          </p:nvSpPr>
          <p:spPr bwMode="auto">
            <a:xfrm>
              <a:off x="3072" y="942"/>
              <a:ext cx="0" cy="528"/>
            </a:xfrm>
            <a:prstGeom prst="line">
              <a:avLst/>
            </a:prstGeom>
            <a:noFill/>
            <a:ln w="9525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pic>
          <p:nvPicPr>
            <p:cNvPr id="71" name="Picture 79" descr="猴子-2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16" y="1920"/>
              <a:ext cx="528" cy="7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2" name="AutoShape 80"/>
            <p:cNvSpPr>
              <a:spLocks noChangeArrowheads="1"/>
            </p:cNvSpPr>
            <p:nvPr/>
          </p:nvSpPr>
          <p:spPr bwMode="auto">
            <a:xfrm>
              <a:off x="2352" y="2238"/>
              <a:ext cx="768" cy="912"/>
            </a:xfrm>
            <a:prstGeom prst="cube">
              <a:avLst>
                <a:gd name="adj" fmla="val 25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73" name="Text Box 81"/>
            <p:cNvSpPr txBox="1">
              <a:spLocks noChangeArrowheads="1"/>
            </p:cNvSpPr>
            <p:nvPr/>
          </p:nvSpPr>
          <p:spPr bwMode="auto">
            <a:xfrm>
              <a:off x="2976" y="798"/>
              <a:ext cx="43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Char char="•"/>
              </a:pPr>
              <a:r>
                <a:rPr kumimoji="1" lang="en-US" altLang="zh-CN" sz="2400" b="0">
                  <a:solidFill>
                    <a:schemeClr val="tx2"/>
                  </a:solidFill>
                  <a:latin typeface="Times New Roman" panose="02020603050405020304" pitchFamily="18" charset="0"/>
                </a:rPr>
                <a:t> </a:t>
              </a:r>
              <a:endParaRPr kumimoji="1" lang="en-US" altLang="zh-CN" sz="2400" b="0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74" name="Group 82"/>
          <p:cNvGrpSpPr>
            <a:grpSpLocks/>
          </p:cNvGrpSpPr>
          <p:nvPr/>
        </p:nvGrpSpPr>
        <p:grpSpPr bwMode="auto">
          <a:xfrm>
            <a:off x="900113" y="1882775"/>
            <a:ext cx="7593012" cy="4067175"/>
            <a:chOff x="624" y="990"/>
            <a:chExt cx="4608" cy="2562"/>
          </a:xfrm>
        </p:grpSpPr>
        <p:pic>
          <p:nvPicPr>
            <p:cNvPr id="75" name="Picture 83" descr="图框（1）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4" y="990"/>
              <a:ext cx="4608" cy="25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6" name="Line 84"/>
            <p:cNvSpPr>
              <a:spLocks noChangeShapeType="1"/>
            </p:cNvSpPr>
            <p:nvPr/>
          </p:nvSpPr>
          <p:spPr bwMode="auto">
            <a:xfrm>
              <a:off x="2928" y="1278"/>
              <a:ext cx="0" cy="528"/>
            </a:xfrm>
            <a:prstGeom prst="line">
              <a:avLst/>
            </a:prstGeom>
            <a:noFill/>
            <a:ln w="9525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pic>
          <p:nvPicPr>
            <p:cNvPr id="77" name="Picture 85" descr="猴子-4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60" y="1914"/>
              <a:ext cx="798" cy="15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8" name="Picture 86" descr="香蕉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36" y="1758"/>
              <a:ext cx="432" cy="3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9" name="Text Box 87"/>
            <p:cNvSpPr txBox="1">
              <a:spLocks noChangeArrowheads="1"/>
            </p:cNvSpPr>
            <p:nvPr/>
          </p:nvSpPr>
          <p:spPr bwMode="auto">
            <a:xfrm>
              <a:off x="2832" y="1134"/>
              <a:ext cx="43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Char char="•"/>
              </a:pPr>
              <a:r>
                <a:rPr kumimoji="1" lang="en-US" altLang="zh-CN" sz="2400" b="0">
                  <a:solidFill>
                    <a:schemeClr val="tx2"/>
                  </a:solidFill>
                  <a:latin typeface="Times New Roman" panose="02020603050405020304" pitchFamily="18" charset="0"/>
                </a:rPr>
                <a:t> </a:t>
              </a:r>
              <a:endParaRPr kumimoji="1" lang="en-US" altLang="zh-CN" sz="2400" b="0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80" name="Group 88"/>
          <p:cNvGrpSpPr>
            <a:grpSpLocks/>
          </p:cNvGrpSpPr>
          <p:nvPr/>
        </p:nvGrpSpPr>
        <p:grpSpPr bwMode="auto">
          <a:xfrm>
            <a:off x="900113" y="1882775"/>
            <a:ext cx="7593012" cy="4067175"/>
            <a:chOff x="672" y="942"/>
            <a:chExt cx="4608" cy="2562"/>
          </a:xfrm>
        </p:grpSpPr>
        <p:pic>
          <p:nvPicPr>
            <p:cNvPr id="81" name="Picture 89" descr="图框（1）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2" y="942"/>
              <a:ext cx="4608" cy="25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2" name="Line 90"/>
            <p:cNvSpPr>
              <a:spLocks noChangeShapeType="1"/>
            </p:cNvSpPr>
            <p:nvPr/>
          </p:nvSpPr>
          <p:spPr bwMode="auto">
            <a:xfrm>
              <a:off x="2976" y="1230"/>
              <a:ext cx="0" cy="528"/>
            </a:xfrm>
            <a:prstGeom prst="line">
              <a:avLst/>
            </a:prstGeom>
            <a:noFill/>
            <a:ln w="9525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3" name="Text Box 91"/>
            <p:cNvSpPr txBox="1">
              <a:spLocks noChangeArrowheads="1"/>
            </p:cNvSpPr>
            <p:nvPr/>
          </p:nvSpPr>
          <p:spPr bwMode="auto">
            <a:xfrm>
              <a:off x="2880" y="1086"/>
              <a:ext cx="43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Char char="•"/>
              </a:pPr>
              <a:r>
                <a:rPr kumimoji="1" lang="en-US" altLang="zh-CN" sz="2400" b="0">
                  <a:solidFill>
                    <a:schemeClr val="tx2"/>
                  </a:solidFill>
                  <a:latin typeface="Times New Roman" panose="02020603050405020304" pitchFamily="18" charset="0"/>
                </a:rPr>
                <a:t> </a:t>
              </a:r>
              <a:endParaRPr kumimoji="1" lang="en-US" altLang="zh-CN" sz="2400" b="0">
                <a:latin typeface="Times New Roman" panose="02020603050405020304" pitchFamily="18" charset="0"/>
              </a:endParaRPr>
            </a:p>
          </p:txBody>
        </p:sp>
        <p:pic>
          <p:nvPicPr>
            <p:cNvPr id="84" name="Picture 92" descr="香蕉2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08" y="1872"/>
              <a:ext cx="972" cy="15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85" name="Group 93"/>
          <p:cNvGrpSpPr>
            <a:grpSpLocks/>
          </p:cNvGrpSpPr>
          <p:nvPr/>
        </p:nvGrpSpPr>
        <p:grpSpPr bwMode="auto">
          <a:xfrm>
            <a:off x="684213" y="1882775"/>
            <a:ext cx="7848600" cy="4067175"/>
            <a:chOff x="624" y="1440"/>
            <a:chExt cx="4608" cy="2562"/>
          </a:xfrm>
        </p:grpSpPr>
        <p:grpSp>
          <p:nvGrpSpPr>
            <p:cNvPr id="86" name="Group 94"/>
            <p:cNvGrpSpPr>
              <a:grpSpLocks/>
            </p:cNvGrpSpPr>
            <p:nvPr/>
          </p:nvGrpSpPr>
          <p:grpSpPr bwMode="auto">
            <a:xfrm>
              <a:off x="624" y="1440"/>
              <a:ext cx="4608" cy="2562"/>
              <a:chOff x="672" y="942"/>
              <a:chExt cx="4608" cy="2562"/>
            </a:xfrm>
          </p:grpSpPr>
          <p:pic>
            <p:nvPicPr>
              <p:cNvPr id="89" name="Picture 95" descr="图框（1）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72" y="942"/>
                <a:ext cx="4608" cy="256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90" name="Line 96"/>
              <p:cNvSpPr>
                <a:spLocks noChangeShapeType="1"/>
              </p:cNvSpPr>
              <p:nvPr/>
            </p:nvSpPr>
            <p:spPr bwMode="auto">
              <a:xfrm>
                <a:off x="2960" y="1230"/>
                <a:ext cx="0" cy="528"/>
              </a:xfrm>
              <a:prstGeom prst="line">
                <a:avLst/>
              </a:prstGeom>
              <a:noFill/>
              <a:ln w="9525">
                <a:solidFill>
                  <a:schemeClr val="tx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1" name="Text Box 97"/>
              <p:cNvSpPr txBox="1">
                <a:spLocks noChangeArrowheads="1"/>
              </p:cNvSpPr>
              <p:nvPr/>
            </p:nvSpPr>
            <p:spPr bwMode="auto">
              <a:xfrm>
                <a:off x="2880" y="1086"/>
                <a:ext cx="432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FontTx/>
                  <a:buChar char="•"/>
                </a:pPr>
                <a:r>
                  <a:rPr kumimoji="1" lang="en-US" altLang="zh-CN" sz="2400" b="0">
                    <a:solidFill>
                      <a:schemeClr val="tx2"/>
                    </a:solidFill>
                    <a:latin typeface="Times New Roman" panose="02020603050405020304" pitchFamily="18" charset="0"/>
                  </a:rPr>
                  <a:t> </a:t>
                </a:r>
                <a:endParaRPr kumimoji="1" lang="en-US" altLang="zh-CN" sz="2400" b="0">
                  <a:latin typeface="Times New Roman" panose="02020603050405020304" pitchFamily="18" charset="0"/>
                </a:endParaRPr>
              </a:p>
            </p:txBody>
          </p:sp>
          <p:pic>
            <p:nvPicPr>
              <p:cNvPr id="92" name="Picture 98" descr="香蕉2"/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08" y="1872"/>
                <a:ext cx="972" cy="151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87" name="AutoShape 99"/>
            <p:cNvSpPr>
              <a:spLocks noChangeArrowheads="1"/>
            </p:cNvSpPr>
            <p:nvPr/>
          </p:nvSpPr>
          <p:spPr bwMode="auto">
            <a:xfrm>
              <a:off x="2976" y="1920"/>
              <a:ext cx="1056" cy="432"/>
            </a:xfrm>
            <a:prstGeom prst="wedgeEllipseCallout">
              <a:avLst>
                <a:gd name="adj1" fmla="val -55398"/>
                <a:gd name="adj2" fmla="val 74537"/>
              </a:avLst>
            </a:prstGeom>
            <a:solidFill>
              <a:srgbClr val="0099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kumimoji="1" lang="zh-CN" altLang="zh-CN" sz="2400" b="0">
                <a:latin typeface="Times New Roman" panose="02020603050405020304" pitchFamily="18" charset="0"/>
              </a:endParaRPr>
            </a:p>
          </p:txBody>
        </p:sp>
        <p:sp>
          <p:nvSpPr>
            <p:cNvPr id="88" name="Text Box 100"/>
            <p:cNvSpPr txBox="1">
              <a:spLocks noChangeArrowheads="1"/>
            </p:cNvSpPr>
            <p:nvPr/>
          </p:nvSpPr>
          <p:spPr bwMode="auto">
            <a:xfrm>
              <a:off x="3110" y="2016"/>
              <a:ext cx="68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en-US" altLang="zh-CN" sz="2400" dirty="0" err="1">
                  <a:solidFill>
                    <a:srgbClr val="FFFF99"/>
                  </a:solidFill>
                  <a:latin typeface="Times New Roman" panose="02020603050405020304" pitchFamily="18" charset="0"/>
                </a:rPr>
                <a:t>Ha!Ha</a:t>
              </a:r>
              <a:r>
                <a:rPr kumimoji="1" lang="en-US" altLang="zh-CN" sz="2400" dirty="0">
                  <a:solidFill>
                    <a:srgbClr val="FFFF99"/>
                  </a:solidFill>
                  <a:latin typeface="Times New Roman" panose="02020603050405020304" pitchFamily="18" charset="0"/>
                </a:rPr>
                <a:t>!</a:t>
              </a:r>
              <a:endParaRPr kumimoji="1" lang="en-US" altLang="zh-CN" sz="2400" b="0" dirty="0">
                <a:solidFill>
                  <a:srgbClr val="FFFF99"/>
                </a:solidFill>
                <a:latin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71821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5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65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80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95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10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250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400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50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APPLAUS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 descr="Rectangle: Click to edit Master text styles&#10;Second level&#10;Third level&#10;Fourth level&#10;Fifth level"/>
          <p:cNvSpPr txBox="1">
            <a:spLocks noChangeArrowheads="1"/>
          </p:cNvSpPr>
          <p:nvPr/>
        </p:nvSpPr>
        <p:spPr bwMode="auto">
          <a:xfrm>
            <a:off x="609610" y="1835786"/>
            <a:ext cx="6742994" cy="26640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8288" indent="-268288">
              <a:lnSpc>
                <a:spcPts val="32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80000"/>
            </a:pPr>
            <a:r>
              <a:rPr lang="zh-CN" altLang="en-US" sz="2000" dirty="0" smtClean="0">
                <a:solidFill>
                  <a:srgbClr val="010004"/>
                </a:solidFill>
                <a:latin typeface="+mn-ea"/>
              </a:rPr>
              <a:t>将</a:t>
            </a:r>
            <a:r>
              <a:rPr lang="zh-CN" altLang="en-US" sz="2000" b="1" dirty="0" smtClean="0">
                <a:solidFill>
                  <a:srgbClr val="010004"/>
                </a:solidFill>
                <a:latin typeface="+mn-ea"/>
              </a:rPr>
              <a:t>问题的</a:t>
            </a:r>
            <a:r>
              <a:rPr lang="zh-CN" altLang="en-US" sz="2400" dirty="0">
                <a:solidFill>
                  <a:srgbClr val="FF0000"/>
                </a:solidFill>
                <a:latin typeface="+mn-ea"/>
              </a:rPr>
              <a:t>所有</a:t>
            </a:r>
            <a:r>
              <a:rPr lang="zh-CN" altLang="en-US" sz="2400" b="1" dirty="0" smtClean="0">
                <a:solidFill>
                  <a:srgbClr val="FF0000"/>
                </a:solidFill>
                <a:latin typeface="+mn-ea"/>
              </a:rPr>
              <a:t>状态</a:t>
            </a:r>
            <a:r>
              <a:rPr lang="zh-CN" altLang="en-US" sz="2000" b="1" dirty="0" smtClean="0">
                <a:solidFill>
                  <a:srgbClr val="010004"/>
                </a:solidFill>
                <a:latin typeface="+mn-ea"/>
              </a:rPr>
              <a:t>都表示出来，须</a:t>
            </a:r>
            <a:r>
              <a:rPr lang="zh-CN" altLang="en-US" sz="2400" b="1" dirty="0" smtClean="0">
                <a:solidFill>
                  <a:srgbClr val="FF0000"/>
                </a:solidFill>
                <a:latin typeface="+mn-ea"/>
              </a:rPr>
              <a:t>定义一组操作符</a:t>
            </a:r>
            <a:r>
              <a:rPr lang="zh-CN" altLang="en-US" sz="2000" b="1" dirty="0" smtClean="0">
                <a:solidFill>
                  <a:srgbClr val="010004"/>
                </a:solidFill>
                <a:latin typeface="+mn-ea"/>
              </a:rPr>
              <a:t>。</a:t>
            </a:r>
            <a:endParaRPr lang="en-US" altLang="zh-CN" sz="2000" b="1" dirty="0" smtClean="0">
              <a:solidFill>
                <a:srgbClr val="010004"/>
              </a:solidFill>
              <a:latin typeface="+mn-ea"/>
            </a:endParaRPr>
          </a:p>
          <a:p>
            <a:pPr marL="268288" indent="-268288">
              <a:lnSpc>
                <a:spcPts val="32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80000"/>
            </a:pPr>
            <a:r>
              <a:rPr lang="zh-CN" altLang="en-US" sz="2000" b="1" dirty="0" smtClean="0">
                <a:solidFill>
                  <a:srgbClr val="0000FF"/>
                </a:solidFill>
                <a:latin typeface="+mn-ea"/>
              </a:rPr>
              <a:t>求解过程</a:t>
            </a:r>
            <a:r>
              <a:rPr lang="zh-CN" altLang="en-US" sz="2000" b="1" dirty="0" smtClean="0">
                <a:solidFill>
                  <a:srgbClr val="010004"/>
                </a:solidFill>
                <a:latin typeface="+mn-ea"/>
              </a:rPr>
              <a:t>是一个</a:t>
            </a:r>
            <a:r>
              <a:rPr lang="zh-CN" altLang="en-US" sz="2400" b="1" dirty="0" smtClean="0">
                <a:solidFill>
                  <a:srgbClr val="FF0000"/>
                </a:solidFill>
                <a:latin typeface="+mn-ea"/>
              </a:rPr>
              <a:t>不断将操作符作用于状态的过程</a:t>
            </a:r>
            <a:endParaRPr lang="en-US" altLang="zh-CN" sz="2000" dirty="0">
              <a:solidFill>
                <a:srgbClr val="010004"/>
              </a:solidFill>
              <a:latin typeface="+mn-ea"/>
            </a:endParaRPr>
          </a:p>
          <a:p>
            <a:pPr marL="268288" indent="-268288">
              <a:lnSpc>
                <a:spcPts val="32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70000"/>
            </a:pPr>
            <a:r>
              <a:rPr lang="zh-CN" altLang="en-US" sz="2400" b="1" dirty="0" smtClean="0">
                <a:solidFill>
                  <a:srgbClr val="FF0000"/>
                </a:solidFill>
                <a:latin typeface="+mn-ea"/>
              </a:rPr>
              <a:t>解</a:t>
            </a:r>
            <a:r>
              <a:rPr lang="zh-CN" altLang="en-US" sz="2000" b="1" dirty="0" smtClean="0">
                <a:solidFill>
                  <a:srgbClr val="010004"/>
                </a:solidFill>
                <a:latin typeface="+mn-ea"/>
              </a:rPr>
              <a:t>就是从</a:t>
            </a:r>
            <a:r>
              <a:rPr lang="zh-CN" altLang="en-US" sz="2000" b="1" dirty="0" smtClean="0">
                <a:solidFill>
                  <a:srgbClr val="0000FF"/>
                </a:solidFill>
                <a:latin typeface="+mn-ea"/>
              </a:rPr>
              <a:t>初始状态</a:t>
            </a:r>
            <a:r>
              <a:rPr lang="zh-CN" altLang="en-US" sz="2000" b="1" dirty="0" smtClean="0">
                <a:solidFill>
                  <a:srgbClr val="010004"/>
                </a:solidFill>
                <a:latin typeface="+mn-ea"/>
              </a:rPr>
              <a:t>到</a:t>
            </a:r>
            <a:r>
              <a:rPr lang="zh-CN" altLang="en-US" sz="2000" b="1" dirty="0" smtClean="0">
                <a:solidFill>
                  <a:srgbClr val="0000FF"/>
                </a:solidFill>
                <a:latin typeface="+mn-ea"/>
              </a:rPr>
              <a:t>目标状态</a:t>
            </a:r>
            <a:r>
              <a:rPr lang="zh-CN" altLang="en-US" sz="2000" b="1" dirty="0" smtClean="0">
                <a:solidFill>
                  <a:srgbClr val="010004"/>
                </a:solidFill>
                <a:latin typeface="+mn-ea"/>
              </a:rPr>
              <a:t>所采用的</a:t>
            </a:r>
            <a:r>
              <a:rPr lang="zh-CN" altLang="en-US" sz="2400" b="1" dirty="0" smtClean="0">
                <a:solidFill>
                  <a:srgbClr val="FF0000"/>
                </a:solidFill>
                <a:latin typeface="+mn-ea"/>
              </a:rPr>
              <a:t>操作符序列</a:t>
            </a:r>
            <a:endParaRPr lang="en-US" altLang="zh-CN" sz="2000" dirty="0">
              <a:solidFill>
                <a:srgbClr val="010004"/>
              </a:solidFill>
              <a:latin typeface="+mn-ea"/>
            </a:endParaRPr>
          </a:p>
          <a:p>
            <a:pPr marL="268288" indent="-268288">
              <a:lnSpc>
                <a:spcPts val="32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80000"/>
            </a:pPr>
            <a:r>
              <a:rPr lang="zh-CN" altLang="en-US" sz="2000" b="1" dirty="0" smtClean="0">
                <a:solidFill>
                  <a:srgbClr val="0000FF"/>
                </a:solidFill>
                <a:latin typeface="+mn-ea"/>
              </a:rPr>
              <a:t>操作符最少的解</a:t>
            </a:r>
            <a:r>
              <a:rPr lang="zh-CN" altLang="en-US" sz="2000" b="1" dirty="0" smtClean="0">
                <a:solidFill>
                  <a:srgbClr val="010004"/>
                </a:solidFill>
                <a:latin typeface="+mn-ea"/>
              </a:rPr>
              <a:t>即为</a:t>
            </a:r>
            <a:r>
              <a:rPr lang="zh-CN" altLang="en-US" sz="2400" b="1" dirty="0" smtClean="0">
                <a:solidFill>
                  <a:srgbClr val="FF0000"/>
                </a:solidFill>
                <a:latin typeface="+mn-ea"/>
              </a:rPr>
              <a:t>最优解</a:t>
            </a:r>
            <a:endParaRPr lang="zh-CN" altLang="en-US" sz="2000" b="1" dirty="0" smtClean="0">
              <a:solidFill>
                <a:srgbClr val="010004"/>
              </a:solidFill>
              <a:latin typeface="+mn-ea"/>
            </a:endParaRPr>
          </a:p>
          <a:p>
            <a:pPr marL="268288" indent="-268288">
              <a:lnSpc>
                <a:spcPts val="3200"/>
              </a:lnSpc>
              <a:buClr>
                <a:srgbClr val="FF0000"/>
              </a:buClr>
              <a:buSzPct val="80000"/>
            </a:pPr>
            <a:r>
              <a:rPr lang="zh-CN" altLang="en-US" sz="2000" b="1" dirty="0" smtClean="0">
                <a:solidFill>
                  <a:srgbClr val="010004"/>
                </a:solidFill>
                <a:latin typeface="+mn-ea"/>
              </a:rPr>
              <a:t>对任一个状态，可使用的操作符可能不止一个。</a:t>
            </a:r>
            <a:endParaRPr lang="zh-CN" altLang="en-US" sz="2000" b="1" dirty="0">
              <a:solidFill>
                <a:srgbClr val="010004"/>
              </a:solidFill>
              <a:latin typeface="+mn-ea"/>
            </a:endParaRPr>
          </a:p>
        </p:txBody>
      </p:sp>
      <p:sp>
        <p:nvSpPr>
          <p:cNvPr id="5" name="Rectangle 4"/>
          <p:cNvSpPr>
            <a:spLocks noGrp="1" noChangeArrowheads="1"/>
          </p:cNvSpPr>
          <p:nvPr>
            <p:ph type="title"/>
          </p:nvPr>
        </p:nvSpPr>
        <p:spPr>
          <a:xfrm>
            <a:off x="628691" y="1171007"/>
            <a:ext cx="2484677" cy="313777"/>
          </a:xfrm>
          <a:noFill/>
        </p:spPr>
        <p:txBody>
          <a:bodyPr lIns="0" tIns="0" rIns="0" bIns="0"/>
          <a:lstStyle/>
          <a:p>
            <a:pPr eaLnBrk="1" hangingPunct="1"/>
            <a:r>
              <a:rPr lang="zh-CN" altLang="en-US" sz="2000" b="1" dirty="0" smtClean="0">
                <a:latin typeface="+mn-ea"/>
                <a:ea typeface="+mn-ea"/>
              </a:rPr>
              <a:t>状态空间表示法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小结</a:t>
            </a:r>
            <a:r>
              <a:rPr lang="zh-CN" altLang="en-US" sz="2000" b="1" dirty="0" smtClean="0">
                <a:latin typeface="+mn-ea"/>
                <a:ea typeface="+mn-ea"/>
              </a:rPr>
              <a:t>：</a:t>
            </a:r>
          </a:p>
        </p:txBody>
      </p:sp>
    </p:spTree>
    <p:extLst>
      <p:ext uri="{BB962C8B-B14F-4D97-AF65-F5344CB8AC3E}">
        <p14:creationId xmlns:p14="http://schemas.microsoft.com/office/powerpoint/2010/main" val="2498872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1"/>
          <p:cNvSpPr txBox="1">
            <a:spLocks noChangeArrowheads="1"/>
          </p:cNvSpPr>
          <p:nvPr/>
        </p:nvSpPr>
        <p:spPr bwMode="auto">
          <a:xfrm>
            <a:off x="647036" y="1170868"/>
            <a:ext cx="1035408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000" dirty="0" smtClean="0">
                <a:latin typeface="+mn-ea"/>
                <a:ea typeface="+mn-ea"/>
                <a:cs typeface="Times New Roman" panose="02020603050405020304" pitchFamily="18" charset="0"/>
              </a:rPr>
              <a:t>1</a:t>
            </a: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、知识</a:t>
            </a:r>
            <a:endParaRPr lang="zh-CN" altLang="en-US" sz="2000" dirty="0"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624296" y="1772816"/>
            <a:ext cx="7949148" cy="1199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1950" indent="-361950" eaLnBrk="1" hangingPunct="1">
              <a:lnSpc>
                <a:spcPts val="3100"/>
              </a:lnSpc>
              <a:spcBef>
                <a:spcPts val="0"/>
              </a:spcBef>
              <a:buClr>
                <a:srgbClr val="FF0000"/>
              </a:buClr>
              <a:buSzPct val="80000"/>
              <a:buFont typeface="宋体" panose="02010600030101010101" pitchFamily="2" charset="-122"/>
              <a:buChar char="□"/>
            </a:pPr>
            <a:r>
              <a:rPr lang="zh-CN" altLang="en-US" sz="2000" b="1" dirty="0" smtClean="0"/>
              <a:t>长期生活实践与科学研究中，积累的</a:t>
            </a:r>
            <a:r>
              <a:rPr lang="zh-CN" altLang="en-US" sz="2000" b="1" dirty="0" smtClean="0">
                <a:solidFill>
                  <a:srgbClr val="FF0000"/>
                </a:solidFill>
              </a:rPr>
              <a:t>认识</a:t>
            </a:r>
            <a:r>
              <a:rPr lang="zh-CN" altLang="en-US" sz="2000" b="1" dirty="0" smtClean="0"/>
              <a:t>、</a:t>
            </a:r>
            <a:r>
              <a:rPr lang="zh-CN" altLang="en-US" sz="2000" b="1" dirty="0" smtClean="0">
                <a:solidFill>
                  <a:srgbClr val="FF0000"/>
                </a:solidFill>
              </a:rPr>
              <a:t>经验</a:t>
            </a:r>
            <a:r>
              <a:rPr lang="en-US" altLang="zh-CN" sz="2000" b="1" dirty="0" smtClean="0">
                <a:solidFill>
                  <a:srgbClr val="FF0000"/>
                </a:solidFill>
              </a:rPr>
              <a:t>…</a:t>
            </a:r>
            <a:r>
              <a:rPr lang="zh-CN" altLang="en-US" sz="2000" b="1" dirty="0" smtClean="0"/>
              <a:t>。</a:t>
            </a:r>
          </a:p>
          <a:p>
            <a:pPr marL="361950" indent="-361950" eaLnBrk="1" hangingPunct="1">
              <a:lnSpc>
                <a:spcPts val="3100"/>
              </a:lnSpc>
              <a:spcBef>
                <a:spcPts val="0"/>
              </a:spcBef>
              <a:buClr>
                <a:srgbClr val="FF0000"/>
              </a:buClr>
              <a:buSzPct val="80000"/>
              <a:buFont typeface="宋体" panose="02010600030101010101" pitchFamily="2" charset="-122"/>
              <a:buChar char="□"/>
            </a:pPr>
            <a:r>
              <a:rPr lang="zh-CN" altLang="en-US" sz="2000" b="1" dirty="0" smtClean="0">
                <a:solidFill>
                  <a:srgbClr val="0000FF"/>
                </a:solidFill>
              </a:rPr>
              <a:t>若干信息</a:t>
            </a:r>
            <a:r>
              <a:rPr lang="zh-CN" altLang="en-US" sz="2000" b="1" dirty="0" smtClean="0">
                <a:solidFill>
                  <a:srgbClr val="FF0000"/>
                </a:solidFill>
              </a:rPr>
              <a:t>关联</a:t>
            </a:r>
            <a:r>
              <a:rPr lang="zh-CN" altLang="en-US" sz="2000" b="1" dirty="0" smtClean="0"/>
              <a:t>在一起，形成的</a:t>
            </a:r>
            <a:r>
              <a:rPr lang="zh-CN" altLang="en-US" sz="2000" b="1" dirty="0" smtClean="0">
                <a:solidFill>
                  <a:srgbClr val="FF0000"/>
                </a:solidFill>
              </a:rPr>
              <a:t>信息结构</a:t>
            </a:r>
            <a:r>
              <a:rPr lang="zh-CN" altLang="en-US" sz="2000" b="1" dirty="0" smtClean="0"/>
              <a:t>。</a:t>
            </a:r>
            <a:r>
              <a:rPr lang="zh-CN" altLang="en-US" sz="2000" dirty="0" smtClean="0"/>
              <a:t>（数据结构）</a:t>
            </a:r>
            <a:endParaRPr lang="zh-CN" altLang="en-US" sz="2000" b="1" dirty="0" smtClean="0"/>
          </a:p>
          <a:p>
            <a:pPr marL="361950" indent="-361950" eaLnBrk="1" hangingPunct="1">
              <a:lnSpc>
                <a:spcPts val="3100"/>
              </a:lnSpc>
              <a:spcBef>
                <a:spcPts val="0"/>
              </a:spcBef>
              <a:buClr>
                <a:srgbClr val="FF0000"/>
              </a:buClr>
              <a:buSzPct val="80000"/>
              <a:buFont typeface="宋体" panose="02010600030101010101" pitchFamily="2" charset="-122"/>
              <a:buChar char="□"/>
            </a:pPr>
            <a:r>
              <a:rPr lang="zh-CN" altLang="en-US" sz="2000" b="1" dirty="0" smtClean="0"/>
              <a:t>反映客观世界中</a:t>
            </a:r>
            <a:r>
              <a:rPr lang="zh-CN" altLang="en-US" sz="2000" b="1" dirty="0" smtClean="0">
                <a:solidFill>
                  <a:srgbClr val="FF0000"/>
                </a:solidFill>
              </a:rPr>
              <a:t>事物之间的关系</a:t>
            </a:r>
            <a:r>
              <a:rPr lang="zh-CN" altLang="en-US" sz="2000" b="1" dirty="0" smtClean="0"/>
              <a:t>。（不同关系形成不同知识）</a:t>
            </a:r>
          </a:p>
        </p:txBody>
      </p:sp>
      <p:sp>
        <p:nvSpPr>
          <p:cNvPr id="6" name="AutoShape 5"/>
          <p:cNvSpPr>
            <a:spLocks/>
          </p:cNvSpPr>
          <p:nvPr/>
        </p:nvSpPr>
        <p:spPr bwMode="auto">
          <a:xfrm>
            <a:off x="3824624" y="3212976"/>
            <a:ext cx="4635808" cy="936104"/>
          </a:xfrm>
          <a:prstGeom prst="accentCallout2">
            <a:avLst>
              <a:gd name="adj1" fmla="val 9375"/>
              <a:gd name="adj2" fmla="val -1407"/>
              <a:gd name="adj3" fmla="val 9375"/>
              <a:gd name="adj4" fmla="val -3463"/>
              <a:gd name="adj5" fmla="val -27097"/>
              <a:gd name="adj6" fmla="val -13404"/>
            </a:avLst>
          </a:prstGeom>
          <a:noFill/>
          <a:ln w="9525">
            <a:solidFill>
              <a:schemeClr val="tx1"/>
            </a:solidFill>
            <a:prstDash val="dash"/>
            <a:miter lim="800000"/>
            <a:headEnd/>
            <a:tailEnd type="triangle"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2000" b="1" dirty="0">
                <a:latin typeface="+mn-ea"/>
                <a:ea typeface="+mn-ea"/>
              </a:rPr>
              <a:t>信息关联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形式</a:t>
            </a:r>
            <a:r>
              <a:rPr lang="zh-CN" altLang="en-US" sz="2000" b="1" dirty="0">
                <a:latin typeface="+mn-ea"/>
                <a:ea typeface="+mn-ea"/>
              </a:rPr>
              <a:t>：“如果</a:t>
            </a:r>
            <a:r>
              <a:rPr lang="en-US" altLang="zh-CN" sz="2000" baseline="5000" dirty="0" smtClean="0">
                <a:latin typeface="+mn-ea"/>
                <a:ea typeface="+mn-ea"/>
              </a:rPr>
              <a:t>…</a:t>
            </a:r>
            <a:r>
              <a:rPr lang="zh-CN" altLang="en-US" sz="2000" b="1" dirty="0" smtClean="0">
                <a:latin typeface="+mn-ea"/>
                <a:ea typeface="+mn-ea"/>
              </a:rPr>
              <a:t>，则</a:t>
            </a:r>
            <a:r>
              <a:rPr lang="en-US" altLang="zh-CN" sz="2000" b="1" dirty="0" smtClean="0">
                <a:latin typeface="+mn-ea"/>
                <a:ea typeface="+mn-ea"/>
              </a:rPr>
              <a:t>\</a:t>
            </a:r>
            <a:r>
              <a:rPr lang="zh-CN" altLang="en-US" sz="2000" b="1" dirty="0" smtClean="0">
                <a:latin typeface="+mn-ea"/>
                <a:ea typeface="+mn-ea"/>
              </a:rPr>
              <a:t>那么</a:t>
            </a:r>
            <a:r>
              <a:rPr lang="en-US" altLang="zh-CN" sz="2000" baseline="5000" dirty="0" smtClean="0">
                <a:latin typeface="+mn-ea"/>
                <a:ea typeface="+mn-ea"/>
              </a:rPr>
              <a:t>…</a:t>
            </a:r>
            <a:r>
              <a:rPr lang="en-US" altLang="zh-CN" sz="2000" b="1" dirty="0" smtClean="0">
                <a:latin typeface="+mn-ea"/>
                <a:ea typeface="+mn-ea"/>
              </a:rPr>
              <a:t>” </a:t>
            </a:r>
            <a:endParaRPr lang="en-US" altLang="zh-CN" sz="2000" b="1" dirty="0">
              <a:latin typeface="+mn-ea"/>
              <a:ea typeface="+mn-ea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如果</a:t>
            </a:r>
            <a:r>
              <a:rPr lang="zh-CN" altLang="en-US" sz="2000" b="1" dirty="0" smtClean="0">
                <a:latin typeface="+mn-ea"/>
                <a:ea typeface="+mn-ea"/>
              </a:rPr>
              <a:t>大雁南</a:t>
            </a:r>
            <a:r>
              <a:rPr lang="zh-CN" altLang="en-US" sz="2000" b="1" dirty="0">
                <a:latin typeface="+mn-ea"/>
                <a:ea typeface="+mn-ea"/>
              </a:rPr>
              <a:t>飞，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则</a:t>
            </a:r>
            <a:r>
              <a:rPr lang="zh-CN" altLang="en-US" sz="2000" b="1" dirty="0" smtClean="0">
                <a:latin typeface="+mn-ea"/>
                <a:ea typeface="+mn-ea"/>
              </a:rPr>
              <a:t>冬天</a:t>
            </a:r>
            <a:r>
              <a:rPr lang="zh-CN" altLang="en-US" sz="2000" dirty="0">
                <a:latin typeface="+mn-ea"/>
                <a:ea typeface="+mn-ea"/>
              </a:rPr>
              <a:t>即将</a:t>
            </a:r>
            <a:r>
              <a:rPr lang="zh-CN" altLang="en-US" sz="2000" b="1" dirty="0" smtClean="0">
                <a:latin typeface="+mn-ea"/>
                <a:ea typeface="+mn-ea"/>
              </a:rPr>
              <a:t>来临。</a:t>
            </a:r>
            <a:endParaRPr lang="zh-CN" altLang="en-US" sz="2000" b="1" dirty="0">
              <a:latin typeface="+mn-ea"/>
              <a:ea typeface="+mn-ea"/>
            </a:endParaRPr>
          </a:p>
          <a:p>
            <a:pPr algn="ctr" eaLnBrk="1" hangingPunct="1">
              <a:lnSpc>
                <a:spcPct val="150000"/>
              </a:lnSpc>
            </a:pPr>
            <a:r>
              <a:rPr lang="zh-CN" altLang="en-US" sz="2000" dirty="0">
                <a:latin typeface="+mn-ea"/>
                <a:ea typeface="+mn-ea"/>
              </a:rPr>
              <a:t> </a:t>
            </a:r>
          </a:p>
        </p:txBody>
      </p:sp>
      <p:sp>
        <p:nvSpPr>
          <p:cNvPr id="11" name="Text Box 6"/>
          <p:cNvSpPr txBox="1">
            <a:spLocks noChangeArrowheads="1"/>
          </p:cNvSpPr>
          <p:nvPr/>
        </p:nvSpPr>
        <p:spPr bwMode="auto">
          <a:xfrm>
            <a:off x="6012160" y="4942006"/>
            <a:ext cx="2448272" cy="7335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500"/>
              </a:lnSpc>
              <a:spcBef>
                <a:spcPts val="0"/>
              </a:spcBef>
            </a:pPr>
            <a:r>
              <a:rPr lang="en-US" altLang="zh-CN" sz="2000" dirty="0" smtClean="0">
                <a:solidFill>
                  <a:srgbClr val="0000FF"/>
                </a:solidFill>
                <a:latin typeface="+mn-ea"/>
                <a:ea typeface="+mn-ea"/>
              </a:rPr>
              <a:t>←</a:t>
            </a:r>
            <a:r>
              <a:rPr lang="zh-CN" altLang="en-US" sz="2000" dirty="0" smtClean="0">
                <a:solidFill>
                  <a:srgbClr val="0000FF"/>
                </a:solidFill>
                <a:latin typeface="+mn-ea"/>
                <a:ea typeface="+mn-ea"/>
              </a:rPr>
              <a:t>规则</a:t>
            </a:r>
            <a:r>
              <a:rPr lang="en-US" altLang="zh-CN" sz="2000" dirty="0" smtClean="0">
                <a:latin typeface="+mn-ea"/>
                <a:ea typeface="+mn-ea"/>
              </a:rPr>
              <a:t>(</a:t>
            </a:r>
            <a:r>
              <a:rPr lang="zh-CN" altLang="en-US" sz="2000" dirty="0" smtClean="0">
                <a:latin typeface="+mn-ea"/>
                <a:ea typeface="+mn-ea"/>
              </a:rPr>
              <a:t>条件</a:t>
            </a:r>
            <a:r>
              <a:rPr lang="en-US" altLang="zh-CN" sz="2000" dirty="0" smtClean="0">
                <a:latin typeface="+mn-ea"/>
                <a:ea typeface="+mn-ea"/>
              </a:rPr>
              <a:t>-</a:t>
            </a:r>
            <a:r>
              <a:rPr lang="zh-CN" altLang="en-US" sz="2000" dirty="0" smtClean="0">
                <a:latin typeface="+mn-ea"/>
                <a:ea typeface="+mn-ea"/>
              </a:rPr>
              <a:t>结论</a:t>
            </a:r>
            <a:r>
              <a:rPr lang="en-US" altLang="zh-CN" sz="2000" dirty="0" smtClean="0">
                <a:latin typeface="+mn-ea"/>
                <a:ea typeface="+mn-ea"/>
              </a:rPr>
              <a:t>)</a:t>
            </a:r>
          </a:p>
          <a:p>
            <a:pPr eaLnBrk="1" hangingPunct="1">
              <a:lnSpc>
                <a:spcPts val="2500"/>
              </a:lnSpc>
              <a:spcBef>
                <a:spcPts val="0"/>
              </a:spcBef>
            </a:pPr>
            <a:r>
              <a:rPr lang="en-US" altLang="zh-CN" sz="2000" dirty="0" smtClean="0">
                <a:latin typeface="+mn-ea"/>
                <a:ea typeface="+mn-ea"/>
              </a:rPr>
              <a:t>   </a:t>
            </a:r>
            <a:r>
              <a:rPr lang="en-US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IF E THEN H</a:t>
            </a:r>
            <a:endParaRPr lang="zh-CN" altLang="en-US" sz="2000" dirty="0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4" name="线形标注 2(带强调线) 13"/>
          <p:cNvSpPr/>
          <p:nvPr/>
        </p:nvSpPr>
        <p:spPr bwMode="auto">
          <a:xfrm>
            <a:off x="1475656" y="4437112"/>
            <a:ext cx="4608512" cy="941798"/>
          </a:xfrm>
          <a:prstGeom prst="accentCallout2">
            <a:avLst>
              <a:gd name="adj1" fmla="val 18750"/>
              <a:gd name="adj2" fmla="val -804"/>
              <a:gd name="adj3" fmla="val 18750"/>
              <a:gd name="adj4" fmla="val -5503"/>
              <a:gd name="adj5" fmla="val -157036"/>
              <a:gd name="adj6" fmla="val -5350"/>
            </a:avLst>
          </a:prstGeom>
          <a:noFill/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stealth" w="med" len="med"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ct val="150000"/>
              </a:lnSpc>
              <a:spcBef>
                <a:spcPts val="0"/>
              </a:spcBef>
              <a:buClr>
                <a:schemeClr val="accent2"/>
              </a:buClr>
              <a:buFont typeface="Wingdings" panose="05000000000000000000" pitchFamily="2" charset="2"/>
              <a:buNone/>
            </a:pPr>
            <a:r>
              <a:rPr lang="zh-CN" altLang="en-US" sz="2000" dirty="0" smtClean="0">
                <a:solidFill>
                  <a:srgbClr val="0000FF"/>
                </a:solidFill>
              </a:rPr>
              <a:t>如</a:t>
            </a:r>
            <a:r>
              <a:rPr lang="zh-CN" altLang="en-US" sz="2000" dirty="0">
                <a:solidFill>
                  <a:srgbClr val="0000FF"/>
                </a:solidFill>
              </a:rPr>
              <a:t>：</a:t>
            </a:r>
            <a:r>
              <a:rPr lang="zh-CN" altLang="en-US" sz="2000" dirty="0">
                <a:solidFill>
                  <a:srgbClr val="FF0000"/>
                </a:solidFill>
              </a:rPr>
              <a:t>雪</a:t>
            </a:r>
            <a:r>
              <a:rPr lang="zh-CN" altLang="en-US" sz="2000" dirty="0"/>
              <a:t>是</a:t>
            </a:r>
            <a:r>
              <a:rPr lang="zh-CN" altLang="en-US" sz="2000" dirty="0">
                <a:solidFill>
                  <a:srgbClr val="FF0000"/>
                </a:solidFill>
              </a:rPr>
              <a:t>白色</a:t>
            </a:r>
            <a:r>
              <a:rPr lang="zh-CN" altLang="en-US" sz="2000" dirty="0"/>
              <a:t>的</a:t>
            </a:r>
          </a:p>
          <a:p>
            <a:pPr eaLnBrk="1" hangingPunct="1">
              <a:lnSpc>
                <a:spcPct val="150000"/>
              </a:lnSpc>
              <a:spcBef>
                <a:spcPts val="0"/>
              </a:spcBef>
              <a:buClr>
                <a:schemeClr val="accent2"/>
              </a:buClr>
              <a:buFont typeface="Wingdings" panose="05000000000000000000" pitchFamily="2" charset="2"/>
              <a:buNone/>
            </a:pPr>
            <a:r>
              <a:rPr lang="zh-CN" altLang="en-US" sz="2000" dirty="0"/>
              <a:t>      </a:t>
            </a:r>
            <a:r>
              <a:rPr lang="zh-CN" altLang="en-US" sz="2000" dirty="0" smtClean="0"/>
              <a:t>如果</a:t>
            </a:r>
            <a:r>
              <a:rPr lang="zh-CN" altLang="en-US" sz="2000" dirty="0">
                <a:solidFill>
                  <a:srgbClr val="FF0000"/>
                </a:solidFill>
              </a:rPr>
              <a:t>头痛且流涕</a:t>
            </a:r>
            <a:r>
              <a:rPr lang="zh-CN" altLang="en-US" sz="2000" dirty="0"/>
              <a:t>，则</a:t>
            </a:r>
            <a:r>
              <a:rPr lang="zh-CN" altLang="en-US" sz="2000" dirty="0" smtClean="0"/>
              <a:t>可能患</a:t>
            </a:r>
            <a:r>
              <a:rPr lang="zh-CN" altLang="en-US" sz="2000" dirty="0"/>
              <a:t>了</a:t>
            </a:r>
            <a:r>
              <a:rPr lang="zh-CN" altLang="en-US" sz="2000" dirty="0">
                <a:solidFill>
                  <a:srgbClr val="FF0000"/>
                </a:solidFill>
              </a:rPr>
              <a:t>感冒</a:t>
            </a:r>
            <a:r>
              <a:rPr lang="zh-CN" altLang="en-US" sz="2000" dirty="0"/>
              <a:t>。</a:t>
            </a:r>
          </a:p>
        </p:txBody>
      </p:sp>
      <p:sp>
        <p:nvSpPr>
          <p:cNvPr id="12" name="Rectangle 8"/>
          <p:cNvSpPr>
            <a:spLocks noChangeArrowheads="1"/>
          </p:cNvSpPr>
          <p:nvPr/>
        </p:nvSpPr>
        <p:spPr bwMode="auto">
          <a:xfrm>
            <a:off x="3344764" y="4453968"/>
            <a:ext cx="104528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40000"/>
              </a:spcBef>
              <a:buClr>
                <a:schemeClr val="accent2"/>
              </a:buClr>
              <a:buFont typeface="Wingdings" panose="05000000000000000000" pitchFamily="2" charset="2"/>
              <a:buNone/>
            </a:pPr>
            <a:r>
              <a:rPr lang="en-US" altLang="zh-CN" sz="2000" dirty="0" smtClean="0">
                <a:solidFill>
                  <a:srgbClr val="0000FF"/>
                </a:solidFill>
                <a:latin typeface="+mn-ea"/>
                <a:ea typeface="+mn-ea"/>
              </a:rPr>
              <a:t>←</a:t>
            </a:r>
            <a:r>
              <a:rPr lang="zh-CN" altLang="en-US" sz="2000" dirty="0" smtClean="0">
                <a:solidFill>
                  <a:srgbClr val="0000FF"/>
                </a:solidFill>
                <a:latin typeface="+mn-ea"/>
                <a:ea typeface="+mn-ea"/>
              </a:rPr>
              <a:t>事实</a:t>
            </a:r>
            <a:endParaRPr lang="zh-CN" altLang="en-US" sz="2000" dirty="0">
              <a:solidFill>
                <a:srgbClr val="0000FF"/>
              </a:solidFill>
              <a:latin typeface="+mn-ea"/>
              <a:ea typeface="+mn-ea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2339752" y="308479"/>
            <a:ext cx="6480720" cy="617151"/>
            <a:chOff x="2195737" y="260648"/>
            <a:chExt cx="6480720" cy="617151"/>
          </a:xfrm>
        </p:grpSpPr>
        <p:sp>
          <p:nvSpPr>
            <p:cNvPr id="2" name="矩形 1"/>
            <p:cNvSpPr/>
            <p:nvPr/>
          </p:nvSpPr>
          <p:spPr>
            <a:xfrm>
              <a:off x="2195737" y="260648"/>
              <a:ext cx="6480720" cy="276999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zh-CN" altLang="en-US" dirty="0">
                  <a:latin typeface="+mn-ea"/>
                  <a:ea typeface="+mn-ea"/>
                </a:rPr>
                <a:t>秋风起兮白云飞，草木黄落兮雁南归。</a:t>
              </a:r>
              <a:r>
                <a:rPr lang="en-US" altLang="zh-CN" dirty="0" smtClean="0">
                  <a:latin typeface="+mn-ea"/>
                  <a:ea typeface="+mn-ea"/>
                </a:rPr>
                <a:t>—</a:t>
              </a:r>
              <a:r>
                <a:rPr lang="zh-CN" altLang="en-US" dirty="0" smtClean="0">
                  <a:latin typeface="+mn-ea"/>
                  <a:ea typeface="+mn-ea"/>
                </a:rPr>
                <a:t>两汉，刘彻</a:t>
              </a:r>
              <a:r>
                <a:rPr lang="en-US" altLang="zh-CN" dirty="0">
                  <a:latin typeface="+mn-ea"/>
                  <a:ea typeface="+mn-ea"/>
                </a:rPr>
                <a:t>《</a:t>
              </a:r>
              <a:r>
                <a:rPr lang="zh-CN" altLang="en-US" dirty="0">
                  <a:latin typeface="+mn-ea"/>
                  <a:ea typeface="+mn-ea"/>
                </a:rPr>
                <a:t>秋风辞</a:t>
              </a:r>
              <a:r>
                <a:rPr lang="en-US" altLang="zh-CN" dirty="0">
                  <a:latin typeface="+mn-ea"/>
                  <a:ea typeface="+mn-ea"/>
                </a:rPr>
                <a:t>》</a:t>
              </a:r>
              <a:endParaRPr lang="zh-CN" altLang="en-US" dirty="0">
                <a:latin typeface="+mn-ea"/>
                <a:ea typeface="+mn-ea"/>
              </a:endParaRPr>
            </a:p>
          </p:txBody>
        </p:sp>
        <p:sp>
          <p:nvSpPr>
            <p:cNvPr id="3" name="矩形 2"/>
            <p:cNvSpPr/>
            <p:nvPr/>
          </p:nvSpPr>
          <p:spPr>
            <a:xfrm>
              <a:off x="2195737" y="600800"/>
              <a:ext cx="6120679" cy="276999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zh-CN" altLang="en-US" dirty="0">
                  <a:latin typeface="+mn-ea"/>
                  <a:ea typeface="+mn-ea"/>
                </a:rPr>
                <a:t>木落雁南度，北风江上寒。</a:t>
              </a:r>
              <a:r>
                <a:rPr lang="en-US" altLang="zh-CN" dirty="0" smtClean="0">
                  <a:latin typeface="+mn-ea"/>
                  <a:ea typeface="+mn-ea"/>
                </a:rPr>
                <a:t>—</a:t>
              </a:r>
              <a:r>
                <a:rPr lang="zh-CN" altLang="en-US" dirty="0" smtClean="0">
                  <a:latin typeface="+mn-ea"/>
                  <a:ea typeface="+mn-ea"/>
                </a:rPr>
                <a:t>唐，孟浩然</a:t>
              </a:r>
              <a:r>
                <a:rPr lang="en-US" altLang="zh-CN" dirty="0">
                  <a:latin typeface="+mn-ea"/>
                  <a:ea typeface="+mn-ea"/>
                </a:rPr>
                <a:t>《</a:t>
              </a:r>
              <a:r>
                <a:rPr lang="zh-CN" altLang="en-US" dirty="0">
                  <a:latin typeface="+mn-ea"/>
                  <a:ea typeface="+mn-ea"/>
                </a:rPr>
                <a:t>早寒江上有怀</a:t>
              </a:r>
              <a:r>
                <a:rPr lang="en-US" altLang="zh-CN" dirty="0">
                  <a:latin typeface="+mn-ea"/>
                  <a:ea typeface="+mn-ea"/>
                </a:rPr>
                <a:t>》</a:t>
              </a:r>
              <a:endParaRPr lang="zh-CN" altLang="en-US" dirty="0">
                <a:latin typeface="+mn-ea"/>
                <a:ea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21377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1" grpId="0"/>
      <p:bldP spid="14" grpId="0" animBg="1"/>
      <p:bldP spid="12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20796" y="1087238"/>
            <a:ext cx="2376264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altLang="zh-CN" sz="2400" kern="100" dirty="0" smtClean="0">
                <a:latin typeface="+mn-ea"/>
                <a:ea typeface="+mn-ea"/>
                <a:cs typeface="Times New Roman" panose="02020603050405020304" pitchFamily="18" charset="0"/>
              </a:rPr>
              <a:t>2</a:t>
            </a:r>
            <a:r>
              <a:rPr lang="zh-CN" altLang="en-US" sz="2400" kern="100" dirty="0" smtClean="0">
                <a:latin typeface="+mn-ea"/>
                <a:ea typeface="+mn-ea"/>
                <a:cs typeface="Times New Roman" panose="02020603050405020304" pitchFamily="18" charset="0"/>
              </a:rPr>
              <a:t>、</a:t>
            </a:r>
            <a:r>
              <a:rPr lang="zh-CN" altLang="zh-CN" sz="2400" kern="100" dirty="0" smtClean="0">
                <a:latin typeface="+mn-ea"/>
                <a:ea typeface="+mn-ea"/>
                <a:cs typeface="Times New Roman" panose="02020603050405020304" pitchFamily="18" charset="0"/>
              </a:rPr>
              <a:t>问题归约</a:t>
            </a:r>
            <a:r>
              <a:rPr lang="zh-CN" altLang="zh-CN" sz="2400" kern="100" dirty="0">
                <a:latin typeface="+mn-ea"/>
                <a:ea typeface="+mn-ea"/>
                <a:cs typeface="Times New Roman" panose="02020603050405020304" pitchFamily="18" charset="0"/>
              </a:rPr>
              <a:t>表示</a:t>
            </a:r>
            <a:endParaRPr lang="zh-CN" altLang="en-US" sz="2400" dirty="0">
              <a:latin typeface="+mn-ea"/>
              <a:ea typeface="+mn-ea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11560" y="1831073"/>
            <a:ext cx="5256584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342900" indent="-342900"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zh-CN" sz="2000" dirty="0" smtClean="0">
                <a:latin typeface="+mn-ea"/>
                <a:ea typeface="+mn-ea"/>
              </a:rPr>
              <a:t>另一种</a:t>
            </a:r>
            <a:r>
              <a:rPr lang="zh-CN" altLang="en-US" sz="2000" dirty="0" smtClean="0">
                <a:latin typeface="+mn-ea"/>
                <a:ea typeface="+mn-ea"/>
              </a:rPr>
              <a:t>基于</a:t>
            </a:r>
            <a:r>
              <a:rPr lang="zh-CN" altLang="zh-CN" sz="2000" dirty="0" smtClean="0">
                <a:solidFill>
                  <a:srgbClr val="FF0000"/>
                </a:solidFill>
                <a:latin typeface="+mn-ea"/>
                <a:ea typeface="+mn-ea"/>
              </a:rPr>
              <a:t>状态空间</a:t>
            </a:r>
            <a:r>
              <a:rPr lang="zh-CN" altLang="zh-CN" sz="2000" dirty="0" smtClean="0">
                <a:latin typeface="+mn-ea"/>
                <a:ea typeface="+mn-ea"/>
              </a:rPr>
              <a:t>的</a:t>
            </a:r>
            <a:r>
              <a:rPr lang="zh-CN" altLang="zh-CN" sz="2000" dirty="0" smtClean="0">
                <a:solidFill>
                  <a:srgbClr val="0000FF"/>
                </a:solidFill>
                <a:latin typeface="+mn-ea"/>
                <a:ea typeface="+mn-ea"/>
              </a:rPr>
              <a:t>问题</a:t>
            </a:r>
            <a:r>
              <a:rPr lang="zh-CN" altLang="en-US" sz="2000" dirty="0">
                <a:solidFill>
                  <a:srgbClr val="0000FF"/>
                </a:solidFill>
                <a:latin typeface="+mn-ea"/>
                <a:ea typeface="+mn-ea"/>
              </a:rPr>
              <a:t>表示</a:t>
            </a:r>
            <a:r>
              <a:rPr lang="zh-CN" altLang="zh-CN" sz="2000" dirty="0" smtClean="0">
                <a:solidFill>
                  <a:srgbClr val="0000FF"/>
                </a:solidFill>
                <a:latin typeface="+mn-ea"/>
                <a:ea typeface="+mn-ea"/>
              </a:rPr>
              <a:t>与</a:t>
            </a:r>
            <a:r>
              <a:rPr lang="zh-CN" altLang="zh-CN" sz="2000" dirty="0">
                <a:solidFill>
                  <a:srgbClr val="0000FF"/>
                </a:solidFill>
                <a:latin typeface="+mn-ea"/>
                <a:ea typeface="+mn-ea"/>
              </a:rPr>
              <a:t>求解</a:t>
            </a:r>
            <a:r>
              <a:rPr lang="zh-CN" altLang="zh-CN" sz="2000" dirty="0" smtClean="0">
                <a:latin typeface="+mn-ea"/>
                <a:ea typeface="+mn-ea"/>
              </a:rPr>
              <a:t>方法</a:t>
            </a:r>
            <a:endParaRPr lang="en-US" altLang="zh-CN" sz="2000" dirty="0" smtClean="0">
              <a:latin typeface="+mn-ea"/>
              <a:ea typeface="+mn-ea"/>
            </a:endParaRPr>
          </a:p>
        </p:txBody>
      </p:sp>
      <p:sp>
        <p:nvSpPr>
          <p:cNvPr id="2" name="线形标注 2(带强调线) 1"/>
          <p:cNvSpPr/>
          <p:nvPr/>
        </p:nvSpPr>
        <p:spPr bwMode="auto">
          <a:xfrm flipH="1">
            <a:off x="5508104" y="3953776"/>
            <a:ext cx="2110453" cy="699360"/>
          </a:xfrm>
          <a:prstGeom prst="accentCallout2">
            <a:avLst>
              <a:gd name="adj1" fmla="val 18750"/>
              <a:gd name="adj2" fmla="val -2918"/>
              <a:gd name="adj3" fmla="val 18750"/>
              <a:gd name="adj4" fmla="val -16667"/>
              <a:gd name="adj5" fmla="val -173430"/>
              <a:gd name="adj6" fmla="val -16285"/>
            </a:avLst>
          </a:prstGeom>
          <a:noFill/>
          <a:ln w="9525" cap="flat" cmpd="sng" algn="ctr">
            <a:solidFill>
              <a:srgbClr val="FF0000"/>
            </a:solidFill>
            <a:prstDash val="dash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000" dirty="0" smtClean="0"/>
              <a:t>不能再分解或变换，</a:t>
            </a:r>
            <a:endParaRPr lang="en-US" altLang="zh-CN" sz="2000" dirty="0" smtClean="0"/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000" dirty="0" smtClean="0"/>
              <a:t>直接有解的子问题。</a:t>
            </a:r>
            <a:endParaRPr kumimoji="0" lang="zh-CN" altLang="en-US" sz="2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616364" y="2348880"/>
            <a:ext cx="8060091" cy="2880320"/>
            <a:chOff x="647428" y="2348880"/>
            <a:chExt cx="8060091" cy="2880320"/>
          </a:xfrm>
        </p:grpSpPr>
        <p:pic>
          <p:nvPicPr>
            <p:cNvPr id="7" name="图片 6" descr="图片1"/>
            <p:cNvPicPr/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4424" y="3429000"/>
              <a:ext cx="4316712" cy="1800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" name="矩形 7"/>
            <p:cNvSpPr/>
            <p:nvPr/>
          </p:nvSpPr>
          <p:spPr>
            <a:xfrm>
              <a:off x="647428" y="2348880"/>
              <a:ext cx="8060091" cy="820738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marL="342900" indent="-342900">
                <a:lnSpc>
                  <a:spcPts val="3200"/>
                </a:lnSpc>
                <a:buClr>
                  <a:srgbClr val="FF0000"/>
                </a:buClr>
                <a:buSzPct val="80000"/>
                <a:buFont typeface="Wingdings" panose="05000000000000000000" pitchFamily="2" charset="2"/>
                <a:buChar char="p"/>
              </a:pPr>
              <a:r>
                <a:rPr lang="zh-CN" altLang="zh-CN" sz="2000" dirty="0" smtClean="0">
                  <a:solidFill>
                    <a:srgbClr val="FF0000"/>
                  </a:solidFill>
                  <a:latin typeface="+mn-ea"/>
                  <a:ea typeface="+mn-ea"/>
                </a:rPr>
                <a:t>基本</a:t>
              </a:r>
              <a:r>
                <a:rPr lang="zh-CN" altLang="zh-CN" sz="2000" dirty="0">
                  <a:solidFill>
                    <a:srgbClr val="FF0000"/>
                  </a:solidFill>
                  <a:latin typeface="+mn-ea"/>
                  <a:ea typeface="+mn-ea"/>
                </a:rPr>
                <a:t>思想</a:t>
              </a:r>
              <a:r>
                <a:rPr lang="zh-CN" altLang="zh-CN" sz="2000" dirty="0" smtClean="0">
                  <a:latin typeface="+mn-ea"/>
                  <a:ea typeface="+mn-ea"/>
                </a:rPr>
                <a:t>：</a:t>
              </a:r>
              <a:r>
                <a:rPr lang="zh-CN" altLang="en-US" sz="2000" dirty="0" smtClean="0">
                  <a:latin typeface="+mn-ea"/>
                  <a:ea typeface="+mn-ea"/>
                </a:rPr>
                <a:t>将</a:t>
              </a:r>
              <a:r>
                <a:rPr lang="zh-CN" altLang="en-US" sz="2000" dirty="0" smtClean="0">
                  <a:solidFill>
                    <a:srgbClr val="FF0000"/>
                  </a:solidFill>
                  <a:latin typeface="+mn-ea"/>
                  <a:ea typeface="+mn-ea"/>
                </a:rPr>
                <a:t>原始</a:t>
              </a:r>
              <a:r>
                <a:rPr lang="zh-CN" altLang="zh-CN" sz="2000" dirty="0" smtClean="0">
                  <a:solidFill>
                    <a:srgbClr val="FF0000"/>
                  </a:solidFill>
                  <a:latin typeface="+mn-ea"/>
                  <a:ea typeface="+mn-ea"/>
                </a:rPr>
                <a:t>问题</a:t>
              </a:r>
              <a:r>
                <a:rPr lang="zh-CN" altLang="zh-CN" sz="2000" dirty="0" smtClean="0">
                  <a:solidFill>
                    <a:srgbClr val="0000FF"/>
                  </a:solidFill>
                  <a:latin typeface="+mn-ea"/>
                  <a:ea typeface="+mn-ea"/>
                </a:rPr>
                <a:t>变</a:t>
              </a:r>
              <a:r>
                <a:rPr lang="zh-CN" altLang="en-US" sz="2000" dirty="0" smtClean="0">
                  <a:solidFill>
                    <a:srgbClr val="0000FF"/>
                  </a:solidFill>
                  <a:latin typeface="+mn-ea"/>
                  <a:ea typeface="+mn-ea"/>
                </a:rPr>
                <a:t>换</a:t>
              </a:r>
              <a:r>
                <a:rPr lang="zh-CN" altLang="zh-CN" sz="2000" dirty="0" smtClean="0">
                  <a:solidFill>
                    <a:srgbClr val="0000FF"/>
                  </a:solidFill>
                  <a:latin typeface="+mn-ea"/>
                  <a:ea typeface="+mn-ea"/>
                </a:rPr>
                <a:t>为</a:t>
              </a:r>
              <a:r>
                <a:rPr lang="zh-CN" altLang="zh-CN" sz="2000" dirty="0">
                  <a:latin typeface="+mn-ea"/>
                  <a:ea typeface="+mn-ea"/>
                </a:rPr>
                <a:t>一</a:t>
              </a:r>
              <a:r>
                <a:rPr lang="zh-CN" altLang="zh-CN" sz="2000" dirty="0" smtClean="0">
                  <a:latin typeface="+mn-ea"/>
                  <a:ea typeface="+mn-ea"/>
                </a:rPr>
                <a:t>个</a:t>
              </a:r>
              <a:r>
                <a:rPr lang="zh-CN" altLang="zh-CN" sz="2000" dirty="0" smtClean="0">
                  <a:solidFill>
                    <a:srgbClr val="FF0000"/>
                  </a:solidFill>
                  <a:latin typeface="+mn-ea"/>
                  <a:ea typeface="+mn-ea"/>
                </a:rPr>
                <a:t>子</a:t>
              </a:r>
              <a:r>
                <a:rPr lang="zh-CN" altLang="zh-CN" sz="2000" dirty="0">
                  <a:solidFill>
                    <a:srgbClr val="FF0000"/>
                  </a:solidFill>
                  <a:latin typeface="+mn-ea"/>
                  <a:ea typeface="+mn-ea"/>
                </a:rPr>
                <a:t>问题集合</a:t>
              </a:r>
              <a:r>
                <a:rPr lang="zh-CN" altLang="zh-CN" sz="2000" dirty="0" smtClean="0">
                  <a:latin typeface="+mn-ea"/>
                  <a:ea typeface="+mn-ea"/>
                </a:rPr>
                <a:t>，</a:t>
              </a:r>
              <a:r>
                <a:rPr lang="zh-CN" altLang="en-US" sz="2000" dirty="0" smtClean="0">
                  <a:latin typeface="+mn-ea"/>
                  <a:ea typeface="+mn-ea"/>
                </a:rPr>
                <a:t>若</a:t>
              </a:r>
              <a:r>
                <a:rPr lang="zh-CN" altLang="zh-CN" sz="2000" dirty="0" smtClean="0">
                  <a:latin typeface="+mn-ea"/>
                  <a:ea typeface="+mn-ea"/>
                </a:rPr>
                <a:t>这些</a:t>
              </a:r>
              <a:r>
                <a:rPr lang="zh-CN" altLang="zh-CN" sz="2000" dirty="0">
                  <a:solidFill>
                    <a:srgbClr val="FF0000"/>
                  </a:solidFill>
                  <a:latin typeface="+mn-ea"/>
                  <a:ea typeface="+mn-ea"/>
                </a:rPr>
                <a:t>子问题的</a:t>
              </a:r>
              <a:r>
                <a:rPr lang="zh-CN" altLang="zh-CN" sz="2000" dirty="0" smtClean="0">
                  <a:solidFill>
                    <a:srgbClr val="FF0000"/>
                  </a:solidFill>
                  <a:latin typeface="+mn-ea"/>
                  <a:ea typeface="+mn-ea"/>
                </a:rPr>
                <a:t>解</a:t>
              </a:r>
              <a:r>
                <a:rPr lang="zh-CN" altLang="zh-CN" sz="2000" dirty="0" smtClean="0">
                  <a:solidFill>
                    <a:srgbClr val="0000FF"/>
                  </a:solidFill>
                  <a:latin typeface="+mn-ea"/>
                  <a:ea typeface="+mn-ea"/>
                </a:rPr>
                <a:t>可直接得到</a:t>
              </a:r>
              <a:r>
                <a:rPr lang="en-US" altLang="zh-CN" sz="2000" dirty="0" smtClean="0">
                  <a:latin typeface="+mn-ea"/>
                  <a:ea typeface="+mn-ea"/>
                </a:rPr>
                <a:t>(</a:t>
              </a:r>
              <a:r>
                <a:rPr lang="zh-CN" altLang="zh-CN" sz="2000" dirty="0" smtClean="0">
                  <a:latin typeface="+mn-ea"/>
                  <a:ea typeface="+mn-ea"/>
                </a:rPr>
                <a:t>本原问题</a:t>
              </a:r>
              <a:r>
                <a:rPr lang="en-US" altLang="zh-CN" sz="2000" dirty="0" smtClean="0">
                  <a:latin typeface="+mn-ea"/>
                  <a:ea typeface="+mn-ea"/>
                </a:rPr>
                <a:t>)</a:t>
              </a:r>
              <a:r>
                <a:rPr lang="zh-CN" altLang="zh-CN" sz="2000" dirty="0" smtClean="0">
                  <a:latin typeface="+mn-ea"/>
                  <a:ea typeface="+mn-ea"/>
                </a:rPr>
                <a:t>，</a:t>
              </a:r>
              <a:r>
                <a:rPr lang="zh-CN" altLang="en-US" sz="2000" dirty="0" smtClean="0">
                  <a:latin typeface="+mn-ea"/>
                  <a:ea typeface="+mn-ea"/>
                </a:rPr>
                <a:t>则原始</a:t>
              </a:r>
              <a:r>
                <a:rPr lang="zh-CN" altLang="zh-CN" sz="2000" dirty="0" smtClean="0">
                  <a:latin typeface="+mn-ea"/>
                  <a:ea typeface="+mn-ea"/>
                </a:rPr>
                <a:t>问题</a:t>
              </a:r>
              <a:r>
                <a:rPr lang="zh-CN" altLang="en-US" sz="2000" dirty="0" smtClean="0">
                  <a:latin typeface="+mn-ea"/>
                  <a:ea typeface="+mn-ea"/>
                </a:rPr>
                <a:t>得到解决</a:t>
              </a:r>
              <a:r>
                <a:rPr lang="zh-CN" altLang="zh-CN" sz="2000" dirty="0" smtClean="0">
                  <a:latin typeface="+mn-ea"/>
                  <a:ea typeface="+mn-ea"/>
                </a:rPr>
                <a:t>。</a:t>
              </a:r>
              <a:endParaRPr lang="zh-CN" altLang="zh-CN" sz="2000" dirty="0">
                <a:latin typeface="+mn-ea"/>
                <a:ea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99925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11468" y="1773629"/>
            <a:ext cx="5310212" cy="16728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342900" indent="-342900" algn="just">
              <a:lnSpc>
                <a:spcPts val="32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三</a:t>
            </a:r>
            <a:r>
              <a:rPr lang="zh-CN" altLang="zh-CN" sz="2000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元组</a:t>
            </a:r>
            <a:r>
              <a:rPr lang="zh-CN" altLang="zh-CN" sz="2000" kern="1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（</a:t>
            </a:r>
            <a:r>
              <a:rPr lang="en-US" altLang="zh-CN" sz="2000" kern="1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S,F,G</a:t>
            </a:r>
            <a:r>
              <a:rPr lang="zh-CN" altLang="zh-CN" sz="2000" kern="1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）</a:t>
            </a:r>
            <a:endParaRPr lang="en-US" altLang="zh-CN" sz="2000" kern="100" dirty="0" smtClean="0">
              <a:latin typeface="+mn-ea"/>
              <a:ea typeface="+mn-ea"/>
              <a:cs typeface="Times New Roman" panose="02020603050405020304" pitchFamily="18" charset="0"/>
            </a:endParaRPr>
          </a:p>
          <a:p>
            <a:pPr marL="720725" indent="-277813" algn="just">
              <a:lnSpc>
                <a:spcPts val="3200"/>
              </a:lnSpc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zh-CN" sz="2000" kern="100" dirty="0" smtClean="0">
                <a:latin typeface="+mn-ea"/>
                <a:ea typeface="+mn-ea"/>
                <a:cs typeface="Times New Roman" panose="02020603050405020304" pitchFamily="18" charset="0"/>
              </a:rPr>
              <a:t>一</a:t>
            </a:r>
            <a:r>
              <a:rPr lang="zh-CN" altLang="zh-CN" sz="2000" kern="100" dirty="0">
                <a:latin typeface="+mn-ea"/>
                <a:ea typeface="+mn-ea"/>
                <a:cs typeface="Times New Roman" panose="02020603050405020304" pitchFamily="18" charset="0"/>
              </a:rPr>
              <a:t>个初始问题描述</a:t>
            </a:r>
            <a:r>
              <a:rPr lang="en-US" altLang="zh-CN" sz="2000" kern="1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</a:t>
            </a:r>
          </a:p>
          <a:p>
            <a:pPr marL="720725" indent="-277813" algn="just">
              <a:lnSpc>
                <a:spcPts val="3200"/>
              </a:lnSpc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zh-CN" sz="2000" kern="100" dirty="0" smtClean="0">
                <a:latin typeface="+mn-ea"/>
                <a:ea typeface="+mn-ea"/>
                <a:cs typeface="Times New Roman" panose="02020603050405020304" pitchFamily="18" charset="0"/>
              </a:rPr>
              <a:t>一套</a:t>
            </a:r>
            <a:r>
              <a:rPr lang="zh-CN" altLang="en-US" sz="2000" kern="100" dirty="0" smtClean="0">
                <a:latin typeface="+mn-ea"/>
                <a:ea typeface="+mn-ea"/>
                <a:cs typeface="Times New Roman" panose="02020603050405020304" pitchFamily="18" charset="0"/>
              </a:rPr>
              <a:t>将原始</a:t>
            </a:r>
            <a:r>
              <a:rPr lang="zh-CN" altLang="zh-CN" sz="2000" kern="100" dirty="0" smtClean="0">
                <a:latin typeface="+mn-ea"/>
                <a:ea typeface="+mn-ea"/>
                <a:cs typeface="Times New Roman" panose="02020603050405020304" pitchFamily="18" charset="0"/>
              </a:rPr>
              <a:t>问题变换为子问题的操作符</a:t>
            </a:r>
            <a:r>
              <a:rPr lang="en-US" altLang="zh-CN" sz="2000" kern="1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</a:t>
            </a:r>
          </a:p>
          <a:p>
            <a:pPr marL="720725" indent="-277813" algn="just">
              <a:lnSpc>
                <a:spcPts val="3200"/>
              </a:lnSpc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zh-CN" sz="2000" kern="100" dirty="0" smtClean="0">
                <a:latin typeface="+mn-ea"/>
                <a:ea typeface="+mn-ea"/>
                <a:cs typeface="Times New Roman" panose="02020603050405020304" pitchFamily="18" charset="0"/>
              </a:rPr>
              <a:t>一</a:t>
            </a:r>
            <a:r>
              <a:rPr lang="zh-CN" altLang="zh-CN" sz="2000" kern="100" dirty="0">
                <a:latin typeface="+mn-ea"/>
                <a:ea typeface="+mn-ea"/>
                <a:cs typeface="Times New Roman" panose="02020603050405020304" pitchFamily="18" charset="0"/>
              </a:rPr>
              <a:t>套本原问题描述</a:t>
            </a:r>
            <a:r>
              <a:rPr lang="en-US" altLang="zh-CN" sz="2000" kern="1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G</a:t>
            </a:r>
            <a:endParaRPr lang="zh-CN" altLang="en-US" sz="2000" kern="1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37937" y="1167771"/>
            <a:ext cx="2907479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just">
              <a:spcAft>
                <a:spcPts val="0"/>
              </a:spcAft>
            </a:pPr>
            <a:r>
              <a:rPr lang="en-US" altLang="zh-CN" sz="2000" kern="100" dirty="0" smtClean="0">
                <a:latin typeface="+mn-ea"/>
                <a:ea typeface="+mn-ea"/>
                <a:cs typeface="Times New Roman" panose="02020603050405020304" pitchFamily="18" charset="0"/>
              </a:rPr>
              <a:t>⑴</a:t>
            </a:r>
            <a:r>
              <a:rPr lang="zh-CN" altLang="zh-CN" sz="2000" kern="100" dirty="0" smtClean="0">
                <a:latin typeface="+mn-ea"/>
                <a:ea typeface="+mn-ea"/>
                <a:cs typeface="Times New Roman" panose="02020603050405020304" pitchFamily="18" charset="0"/>
              </a:rPr>
              <a:t>、</a:t>
            </a:r>
            <a:r>
              <a:rPr lang="zh-CN" altLang="zh-CN" sz="2000" kern="100" dirty="0">
                <a:latin typeface="+mn-ea"/>
                <a:ea typeface="+mn-ea"/>
                <a:cs typeface="Times New Roman" panose="02020603050405020304" pitchFamily="18" charset="0"/>
              </a:rPr>
              <a:t>问题归约表示</a:t>
            </a:r>
            <a:r>
              <a:rPr lang="zh-CN" altLang="zh-CN" sz="2000" kern="100" dirty="0" smtClean="0">
                <a:latin typeface="+mn-ea"/>
                <a:ea typeface="+mn-ea"/>
                <a:cs typeface="Times New Roman" panose="02020603050405020304" pitchFamily="18" charset="0"/>
              </a:rPr>
              <a:t>的</a:t>
            </a:r>
            <a:r>
              <a:rPr lang="zh-CN" altLang="en-US" sz="2000" kern="100" dirty="0" smtClean="0">
                <a:latin typeface="+mn-ea"/>
                <a:ea typeface="+mn-ea"/>
                <a:cs typeface="Times New Roman" panose="02020603050405020304" pitchFamily="18" charset="0"/>
              </a:rPr>
              <a:t>构成</a:t>
            </a:r>
            <a:endParaRPr lang="zh-CN" altLang="zh-CN" sz="2000" kern="100" dirty="0"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37937" y="3744540"/>
            <a:ext cx="8021096" cy="13080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just">
              <a:lnSpc>
                <a:spcPts val="3200"/>
              </a:lnSpc>
              <a:spcAft>
                <a:spcPts val="600"/>
              </a:spcAft>
            </a:pPr>
            <a:r>
              <a:rPr lang="zh-CN" altLang="en-US" sz="2000" kern="100" dirty="0" smtClean="0">
                <a:latin typeface="+mn-ea"/>
                <a:ea typeface="+mn-ea"/>
                <a:cs typeface="Times New Roman" panose="02020603050405020304" pitchFamily="18" charset="0"/>
              </a:rPr>
              <a:t>⑵</a:t>
            </a:r>
            <a:r>
              <a:rPr lang="zh-CN" altLang="zh-CN" sz="2000" kern="100" dirty="0" smtClean="0">
                <a:latin typeface="+mn-ea"/>
                <a:ea typeface="+mn-ea"/>
                <a:cs typeface="Times New Roman" panose="02020603050405020304" pitchFamily="18" charset="0"/>
              </a:rPr>
              <a:t>、</a:t>
            </a:r>
            <a:r>
              <a:rPr lang="zh-CN" altLang="zh-CN" sz="2000" kern="100" dirty="0">
                <a:latin typeface="+mn-ea"/>
                <a:ea typeface="+mn-ea"/>
                <a:cs typeface="Times New Roman" panose="02020603050405020304" pitchFamily="18" charset="0"/>
              </a:rPr>
              <a:t>问题归约的</a:t>
            </a:r>
            <a:r>
              <a:rPr lang="zh-CN" altLang="zh-CN" sz="2000" kern="1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实质</a:t>
            </a:r>
            <a:endParaRPr lang="en-US" altLang="zh-CN" sz="2000" kern="100" dirty="0" smtClean="0">
              <a:solidFill>
                <a:srgbClr val="FF0000"/>
              </a:solidFill>
              <a:latin typeface="+mn-ea"/>
              <a:ea typeface="+mn-ea"/>
              <a:cs typeface="Times New Roman" panose="02020603050405020304" pitchFamily="18" charset="0"/>
            </a:endParaRPr>
          </a:p>
          <a:p>
            <a:pPr algn="just">
              <a:lnSpc>
                <a:spcPts val="3200"/>
              </a:lnSpc>
              <a:spcAft>
                <a:spcPts val="0"/>
              </a:spcAft>
            </a:pPr>
            <a:r>
              <a:rPr lang="en-US" altLang="zh-CN" sz="2000" kern="100" dirty="0">
                <a:latin typeface="+mn-ea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zh-CN" sz="2000" kern="100" dirty="0" smtClean="0">
                <a:latin typeface="+mn-ea"/>
                <a:ea typeface="+mn-ea"/>
                <a:cs typeface="Times New Roman" panose="02020603050405020304" pitchFamily="18" charset="0"/>
              </a:rPr>
              <a:t>   </a:t>
            </a:r>
            <a:r>
              <a:rPr lang="zh-CN" altLang="zh-CN" sz="2000" kern="100" dirty="0" smtClean="0">
                <a:latin typeface="+mn-ea"/>
                <a:ea typeface="+mn-ea"/>
                <a:cs typeface="Times New Roman" panose="02020603050405020304" pitchFamily="18" charset="0"/>
              </a:rPr>
              <a:t>从目标</a:t>
            </a:r>
            <a:r>
              <a:rPr lang="en-US" altLang="zh-CN" sz="2000" kern="100" dirty="0" smtClean="0"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lang="zh-CN" altLang="en-US" sz="2000" kern="100" dirty="0" smtClean="0">
                <a:latin typeface="+mn-ea"/>
                <a:ea typeface="+mn-ea"/>
                <a:cs typeface="Times New Roman" panose="02020603050405020304" pitchFamily="18" charset="0"/>
              </a:rPr>
              <a:t>需</a:t>
            </a:r>
            <a:r>
              <a:rPr lang="zh-CN" altLang="zh-CN" sz="2000" kern="100" dirty="0" smtClean="0">
                <a:latin typeface="+mn-ea"/>
                <a:ea typeface="+mn-ea"/>
                <a:cs typeface="Times New Roman" panose="02020603050405020304" pitchFamily="18" charset="0"/>
              </a:rPr>
              <a:t>解决的问题</a:t>
            </a:r>
            <a:r>
              <a:rPr lang="en-US" altLang="zh-CN" sz="2000" kern="100" dirty="0" smtClean="0">
                <a:latin typeface="+mn-ea"/>
                <a:ea typeface="+mn-ea"/>
                <a:cs typeface="Times New Roman" panose="02020603050405020304" pitchFamily="18" charset="0"/>
              </a:rPr>
              <a:t>)</a:t>
            </a:r>
            <a:r>
              <a:rPr lang="zh-CN" altLang="zh-CN" sz="2000" kern="100" dirty="0" smtClean="0">
                <a:latin typeface="+mn-ea"/>
                <a:ea typeface="+mn-ea"/>
                <a:cs typeface="Times New Roman" panose="02020603050405020304" pitchFamily="18" charset="0"/>
              </a:rPr>
              <a:t>出发</a:t>
            </a:r>
            <a:r>
              <a:rPr lang="zh-CN" altLang="zh-CN" sz="2000" kern="1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逆向推理</a:t>
            </a:r>
            <a:r>
              <a:rPr lang="zh-CN" altLang="zh-CN" sz="2000" kern="100" dirty="0" smtClean="0">
                <a:latin typeface="+mn-ea"/>
                <a:ea typeface="+mn-ea"/>
                <a:cs typeface="Times New Roman" panose="02020603050405020304" pitchFamily="18" charset="0"/>
              </a:rPr>
              <a:t>，建立子问题</a:t>
            </a:r>
            <a:r>
              <a:rPr lang="zh-CN" altLang="en-US" sz="2000" kern="100" dirty="0" smtClean="0">
                <a:latin typeface="+mn-ea"/>
                <a:ea typeface="+mn-ea"/>
                <a:cs typeface="Times New Roman" panose="02020603050405020304" pitchFamily="18" charset="0"/>
              </a:rPr>
              <a:t>、</a:t>
            </a:r>
            <a:r>
              <a:rPr lang="zh-CN" altLang="en-US" sz="2000" kern="100" dirty="0">
                <a:latin typeface="+mn-ea"/>
                <a:ea typeface="+mn-ea"/>
                <a:cs typeface="Times New Roman" panose="02020603050405020304" pitchFamily="18" charset="0"/>
              </a:rPr>
              <a:t>子</a:t>
            </a:r>
            <a:r>
              <a:rPr lang="zh-CN" altLang="zh-CN" sz="2000" kern="100" dirty="0" smtClean="0">
                <a:latin typeface="+mn-ea"/>
                <a:ea typeface="+mn-ea"/>
                <a:cs typeface="Times New Roman" panose="02020603050405020304" pitchFamily="18" charset="0"/>
              </a:rPr>
              <a:t>子问题</a:t>
            </a:r>
            <a:r>
              <a:rPr lang="zh-CN" altLang="en-US" sz="2000" kern="100" dirty="0" smtClean="0">
                <a:latin typeface="+mn-ea"/>
                <a:ea typeface="+mn-ea"/>
                <a:cs typeface="Times New Roman" panose="02020603050405020304" pitchFamily="18" charset="0"/>
              </a:rPr>
              <a:t>、子子</a:t>
            </a:r>
            <a:r>
              <a:rPr lang="zh-CN" altLang="zh-CN" sz="2000" kern="100" dirty="0" smtClean="0">
                <a:latin typeface="+mn-ea"/>
                <a:ea typeface="+mn-ea"/>
                <a:cs typeface="Times New Roman" panose="02020603050405020304" pitchFamily="18" charset="0"/>
              </a:rPr>
              <a:t>子问题</a:t>
            </a:r>
            <a:r>
              <a:rPr lang="en-US" altLang="zh-CN" sz="2000" kern="100" dirty="0" smtClean="0">
                <a:latin typeface="+mn-ea"/>
                <a:ea typeface="+mn-ea"/>
                <a:cs typeface="Times New Roman" panose="02020603050405020304" pitchFamily="18" charset="0"/>
              </a:rPr>
              <a:t>…</a:t>
            </a:r>
            <a:r>
              <a:rPr lang="zh-CN" altLang="zh-CN" sz="2000" kern="100" dirty="0" smtClean="0">
                <a:latin typeface="+mn-ea"/>
                <a:ea typeface="+mn-ea"/>
                <a:cs typeface="Times New Roman" panose="02020603050405020304" pitchFamily="18" charset="0"/>
              </a:rPr>
              <a:t>，直到</a:t>
            </a:r>
            <a:r>
              <a:rPr lang="zh-CN" altLang="en-US" sz="2000" kern="100" dirty="0" smtClean="0">
                <a:latin typeface="+mn-ea"/>
                <a:ea typeface="+mn-ea"/>
                <a:cs typeface="Times New Roman" panose="02020603050405020304" pitchFamily="18" charset="0"/>
              </a:rPr>
              <a:t>将</a:t>
            </a:r>
            <a:r>
              <a:rPr lang="zh-CN" altLang="en-US" sz="2000" kern="100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原始</a:t>
            </a:r>
            <a:r>
              <a:rPr lang="zh-CN" altLang="zh-CN" sz="2000" kern="100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问题</a:t>
            </a:r>
            <a:r>
              <a:rPr lang="zh-CN" altLang="zh-CN" sz="2000" kern="1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归约为</a:t>
            </a:r>
            <a:r>
              <a:rPr lang="zh-CN" altLang="zh-CN" sz="2000" kern="100" dirty="0" smtClean="0">
                <a:latin typeface="+mn-ea"/>
                <a:ea typeface="+mn-ea"/>
                <a:cs typeface="Times New Roman" panose="02020603050405020304" pitchFamily="18" charset="0"/>
              </a:rPr>
              <a:t>一个</a:t>
            </a:r>
            <a:r>
              <a:rPr lang="zh-CN" altLang="zh-CN" sz="2000" kern="1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本原问题集合</a:t>
            </a:r>
            <a:r>
              <a:rPr lang="zh-CN" altLang="zh-CN" sz="2000" kern="100" dirty="0" smtClean="0">
                <a:latin typeface="+mn-ea"/>
                <a:ea typeface="+mn-ea"/>
                <a:cs typeface="Times New Roman" panose="02020603050405020304" pitchFamily="18" charset="0"/>
              </a:rPr>
              <a:t>。</a:t>
            </a:r>
            <a:endParaRPr lang="zh-CN" altLang="zh-CN" sz="2000" kern="100" dirty="0">
              <a:latin typeface="+mn-ea"/>
              <a:ea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8765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11560" y="1157265"/>
            <a:ext cx="5364804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just">
              <a:spcAft>
                <a:spcPts val="0"/>
              </a:spcAft>
            </a:pPr>
            <a:r>
              <a:rPr lang="zh-CN" altLang="en-US" sz="2000" kern="100" dirty="0" smtClean="0">
                <a:latin typeface="+mn-ea"/>
                <a:ea typeface="+mn-ea"/>
                <a:cs typeface="Times New Roman" panose="02020603050405020304" pitchFamily="18" charset="0"/>
              </a:rPr>
              <a:t>⑶</a:t>
            </a:r>
            <a:r>
              <a:rPr lang="zh-CN" altLang="zh-CN" sz="2000" kern="100" dirty="0" smtClean="0">
                <a:latin typeface="+mn-ea"/>
                <a:ea typeface="+mn-ea"/>
                <a:cs typeface="Times New Roman" panose="02020603050405020304" pitchFamily="18" charset="0"/>
              </a:rPr>
              <a:t>、问题归约</a:t>
            </a:r>
            <a:r>
              <a:rPr lang="zh-CN" altLang="en-US" sz="2000" kern="1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举例 </a:t>
            </a:r>
            <a:r>
              <a:rPr lang="en-US" altLang="zh-CN" sz="2000" kern="100" dirty="0" smtClean="0">
                <a:latin typeface="+mn-ea"/>
                <a:ea typeface="+mn-ea"/>
                <a:cs typeface="Times New Roman" panose="02020603050405020304" pitchFamily="18" charset="0"/>
              </a:rPr>
              <a:t>- </a:t>
            </a:r>
            <a:r>
              <a:rPr lang="zh-CN" altLang="zh-CN" sz="2000" dirty="0" smtClean="0">
                <a:latin typeface="+mn-ea"/>
                <a:ea typeface="+mn-ea"/>
                <a:cs typeface="Times New Roman" panose="02020603050405020304" pitchFamily="18" charset="0"/>
              </a:rPr>
              <a:t>梵塔</a:t>
            </a: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问题</a:t>
            </a:r>
            <a:r>
              <a:rPr lang="en-US" altLang="zh-CN" sz="2000" dirty="0" smtClean="0"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汉诺塔</a:t>
            </a:r>
            <a:r>
              <a:rPr lang="en-US" altLang="zh-CN" sz="2000" dirty="0" smtClean="0">
                <a:latin typeface="+mn-ea"/>
                <a:ea typeface="+mn-ea"/>
                <a:cs typeface="Times New Roman" panose="02020603050405020304" pitchFamily="18" charset="0"/>
              </a:rPr>
              <a:t>,</a:t>
            </a:r>
            <a:r>
              <a:rPr lang="en-US" altLang="zh-CN" sz="2000" b="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Hanoi</a:t>
            </a:r>
            <a:r>
              <a:rPr lang="zh-CN" altLang="zh-CN" sz="2000" dirty="0" smtClean="0">
                <a:latin typeface="+mn-ea"/>
                <a:ea typeface="+mn-ea"/>
                <a:cs typeface="Times New Roman" panose="02020603050405020304" pitchFamily="18" charset="0"/>
              </a:rPr>
              <a:t>）</a:t>
            </a:r>
            <a:endParaRPr lang="zh-CN" altLang="zh-CN" sz="2000" kern="100" dirty="0"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611560" y="1835532"/>
            <a:ext cx="7560840" cy="1953508"/>
            <a:chOff x="611560" y="1835532"/>
            <a:chExt cx="7297853" cy="1953508"/>
          </a:xfrm>
        </p:grpSpPr>
        <p:sp>
          <p:nvSpPr>
            <p:cNvPr id="6" name="矩形 5"/>
            <p:cNvSpPr/>
            <p:nvPr/>
          </p:nvSpPr>
          <p:spPr>
            <a:xfrm>
              <a:off x="611560" y="1835532"/>
              <a:ext cx="7297853" cy="307777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marL="342900" indent="-342900">
                <a:buClr>
                  <a:srgbClr val="FF0000"/>
                </a:buClr>
                <a:buSzPct val="80000"/>
                <a:buFont typeface="Wingdings" panose="05000000000000000000" pitchFamily="2" charset="2"/>
                <a:buChar char="p"/>
              </a:pPr>
              <a:r>
                <a:rPr lang="zh-CN" altLang="en-US" sz="2000" dirty="0" smtClean="0">
                  <a:solidFill>
                    <a:srgbClr val="FF0000"/>
                  </a:solidFill>
                  <a:latin typeface="+mn-ea"/>
                  <a:ea typeface="+mn-ea"/>
                  <a:cs typeface="Times New Roman" panose="02020603050405020304" pitchFamily="18" charset="0"/>
                </a:rPr>
                <a:t>要求</a:t>
              </a:r>
              <a:r>
                <a:rPr lang="zh-CN" altLang="en-US" sz="2000" dirty="0" smtClean="0">
                  <a:latin typeface="+mn-ea"/>
                  <a:ea typeface="+mn-ea"/>
                  <a:cs typeface="Times New Roman" panose="02020603050405020304" pitchFamily="18" charset="0"/>
                </a:rPr>
                <a:t>：</a:t>
              </a:r>
              <a:r>
                <a:rPr lang="zh-CN" altLang="zh-CN" sz="2000" dirty="0" smtClean="0">
                  <a:latin typeface="+mn-ea"/>
                  <a:ea typeface="+mn-ea"/>
                  <a:cs typeface="Times New Roman" panose="02020603050405020304" pitchFamily="18" charset="0"/>
                </a:rPr>
                <a:t>从</a:t>
              </a:r>
              <a:r>
                <a:rPr lang="zh-CN" altLang="en-US" sz="2000" dirty="0" smtClean="0">
                  <a:latin typeface="+mn-ea"/>
                  <a:ea typeface="+mn-ea"/>
                  <a:cs typeface="Times New Roman" panose="02020603050405020304" pitchFamily="18" charset="0"/>
                </a:rPr>
                <a:t>柱</a:t>
              </a:r>
              <a:r>
                <a:rPr lang="en-US" altLang="zh-CN" sz="2000" dirty="0" smtClean="0">
                  <a:latin typeface="+mn-ea"/>
                  <a:ea typeface="+mn-ea"/>
                  <a:cs typeface="Times New Roman" panose="02020603050405020304" pitchFamily="18" charset="0"/>
                </a:rPr>
                <a:t>1</a:t>
              </a:r>
              <a:r>
                <a:rPr lang="zh-CN" altLang="zh-CN" sz="2000" dirty="0" smtClean="0">
                  <a:latin typeface="+mn-ea"/>
                  <a:ea typeface="+mn-ea"/>
                  <a:cs typeface="Times New Roman" panose="02020603050405020304" pitchFamily="18" charset="0"/>
                </a:rPr>
                <a:t>移</a:t>
              </a:r>
              <a:r>
                <a:rPr lang="zh-CN" altLang="en-US" sz="2000" dirty="0" smtClean="0">
                  <a:latin typeface="+mn-ea"/>
                  <a:ea typeface="+mn-ea"/>
                  <a:cs typeface="Times New Roman" panose="02020603050405020304" pitchFamily="18" charset="0"/>
                </a:rPr>
                <a:t>动</a:t>
              </a:r>
              <a:r>
                <a:rPr lang="zh-CN" altLang="zh-CN" sz="2000" dirty="0" smtClean="0">
                  <a:latin typeface="+mn-ea"/>
                  <a:ea typeface="+mn-ea"/>
                  <a:cs typeface="Times New Roman" panose="02020603050405020304" pitchFamily="18" charset="0"/>
                </a:rPr>
                <a:t>到</a:t>
              </a:r>
              <a:r>
                <a:rPr lang="en-US" altLang="zh-CN" sz="2000" dirty="0" smtClean="0">
                  <a:latin typeface="+mn-ea"/>
                  <a:ea typeface="+mn-ea"/>
                  <a:cs typeface="Times New Roman" panose="02020603050405020304" pitchFamily="18" charset="0"/>
                </a:rPr>
                <a:t>3</a:t>
              </a:r>
              <a:r>
                <a:rPr lang="zh-CN" altLang="en-US" sz="2000" dirty="0" smtClean="0">
                  <a:latin typeface="+mn-ea"/>
                  <a:ea typeface="+mn-ea"/>
                  <a:cs typeface="Times New Roman" panose="02020603050405020304" pitchFamily="18" charset="0"/>
                </a:rPr>
                <a:t>，</a:t>
              </a:r>
              <a:r>
                <a:rPr lang="zh-CN" altLang="zh-CN" sz="2000" dirty="0" smtClean="0">
                  <a:latin typeface="+mn-ea"/>
                  <a:ea typeface="+mn-ea"/>
                  <a:cs typeface="Times New Roman" panose="02020603050405020304" pitchFamily="18" charset="0"/>
                </a:rPr>
                <a:t>每次</a:t>
              </a:r>
              <a:r>
                <a:rPr lang="zh-CN" altLang="zh-CN" sz="2000" dirty="0">
                  <a:latin typeface="+mn-ea"/>
                  <a:ea typeface="+mn-ea"/>
                  <a:cs typeface="Times New Roman" panose="02020603050405020304" pitchFamily="18" charset="0"/>
                </a:rPr>
                <a:t>移动一</a:t>
              </a:r>
              <a:r>
                <a:rPr lang="zh-CN" altLang="zh-CN" sz="2000" dirty="0" smtClean="0">
                  <a:latin typeface="+mn-ea"/>
                  <a:ea typeface="+mn-ea"/>
                  <a:cs typeface="Times New Roman" panose="02020603050405020304" pitchFamily="18" charset="0"/>
                </a:rPr>
                <a:t>个</a:t>
              </a:r>
              <a:r>
                <a:rPr lang="zh-CN" altLang="en-US" sz="2000" dirty="0" smtClean="0">
                  <a:latin typeface="+mn-ea"/>
                  <a:ea typeface="+mn-ea"/>
                  <a:cs typeface="Times New Roman" panose="02020603050405020304" pitchFamily="18" charset="0"/>
                </a:rPr>
                <a:t>圆盘，</a:t>
              </a:r>
              <a:r>
                <a:rPr lang="zh-CN" altLang="zh-CN" sz="2000" dirty="0" smtClean="0">
                  <a:latin typeface="+mn-ea"/>
                  <a:ea typeface="+mn-ea"/>
                  <a:cs typeface="Times New Roman" panose="02020603050405020304" pitchFamily="18" charset="0"/>
                </a:rPr>
                <a:t>大盘</a:t>
              </a:r>
              <a:r>
                <a:rPr lang="zh-CN" altLang="zh-CN" sz="2000" dirty="0">
                  <a:latin typeface="+mn-ea"/>
                  <a:ea typeface="+mn-ea"/>
                  <a:cs typeface="Times New Roman" panose="02020603050405020304" pitchFamily="18" charset="0"/>
                </a:rPr>
                <a:t>在下小盘在上。</a:t>
              </a:r>
            </a:p>
          </p:txBody>
        </p:sp>
        <p:pic>
          <p:nvPicPr>
            <p:cNvPr id="7" name="图片 6" descr="图片1"/>
            <p:cNvPicPr/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93117" y="2420888"/>
              <a:ext cx="5616624" cy="136815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" name="矩形 8"/>
          <p:cNvSpPr/>
          <p:nvPr/>
        </p:nvSpPr>
        <p:spPr>
          <a:xfrm>
            <a:off x="611560" y="3933056"/>
            <a:ext cx="7416824" cy="18466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原始问题</a:t>
            </a:r>
            <a:r>
              <a:rPr lang="zh-CN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可</a:t>
            </a:r>
            <a:r>
              <a:rPr lang="zh-CN" altLang="zh-CN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归约</a:t>
            </a:r>
            <a:r>
              <a:rPr lang="zh-CN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为</a:t>
            </a:r>
            <a:r>
              <a:rPr lang="en-US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3</a:t>
            </a:r>
            <a:r>
              <a:rPr lang="zh-CN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个子问题</a:t>
            </a:r>
            <a:r>
              <a:rPr lang="zh-CN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</a:t>
            </a:r>
          </a:p>
          <a:p>
            <a:pPr>
              <a:lnSpc>
                <a:spcPct val="150000"/>
              </a:lnSpc>
            </a:pPr>
            <a:r>
              <a:rPr lang="en-US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</a:t>
            </a:r>
            <a:r>
              <a:rPr lang="zh-CN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子</a:t>
            </a:r>
            <a:r>
              <a:rPr lang="zh-CN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问题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</a:t>
            </a:r>
            <a:r>
              <a:rPr lang="zh-CN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</a:t>
            </a:r>
            <a:r>
              <a:rPr lang="zh-CN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移动圆盘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、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</a:t>
            </a:r>
            <a:r>
              <a:rPr lang="zh-CN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至柱子</a:t>
            </a:r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2</a:t>
            </a:r>
            <a:r>
              <a:rPr lang="zh-CN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的</a:t>
            </a:r>
            <a:r>
              <a:rPr lang="zh-CN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双</a:t>
            </a:r>
            <a:r>
              <a:rPr lang="zh-CN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圆盘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问题</a:t>
            </a:r>
            <a:r>
              <a:rPr lang="zh-CN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（</a:t>
            </a:r>
            <a:r>
              <a:rPr lang="zh-CN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借助柱子</a:t>
            </a:r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3</a:t>
            </a:r>
            <a:r>
              <a:rPr lang="zh-CN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）</a:t>
            </a:r>
            <a:endParaRPr lang="zh-CN" altLang="zh-CN" sz="20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</a:t>
            </a:r>
            <a:r>
              <a:rPr lang="zh-CN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子</a:t>
            </a:r>
            <a:r>
              <a:rPr lang="zh-CN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问题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2</a:t>
            </a:r>
            <a:r>
              <a:rPr lang="zh-CN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</a:t>
            </a:r>
            <a:r>
              <a:rPr lang="zh-CN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移动圆盘</a:t>
            </a:r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</a:t>
            </a:r>
            <a:r>
              <a:rPr lang="zh-CN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至柱子</a:t>
            </a:r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3</a:t>
            </a:r>
            <a:r>
              <a:rPr lang="zh-CN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的</a:t>
            </a:r>
            <a:r>
              <a:rPr lang="zh-CN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单</a:t>
            </a:r>
            <a:r>
              <a:rPr lang="zh-CN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圆盘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问题</a:t>
            </a:r>
            <a:r>
              <a:rPr lang="zh-CN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。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（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直接有解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）</a:t>
            </a:r>
            <a:endParaRPr lang="zh-CN" altLang="zh-CN" sz="20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</a:t>
            </a:r>
            <a:r>
              <a:rPr lang="zh-CN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子</a:t>
            </a:r>
            <a:r>
              <a:rPr lang="zh-CN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问题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3</a:t>
            </a:r>
            <a:r>
              <a:rPr lang="zh-CN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</a:t>
            </a:r>
            <a:r>
              <a:rPr lang="zh-CN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将圆盘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、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</a:t>
            </a:r>
            <a:r>
              <a:rPr lang="zh-CN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移至柱子</a:t>
            </a:r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3</a:t>
            </a:r>
            <a:r>
              <a:rPr lang="zh-CN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的</a:t>
            </a:r>
            <a:r>
              <a:rPr lang="zh-CN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双</a:t>
            </a:r>
            <a:r>
              <a:rPr lang="zh-CN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圆盘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问题</a:t>
            </a:r>
            <a:r>
              <a:rPr lang="zh-CN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（</a:t>
            </a:r>
            <a:r>
              <a:rPr lang="zh-CN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借助柱子</a:t>
            </a:r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</a:t>
            </a:r>
            <a:r>
              <a:rPr lang="zh-CN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）</a:t>
            </a:r>
            <a:endParaRPr lang="zh-CN" altLang="zh-CN" sz="20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7517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右箭头 1"/>
          <p:cNvSpPr/>
          <p:nvPr/>
        </p:nvSpPr>
        <p:spPr bwMode="auto">
          <a:xfrm>
            <a:off x="6372200" y="1556792"/>
            <a:ext cx="216024" cy="144016"/>
          </a:xfrm>
          <a:prstGeom prst="righ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11" name="右箭头 10"/>
          <p:cNvSpPr/>
          <p:nvPr/>
        </p:nvSpPr>
        <p:spPr bwMode="auto">
          <a:xfrm>
            <a:off x="6372200" y="3183323"/>
            <a:ext cx="216024" cy="144016"/>
          </a:xfrm>
          <a:prstGeom prst="righ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12" name="右箭头 11"/>
          <p:cNvSpPr/>
          <p:nvPr/>
        </p:nvSpPr>
        <p:spPr bwMode="auto">
          <a:xfrm>
            <a:off x="6336350" y="5229200"/>
            <a:ext cx="216024" cy="144016"/>
          </a:xfrm>
          <a:prstGeom prst="righ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251520" y="446293"/>
            <a:ext cx="8496944" cy="1758571"/>
            <a:chOff x="251520" y="503136"/>
            <a:chExt cx="8496944" cy="1758571"/>
          </a:xfrm>
        </p:grpSpPr>
        <p:sp>
          <p:nvSpPr>
            <p:cNvPr id="4" name="Rectangle 4"/>
            <p:cNvSpPr>
              <a:spLocks noChangeArrowheads="1"/>
            </p:cNvSpPr>
            <p:nvPr/>
          </p:nvSpPr>
          <p:spPr bwMode="auto">
            <a:xfrm>
              <a:off x="251520" y="503136"/>
              <a:ext cx="4464496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r>
                <a:rPr lang="zh-CN" altLang="en-US" sz="2000" b="1" dirty="0">
                  <a:solidFill>
                    <a:srgbClr val="FF0000"/>
                  </a:solidFill>
                  <a:cs typeface="Times New Roman" panose="02020603050405020304" pitchFamily="18" charset="0"/>
                </a:rPr>
                <a:t>子问题</a:t>
              </a:r>
              <a:r>
                <a:rPr lang="en-US" altLang="zh-CN" sz="2000" b="1" dirty="0">
                  <a:solidFill>
                    <a:srgbClr val="FF0000"/>
                  </a:solidFill>
                  <a:cs typeface="Times New Roman" panose="02020603050405020304" pitchFamily="18" charset="0"/>
                </a:rPr>
                <a:t>1</a:t>
              </a:r>
              <a:r>
                <a:rPr lang="zh-CN" altLang="en-US" sz="2000" b="1" dirty="0">
                  <a:solidFill>
                    <a:srgbClr val="FF0000"/>
                  </a:solidFill>
                  <a:cs typeface="Times New Roman" panose="02020603050405020304" pitchFamily="18" charset="0"/>
                </a:rPr>
                <a:t>：</a:t>
              </a:r>
              <a:r>
                <a:rPr lang="zh-CN" altLang="en-US" sz="2000" b="1" dirty="0">
                  <a:cs typeface="Times New Roman" panose="02020603050405020304" pitchFamily="18" charset="0"/>
                </a:rPr>
                <a:t>移动圆盘</a:t>
              </a:r>
              <a:r>
                <a:rPr lang="en-US" altLang="zh-CN" sz="2000" b="1" dirty="0" smtClean="0">
                  <a:cs typeface="Times New Roman" panose="02020603050405020304" pitchFamily="18" charset="0"/>
                </a:rPr>
                <a:t>A</a:t>
              </a:r>
              <a:r>
                <a:rPr lang="zh-CN" altLang="en-US" sz="2000" b="1" dirty="0" smtClean="0">
                  <a:cs typeface="Times New Roman" panose="02020603050405020304" pitchFamily="18" charset="0"/>
                </a:rPr>
                <a:t>、</a:t>
              </a:r>
              <a:r>
                <a:rPr lang="en-US" altLang="zh-CN" sz="2000" b="1" dirty="0" smtClean="0">
                  <a:cs typeface="Times New Roman" panose="02020603050405020304" pitchFamily="18" charset="0"/>
                </a:rPr>
                <a:t>B</a:t>
              </a:r>
              <a:r>
                <a:rPr lang="zh-CN" altLang="en-US" sz="2000" b="1" dirty="0">
                  <a:cs typeface="Times New Roman" panose="02020603050405020304" pitchFamily="18" charset="0"/>
                </a:rPr>
                <a:t>至</a:t>
              </a:r>
              <a:r>
                <a:rPr lang="zh-CN" altLang="en-US" sz="2000" b="1" dirty="0" smtClean="0">
                  <a:cs typeface="Times New Roman" panose="02020603050405020304" pitchFamily="18" charset="0"/>
                </a:rPr>
                <a:t>柱</a:t>
              </a:r>
              <a:r>
                <a:rPr lang="en-US" altLang="zh-CN" sz="2000" b="1" dirty="0" smtClean="0">
                  <a:cs typeface="Times New Roman" panose="02020603050405020304" pitchFamily="18" charset="0"/>
                </a:rPr>
                <a:t>2</a:t>
              </a:r>
              <a:r>
                <a:rPr lang="en-US" altLang="zh-CN" sz="2000" b="1" dirty="0" smtClean="0">
                  <a:latin typeface="+mn-ea"/>
                  <a:cs typeface="Times New Roman" panose="02020603050405020304" pitchFamily="18" charset="0"/>
                </a:rPr>
                <a:t>(</a:t>
              </a:r>
              <a:r>
                <a:rPr lang="zh-CN" altLang="en-US" sz="2000" b="1" dirty="0" smtClean="0">
                  <a:cs typeface="Times New Roman" panose="02020603050405020304" pitchFamily="18" charset="0"/>
                </a:rPr>
                <a:t>借柱</a:t>
              </a:r>
              <a:r>
                <a:rPr lang="en-US" altLang="zh-CN" sz="2000" b="1" dirty="0" smtClean="0">
                  <a:cs typeface="Times New Roman" panose="02020603050405020304" pitchFamily="18" charset="0"/>
                </a:rPr>
                <a:t>3</a:t>
              </a:r>
              <a:r>
                <a:rPr lang="en-US" altLang="zh-CN" sz="2000" b="1" dirty="0" smtClean="0">
                  <a:latin typeface="+mn-ea"/>
                  <a:cs typeface="Times New Roman" panose="02020603050405020304" pitchFamily="18" charset="0"/>
                </a:rPr>
                <a:t>) </a:t>
              </a:r>
              <a:endParaRPr lang="en-US" altLang="zh-CN" sz="2000" b="1" dirty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endParaRPr>
            </a:p>
          </p:txBody>
        </p:sp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62041" y="988191"/>
              <a:ext cx="4180666" cy="1273516"/>
            </a:xfrm>
            <a:prstGeom prst="rect">
              <a:avLst/>
            </a:prstGeom>
          </p:spPr>
        </p:pic>
        <p:sp>
          <p:nvSpPr>
            <p:cNvPr id="3" name="矩形 2"/>
            <p:cNvSpPr/>
            <p:nvPr/>
          </p:nvSpPr>
          <p:spPr bwMode="auto">
            <a:xfrm>
              <a:off x="251520" y="503136"/>
              <a:ext cx="8496944" cy="1701728"/>
            </a:xfrm>
            <a:prstGeom prst="rect">
              <a:avLst/>
            </a:prstGeom>
            <a:noFill/>
            <a:ln w="9525" cap="flat" cmpd="sng" algn="ctr">
              <a:solidFill>
                <a:srgbClr val="FF0000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251520" y="2491652"/>
            <a:ext cx="8496944" cy="1513412"/>
            <a:chOff x="251520" y="2491652"/>
            <a:chExt cx="8496944" cy="1513412"/>
          </a:xfrm>
        </p:grpSpPr>
        <p:sp>
          <p:nvSpPr>
            <p:cNvPr id="7" name="Text Box 8"/>
            <p:cNvSpPr txBox="1">
              <a:spLocks noChangeArrowheads="1"/>
            </p:cNvSpPr>
            <p:nvPr/>
          </p:nvSpPr>
          <p:spPr bwMode="auto">
            <a:xfrm>
              <a:off x="259763" y="2492433"/>
              <a:ext cx="3096344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None/>
              </a:pPr>
              <a:r>
                <a:rPr lang="zh-CN" altLang="en-US" sz="2000" b="1" dirty="0">
                  <a:solidFill>
                    <a:srgbClr val="FF0000"/>
                  </a:solidFill>
                  <a:cs typeface="Times New Roman" panose="02020603050405020304" pitchFamily="18" charset="0"/>
                </a:rPr>
                <a:t>子问题</a:t>
              </a:r>
              <a:r>
                <a:rPr lang="en-US" altLang="zh-CN" sz="2000" b="1" dirty="0">
                  <a:solidFill>
                    <a:srgbClr val="FF0000"/>
                  </a:solidFill>
                  <a:cs typeface="Times New Roman" panose="02020603050405020304" pitchFamily="18" charset="0"/>
                </a:rPr>
                <a:t>2</a:t>
              </a:r>
              <a:r>
                <a:rPr lang="zh-CN" altLang="en-US" sz="2000" b="1" dirty="0">
                  <a:solidFill>
                    <a:srgbClr val="FF0000"/>
                  </a:solidFill>
                  <a:cs typeface="Times New Roman" panose="02020603050405020304" pitchFamily="18" charset="0"/>
                </a:rPr>
                <a:t>：</a:t>
              </a:r>
              <a:r>
                <a:rPr lang="zh-CN" altLang="en-US" sz="2000" b="1" dirty="0">
                  <a:cs typeface="Times New Roman" panose="02020603050405020304" pitchFamily="18" charset="0"/>
                </a:rPr>
                <a:t>移动圆盘</a:t>
              </a:r>
              <a:r>
                <a:rPr lang="en-US" altLang="zh-CN" sz="2000" b="1" dirty="0">
                  <a:cs typeface="Times New Roman" panose="02020603050405020304" pitchFamily="18" charset="0"/>
                </a:rPr>
                <a:t>C</a:t>
              </a:r>
              <a:r>
                <a:rPr lang="zh-CN" altLang="en-US" sz="2000" b="1" dirty="0">
                  <a:cs typeface="Times New Roman" panose="02020603050405020304" pitchFamily="18" charset="0"/>
                </a:rPr>
                <a:t>至</a:t>
              </a:r>
              <a:r>
                <a:rPr lang="zh-CN" altLang="en-US" sz="2000" b="1" dirty="0" smtClean="0">
                  <a:cs typeface="Times New Roman" panose="02020603050405020304" pitchFamily="18" charset="0"/>
                </a:rPr>
                <a:t>柱</a:t>
              </a:r>
              <a:r>
                <a:rPr lang="en-US" altLang="zh-CN" sz="2000" b="1" dirty="0" smtClean="0">
                  <a:cs typeface="Times New Roman" panose="02020603050405020304" pitchFamily="18" charset="0"/>
                </a:rPr>
                <a:t>3</a:t>
              </a:r>
              <a:endParaRPr lang="zh-CN" altLang="en-US" sz="2000" b="1" dirty="0">
                <a:solidFill>
                  <a:srgbClr val="FF0000"/>
                </a:solidFill>
                <a:cs typeface="Times New Roman" panose="02020603050405020304" pitchFamily="18" charset="0"/>
              </a:endParaRPr>
            </a:p>
          </p:txBody>
        </p:sp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52082" y="2721053"/>
              <a:ext cx="4184560" cy="1284011"/>
            </a:xfrm>
            <a:prstGeom prst="rect">
              <a:avLst/>
            </a:prstGeom>
          </p:spPr>
        </p:pic>
        <p:sp>
          <p:nvSpPr>
            <p:cNvPr id="13" name="矩形 12"/>
            <p:cNvSpPr/>
            <p:nvPr/>
          </p:nvSpPr>
          <p:spPr bwMode="auto">
            <a:xfrm>
              <a:off x="251520" y="2491652"/>
              <a:ext cx="8496944" cy="1441404"/>
            </a:xfrm>
            <a:prstGeom prst="rect">
              <a:avLst/>
            </a:prstGeom>
            <a:noFill/>
            <a:ln w="9525" cap="flat" cmpd="sng" algn="ctr">
              <a:solidFill>
                <a:srgbClr val="FF0000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251520" y="4293096"/>
            <a:ext cx="8508494" cy="1804521"/>
            <a:chOff x="251520" y="4320522"/>
            <a:chExt cx="8508494" cy="1804521"/>
          </a:xfrm>
        </p:grpSpPr>
        <p:sp>
          <p:nvSpPr>
            <p:cNvPr id="9" name="Text Box 9"/>
            <p:cNvSpPr txBox="1">
              <a:spLocks noChangeArrowheads="1"/>
            </p:cNvSpPr>
            <p:nvPr/>
          </p:nvSpPr>
          <p:spPr bwMode="auto">
            <a:xfrm>
              <a:off x="251520" y="4325034"/>
              <a:ext cx="4464496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zh-CN" altLang="en-US" sz="2000" b="1" dirty="0">
                  <a:solidFill>
                    <a:srgbClr val="FF0000"/>
                  </a:solidFill>
                  <a:cs typeface="Times New Roman" panose="02020603050405020304" pitchFamily="18" charset="0"/>
                </a:rPr>
                <a:t>子问题</a:t>
              </a:r>
              <a:r>
                <a:rPr lang="en-US" altLang="zh-CN" sz="2000" b="1" dirty="0">
                  <a:solidFill>
                    <a:srgbClr val="FF0000"/>
                  </a:solidFill>
                  <a:cs typeface="Times New Roman" panose="02020603050405020304" pitchFamily="18" charset="0"/>
                </a:rPr>
                <a:t>3</a:t>
              </a:r>
              <a:r>
                <a:rPr lang="zh-CN" altLang="en-US" sz="2000" b="1" dirty="0" smtClean="0">
                  <a:solidFill>
                    <a:srgbClr val="FF0000"/>
                  </a:solidFill>
                  <a:cs typeface="Times New Roman" panose="02020603050405020304" pitchFamily="18" charset="0"/>
                </a:rPr>
                <a:t>：</a:t>
              </a:r>
              <a:r>
                <a:rPr lang="zh-CN" altLang="en-US" sz="2000" dirty="0">
                  <a:cs typeface="Times New Roman" panose="02020603050405020304" pitchFamily="18" charset="0"/>
                </a:rPr>
                <a:t>移动</a:t>
              </a:r>
              <a:r>
                <a:rPr lang="zh-CN" altLang="en-US" sz="2000" b="1" dirty="0" smtClean="0">
                  <a:cs typeface="Times New Roman" panose="02020603050405020304" pitchFamily="18" charset="0"/>
                </a:rPr>
                <a:t>圆盘</a:t>
              </a:r>
              <a:r>
                <a:rPr lang="en-US" altLang="zh-CN" sz="2000" b="1" dirty="0" smtClean="0">
                  <a:cs typeface="Times New Roman" panose="02020603050405020304" pitchFamily="18" charset="0"/>
                </a:rPr>
                <a:t>A</a:t>
              </a:r>
              <a:r>
                <a:rPr lang="zh-CN" altLang="en-US" sz="2000" b="1" dirty="0" smtClean="0">
                  <a:cs typeface="Times New Roman" panose="02020603050405020304" pitchFamily="18" charset="0"/>
                </a:rPr>
                <a:t>、</a:t>
              </a:r>
              <a:r>
                <a:rPr lang="en-US" altLang="zh-CN" sz="2000" b="1" dirty="0" smtClean="0">
                  <a:cs typeface="Times New Roman" panose="02020603050405020304" pitchFamily="18" charset="0"/>
                </a:rPr>
                <a:t>B</a:t>
              </a:r>
              <a:r>
                <a:rPr lang="zh-CN" altLang="en-US" sz="2000" b="1" dirty="0" smtClean="0">
                  <a:cs typeface="Times New Roman" panose="02020603050405020304" pitchFamily="18" charset="0"/>
                </a:rPr>
                <a:t>至柱</a:t>
              </a:r>
              <a:r>
                <a:rPr lang="en-US" altLang="zh-CN" sz="2000" b="1" dirty="0" smtClean="0">
                  <a:cs typeface="Times New Roman" panose="02020603050405020304" pitchFamily="18" charset="0"/>
                </a:rPr>
                <a:t>3</a:t>
              </a:r>
              <a:r>
                <a:rPr lang="en-US" altLang="zh-CN" sz="2000" b="1" dirty="0" smtClean="0">
                  <a:latin typeface="+mn-ea"/>
                  <a:cs typeface="Times New Roman" panose="02020603050405020304" pitchFamily="18" charset="0"/>
                </a:rPr>
                <a:t>(</a:t>
              </a:r>
              <a:r>
                <a:rPr lang="zh-CN" altLang="en-US" sz="2000" b="1" dirty="0" smtClean="0">
                  <a:cs typeface="Times New Roman" panose="02020603050405020304" pitchFamily="18" charset="0"/>
                </a:rPr>
                <a:t>借柱</a:t>
              </a:r>
              <a:r>
                <a:rPr lang="en-US" altLang="zh-CN" sz="2000" b="1" dirty="0" smtClean="0">
                  <a:cs typeface="Times New Roman" panose="02020603050405020304" pitchFamily="18" charset="0"/>
                </a:rPr>
                <a:t>1</a:t>
              </a:r>
              <a:r>
                <a:rPr lang="en-US" altLang="zh-CN" sz="2000" b="1" dirty="0" smtClean="0">
                  <a:latin typeface="+mn-ea"/>
                  <a:cs typeface="Times New Roman" panose="02020603050405020304" pitchFamily="18" charset="0"/>
                </a:rPr>
                <a:t>)</a:t>
              </a:r>
              <a:r>
                <a:rPr lang="en-US" altLang="zh-CN" sz="2000" b="1" dirty="0" smtClean="0">
                  <a:cs typeface="Times New Roman" panose="02020603050405020304" pitchFamily="18" charset="0"/>
                </a:rPr>
                <a:t> </a:t>
              </a:r>
              <a:endParaRPr lang="en-US" altLang="zh-CN" sz="2000" b="1" dirty="0">
                <a:solidFill>
                  <a:srgbClr val="FF0000"/>
                </a:solidFill>
                <a:cs typeface="Times New Roman" panose="02020603050405020304" pitchFamily="18" charset="0"/>
              </a:endParaRPr>
            </a:p>
          </p:txBody>
        </p:sp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52082" y="4797152"/>
              <a:ext cx="4184560" cy="1327891"/>
            </a:xfrm>
            <a:prstGeom prst="rect">
              <a:avLst/>
            </a:prstGeom>
          </p:spPr>
        </p:pic>
        <p:sp>
          <p:nvSpPr>
            <p:cNvPr id="15" name="矩形 14"/>
            <p:cNvSpPr/>
            <p:nvPr/>
          </p:nvSpPr>
          <p:spPr bwMode="auto">
            <a:xfrm>
              <a:off x="263070" y="4320522"/>
              <a:ext cx="8496944" cy="1772773"/>
            </a:xfrm>
            <a:prstGeom prst="rect">
              <a:avLst/>
            </a:prstGeom>
            <a:noFill/>
            <a:ln w="9525" cap="flat" cmpd="sng" algn="ctr">
              <a:solidFill>
                <a:srgbClr val="FF0000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宋体" panose="0201060003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78801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655860" y="1167771"/>
            <a:ext cx="2448272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zh-CN" sz="2000" dirty="0">
                <a:latin typeface="+mn-ea"/>
                <a:ea typeface="+mn-ea"/>
                <a:cs typeface="Times New Roman" panose="02020603050405020304" pitchFamily="18" charset="0"/>
              </a:rPr>
              <a:t>归约过程（</a:t>
            </a:r>
            <a:r>
              <a:rPr lang="en-US" altLang="zh-CN" sz="2000" dirty="0">
                <a:latin typeface="+mn-ea"/>
                <a:ea typeface="+mn-ea"/>
                <a:cs typeface="Times New Roman" panose="02020603050405020304" pitchFamily="18" charset="0"/>
              </a:rPr>
              <a:t>3</a:t>
            </a:r>
            <a:r>
              <a:rPr lang="zh-CN" altLang="zh-CN" sz="2000" dirty="0">
                <a:latin typeface="+mn-ea"/>
                <a:ea typeface="+mn-ea"/>
                <a:cs typeface="Times New Roman" panose="02020603050405020304" pitchFamily="18" charset="0"/>
              </a:rPr>
              <a:t>个圆盘</a:t>
            </a:r>
            <a:r>
              <a:rPr lang="zh-CN" altLang="zh-CN" sz="2000" dirty="0" smtClean="0">
                <a:latin typeface="+mn-ea"/>
                <a:ea typeface="+mn-ea"/>
                <a:cs typeface="Times New Roman" panose="02020603050405020304" pitchFamily="18" charset="0"/>
              </a:rPr>
              <a:t>）</a:t>
            </a:r>
            <a:endParaRPr lang="zh-CN" altLang="zh-CN" sz="2000" dirty="0"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7" name="图片 6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132856"/>
            <a:ext cx="7848872" cy="3456384"/>
          </a:xfrm>
          <a:prstGeom prst="rect">
            <a:avLst/>
          </a:prstGeom>
          <a:noFill/>
        </p:spPr>
      </p:pic>
      <p:grpSp>
        <p:nvGrpSpPr>
          <p:cNvPr id="3" name="组合 2"/>
          <p:cNvGrpSpPr/>
          <p:nvPr/>
        </p:nvGrpSpPr>
        <p:grpSpPr>
          <a:xfrm>
            <a:off x="323528" y="1772816"/>
            <a:ext cx="8568952" cy="3204356"/>
            <a:chOff x="323528" y="1772816"/>
            <a:chExt cx="8568952" cy="3204356"/>
          </a:xfrm>
        </p:grpSpPr>
        <p:sp>
          <p:nvSpPr>
            <p:cNvPr id="2" name="矩形 1"/>
            <p:cNvSpPr/>
            <p:nvPr/>
          </p:nvSpPr>
          <p:spPr bwMode="auto">
            <a:xfrm>
              <a:off x="1717153" y="1772816"/>
              <a:ext cx="720080" cy="3600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1800" b="1" i="0" u="none" strike="noStrike" cap="none" normalizeH="0" baseline="0" dirty="0" smtClean="0">
                  <a:ln>
                    <a:noFill/>
                  </a:ln>
                  <a:solidFill>
                    <a:srgbClr val="FF0000"/>
                  </a:solidFill>
                  <a:effectLst/>
                  <a:latin typeface="Verdana" panose="020B0604030504040204" pitchFamily="34" charset="0"/>
                  <a:ea typeface="宋体" panose="02010600030101010101" pitchFamily="2" charset="-122"/>
                </a:rPr>
                <a:t>111</a:t>
              </a:r>
              <a:endParaRPr kumimoji="0" lang="zh-CN" altLang="en-US" sz="18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Verdan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" name="矩形 4"/>
            <p:cNvSpPr/>
            <p:nvPr/>
          </p:nvSpPr>
          <p:spPr bwMode="auto">
            <a:xfrm>
              <a:off x="4404716" y="1772816"/>
              <a:ext cx="720080" cy="3600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1800" b="1" i="0" u="none" strike="noStrike" cap="none" normalizeH="0" baseline="0" dirty="0" smtClean="0">
                  <a:ln>
                    <a:noFill/>
                  </a:ln>
                  <a:solidFill>
                    <a:srgbClr val="FF0000"/>
                  </a:solidFill>
                  <a:effectLst/>
                  <a:latin typeface="Verdana" panose="020B0604030504040204" pitchFamily="34" charset="0"/>
                  <a:ea typeface="宋体" panose="02010600030101010101" pitchFamily="2" charset="-122"/>
                </a:rPr>
                <a:t>113</a:t>
              </a:r>
              <a:endParaRPr kumimoji="0" lang="zh-CN" altLang="en-US" sz="18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Verdan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" name="矩形 7"/>
            <p:cNvSpPr/>
            <p:nvPr/>
          </p:nvSpPr>
          <p:spPr bwMode="auto">
            <a:xfrm>
              <a:off x="6876256" y="1772816"/>
              <a:ext cx="720080" cy="3600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1800" b="1" i="0" u="none" strike="noStrike" cap="none" normalizeH="0" baseline="0" dirty="0" smtClean="0">
                  <a:ln>
                    <a:noFill/>
                  </a:ln>
                  <a:solidFill>
                    <a:srgbClr val="FF0000"/>
                  </a:solidFill>
                  <a:effectLst/>
                  <a:latin typeface="Verdana" panose="020B0604030504040204" pitchFamily="34" charset="0"/>
                  <a:ea typeface="宋体" panose="02010600030101010101" pitchFamily="2" charset="-122"/>
                </a:rPr>
                <a:t>123</a:t>
              </a:r>
              <a:endParaRPr kumimoji="0" lang="zh-CN" altLang="en-US" sz="18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Verdan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" name="矩形 8"/>
            <p:cNvSpPr/>
            <p:nvPr/>
          </p:nvSpPr>
          <p:spPr bwMode="auto">
            <a:xfrm>
              <a:off x="323528" y="3284984"/>
              <a:ext cx="720080" cy="3600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1800" b="1" i="0" u="none" strike="noStrike" cap="none" normalizeH="0" baseline="0" dirty="0" smtClean="0">
                  <a:ln>
                    <a:noFill/>
                  </a:ln>
                  <a:solidFill>
                    <a:srgbClr val="FF0000"/>
                  </a:solidFill>
                  <a:effectLst/>
                  <a:latin typeface="Verdana" panose="020B0604030504040204" pitchFamily="34" charset="0"/>
                  <a:ea typeface="宋体" panose="02010600030101010101" pitchFamily="2" charset="-122"/>
                </a:rPr>
                <a:t>122</a:t>
              </a:r>
              <a:endParaRPr kumimoji="0" lang="zh-CN" altLang="en-US" sz="18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Verdan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" name="矩形 9"/>
            <p:cNvSpPr/>
            <p:nvPr/>
          </p:nvSpPr>
          <p:spPr bwMode="auto">
            <a:xfrm>
              <a:off x="3203848" y="3284984"/>
              <a:ext cx="720080" cy="3600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zh-CN" dirty="0" smtClean="0">
                  <a:solidFill>
                    <a:srgbClr val="FF0000"/>
                  </a:solidFill>
                </a:rPr>
                <a:t>322</a:t>
              </a:r>
              <a:endParaRPr kumimoji="0" lang="zh-CN" altLang="en-US" sz="18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</a:endParaRPr>
            </a:p>
          </p:txBody>
        </p:sp>
        <p:sp>
          <p:nvSpPr>
            <p:cNvPr id="11" name="矩形 10"/>
            <p:cNvSpPr/>
            <p:nvPr/>
          </p:nvSpPr>
          <p:spPr bwMode="auto">
            <a:xfrm>
              <a:off x="8172400" y="3284984"/>
              <a:ext cx="720080" cy="3600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zh-CN" dirty="0" smtClean="0">
                  <a:solidFill>
                    <a:srgbClr val="FF0000"/>
                  </a:solidFill>
                </a:rPr>
                <a:t>32</a:t>
              </a:r>
              <a:r>
                <a:rPr kumimoji="0" lang="en-US" altLang="zh-CN" sz="1800" b="1" i="0" u="none" strike="noStrike" cap="none" normalizeH="0" baseline="0" dirty="0" smtClean="0">
                  <a:ln>
                    <a:noFill/>
                  </a:ln>
                  <a:solidFill>
                    <a:srgbClr val="FF0000"/>
                  </a:solidFill>
                  <a:effectLst/>
                  <a:latin typeface="Verdana" panose="020B0604030504040204" pitchFamily="34" charset="0"/>
                  <a:ea typeface="宋体" panose="02010600030101010101" pitchFamily="2" charset="-122"/>
                </a:rPr>
                <a:t>1</a:t>
              </a:r>
              <a:endParaRPr kumimoji="0" lang="zh-CN" altLang="en-US" sz="18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Verdan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2" name="矩形 11"/>
            <p:cNvSpPr/>
            <p:nvPr/>
          </p:nvSpPr>
          <p:spPr bwMode="auto">
            <a:xfrm>
              <a:off x="323528" y="4617132"/>
              <a:ext cx="720080" cy="3600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zh-CN" dirty="0" smtClean="0">
                  <a:solidFill>
                    <a:srgbClr val="FF0000"/>
                  </a:solidFill>
                </a:rPr>
                <a:t>33</a:t>
              </a:r>
              <a:r>
                <a:rPr kumimoji="0" lang="en-US" altLang="zh-CN" sz="1800" b="1" i="0" u="none" strike="noStrike" cap="none" normalizeH="0" baseline="0" dirty="0" smtClean="0">
                  <a:ln>
                    <a:noFill/>
                  </a:ln>
                  <a:solidFill>
                    <a:srgbClr val="FF0000"/>
                  </a:solidFill>
                  <a:effectLst/>
                  <a:latin typeface="Verdana" panose="020B0604030504040204" pitchFamily="34" charset="0"/>
                  <a:ea typeface="宋体" panose="02010600030101010101" pitchFamily="2" charset="-122"/>
                </a:rPr>
                <a:t>1</a:t>
              </a:r>
              <a:endParaRPr kumimoji="0" lang="zh-CN" altLang="en-US" sz="18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Verdan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3" name="矩形 12"/>
            <p:cNvSpPr/>
            <p:nvPr/>
          </p:nvSpPr>
          <p:spPr bwMode="auto">
            <a:xfrm>
              <a:off x="6372200" y="4587532"/>
              <a:ext cx="720080" cy="3600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zh-CN" dirty="0" smtClean="0">
                  <a:solidFill>
                    <a:srgbClr val="FF0000"/>
                  </a:solidFill>
                </a:rPr>
                <a:t>333</a:t>
              </a:r>
              <a:endParaRPr kumimoji="0" lang="zh-CN" altLang="en-US" sz="18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58052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 noChangeArrowheads="1"/>
          </p:cNvSpPr>
          <p:nvPr/>
        </p:nvSpPr>
        <p:spPr bwMode="gray">
          <a:xfrm>
            <a:off x="261955" y="350768"/>
            <a:ext cx="2748880" cy="3754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v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b="1" dirty="0" smtClean="0">
                <a:solidFill>
                  <a:schemeClr val="tx2"/>
                </a:solidFill>
                <a:latin typeface="+mn-ea"/>
              </a:rPr>
              <a:t>梵塔问题归约图</a:t>
            </a:r>
            <a:r>
              <a:rPr lang="en-US" altLang="zh-CN" b="1" dirty="0" smtClean="0">
                <a:solidFill>
                  <a:schemeClr val="tx2"/>
                </a:solidFill>
                <a:latin typeface="+mn-ea"/>
              </a:rPr>
              <a:t>:</a:t>
            </a:r>
            <a:endParaRPr lang="zh-CN" altLang="en-US" b="1" dirty="0">
              <a:solidFill>
                <a:schemeClr val="tx2"/>
              </a:solidFill>
              <a:latin typeface="+mn-ea"/>
            </a:endParaRPr>
          </a:p>
        </p:txBody>
      </p:sp>
      <p:pic>
        <p:nvPicPr>
          <p:cNvPr id="29" name="图片 2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8386" y="2492896"/>
            <a:ext cx="7548360" cy="4284931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3563888" y="253323"/>
            <a:ext cx="5184576" cy="1087445"/>
            <a:chOff x="3563888" y="253323"/>
            <a:chExt cx="5184576" cy="1087445"/>
          </a:xfrm>
        </p:grpSpPr>
        <p:sp>
          <p:nvSpPr>
            <p:cNvPr id="27" name="Rectangle 4"/>
            <p:cNvSpPr>
              <a:spLocks noChangeArrowheads="1"/>
            </p:cNvSpPr>
            <p:nvPr/>
          </p:nvSpPr>
          <p:spPr bwMode="auto">
            <a:xfrm>
              <a:off x="3563888" y="253323"/>
              <a:ext cx="5184576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</a:pPr>
              <a:r>
                <a:rPr lang="zh-CN" altLang="en-US" sz="2000" b="1" dirty="0">
                  <a:solidFill>
                    <a:srgbClr val="FF0000"/>
                  </a:solidFill>
                  <a:cs typeface="Times New Roman" panose="02020603050405020304" pitchFamily="18" charset="0"/>
                </a:rPr>
                <a:t>子问题</a:t>
              </a:r>
              <a:r>
                <a:rPr lang="en-US" altLang="zh-CN" sz="2000" b="1" dirty="0">
                  <a:solidFill>
                    <a:srgbClr val="FF0000"/>
                  </a:solidFill>
                  <a:cs typeface="Times New Roman" panose="02020603050405020304" pitchFamily="18" charset="0"/>
                </a:rPr>
                <a:t>1</a:t>
              </a:r>
              <a:r>
                <a:rPr lang="zh-CN" altLang="en-US" sz="2000" b="1" dirty="0">
                  <a:solidFill>
                    <a:srgbClr val="FF0000"/>
                  </a:solidFill>
                  <a:cs typeface="Times New Roman" panose="02020603050405020304" pitchFamily="18" charset="0"/>
                </a:rPr>
                <a:t>：</a:t>
              </a:r>
              <a:r>
                <a:rPr lang="zh-CN" altLang="en-US" sz="2000" b="1" dirty="0">
                  <a:cs typeface="Times New Roman" panose="02020603050405020304" pitchFamily="18" charset="0"/>
                </a:rPr>
                <a:t>移动圆盘</a:t>
              </a:r>
              <a:r>
                <a:rPr lang="en-US" altLang="zh-CN" sz="2000" b="1" dirty="0" smtClean="0">
                  <a:cs typeface="Times New Roman" panose="02020603050405020304" pitchFamily="18" charset="0"/>
                </a:rPr>
                <a:t>A</a:t>
              </a:r>
              <a:r>
                <a:rPr lang="zh-CN" altLang="en-US" sz="2000" b="1" dirty="0" smtClean="0">
                  <a:cs typeface="Times New Roman" panose="02020603050405020304" pitchFamily="18" charset="0"/>
                </a:rPr>
                <a:t>、</a:t>
              </a:r>
              <a:r>
                <a:rPr lang="en-US" altLang="zh-CN" sz="2000" b="1" dirty="0" smtClean="0">
                  <a:cs typeface="Times New Roman" panose="02020603050405020304" pitchFamily="18" charset="0"/>
                </a:rPr>
                <a:t>B</a:t>
              </a:r>
              <a:r>
                <a:rPr lang="zh-CN" altLang="en-US" sz="2000" b="1" dirty="0">
                  <a:cs typeface="Times New Roman" panose="02020603050405020304" pitchFamily="18" charset="0"/>
                </a:rPr>
                <a:t>至</a:t>
              </a:r>
              <a:r>
                <a:rPr lang="zh-CN" altLang="en-US" sz="2000" b="1" dirty="0" smtClean="0">
                  <a:cs typeface="Times New Roman" panose="02020603050405020304" pitchFamily="18" charset="0"/>
                </a:rPr>
                <a:t>柱</a:t>
              </a:r>
              <a:r>
                <a:rPr lang="en-US" altLang="zh-CN" sz="2000" b="1" dirty="0" smtClean="0">
                  <a:cs typeface="Times New Roman" panose="02020603050405020304" pitchFamily="18" charset="0"/>
                </a:rPr>
                <a:t>2</a:t>
              </a:r>
              <a:r>
                <a:rPr lang="zh-CN" altLang="en-US" sz="2000" b="1" dirty="0">
                  <a:cs typeface="Times New Roman" panose="02020603050405020304" pitchFamily="18" charset="0"/>
                </a:rPr>
                <a:t>（</a:t>
              </a:r>
              <a:r>
                <a:rPr lang="zh-CN" altLang="en-US" sz="2000" b="1" dirty="0" smtClean="0">
                  <a:cs typeface="Times New Roman" panose="02020603050405020304" pitchFamily="18" charset="0"/>
                </a:rPr>
                <a:t>借柱</a:t>
              </a:r>
              <a:r>
                <a:rPr lang="en-US" altLang="zh-CN" sz="2000" b="1" dirty="0" smtClean="0">
                  <a:cs typeface="Times New Roman" panose="02020603050405020304" pitchFamily="18" charset="0"/>
                </a:rPr>
                <a:t>3</a:t>
              </a:r>
              <a:r>
                <a:rPr lang="zh-CN" altLang="en-US" sz="2000" b="1" dirty="0">
                  <a:cs typeface="Times New Roman" panose="02020603050405020304" pitchFamily="18" charset="0"/>
                </a:rPr>
                <a:t>）</a:t>
              </a:r>
              <a:endParaRPr lang="en-US" altLang="zh-CN" sz="2000" b="1" dirty="0">
                <a:cs typeface="Times New Roman" panose="02020603050405020304" pitchFamily="18" charset="0"/>
              </a:endParaRPr>
            </a:p>
          </p:txBody>
        </p:sp>
        <p:sp>
          <p:nvSpPr>
            <p:cNvPr id="30" name="Text Box 8"/>
            <p:cNvSpPr txBox="1">
              <a:spLocks noChangeArrowheads="1"/>
            </p:cNvSpPr>
            <p:nvPr/>
          </p:nvSpPr>
          <p:spPr bwMode="auto">
            <a:xfrm>
              <a:off x="3563889" y="639807"/>
              <a:ext cx="3168352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None/>
              </a:pPr>
              <a:r>
                <a:rPr lang="zh-CN" altLang="en-US" sz="2000" b="1" dirty="0">
                  <a:solidFill>
                    <a:srgbClr val="FF0000"/>
                  </a:solidFill>
                  <a:cs typeface="Times New Roman" panose="02020603050405020304" pitchFamily="18" charset="0"/>
                </a:rPr>
                <a:t>子问题</a:t>
              </a:r>
              <a:r>
                <a:rPr lang="en-US" altLang="zh-CN" sz="2000" b="1" dirty="0">
                  <a:solidFill>
                    <a:srgbClr val="FF0000"/>
                  </a:solidFill>
                  <a:cs typeface="Times New Roman" panose="02020603050405020304" pitchFamily="18" charset="0"/>
                </a:rPr>
                <a:t>2</a:t>
              </a:r>
              <a:r>
                <a:rPr lang="zh-CN" altLang="en-US" sz="2000" b="1" dirty="0">
                  <a:solidFill>
                    <a:srgbClr val="FF0000"/>
                  </a:solidFill>
                  <a:cs typeface="Times New Roman" panose="02020603050405020304" pitchFamily="18" charset="0"/>
                </a:rPr>
                <a:t>：</a:t>
              </a:r>
              <a:r>
                <a:rPr lang="zh-CN" altLang="en-US" sz="2000" b="1" dirty="0">
                  <a:cs typeface="Times New Roman" panose="02020603050405020304" pitchFamily="18" charset="0"/>
                </a:rPr>
                <a:t>移动圆盘</a:t>
              </a:r>
              <a:r>
                <a:rPr lang="en-US" altLang="zh-CN" sz="2000" b="1" dirty="0">
                  <a:cs typeface="Times New Roman" panose="02020603050405020304" pitchFamily="18" charset="0"/>
                </a:rPr>
                <a:t>C</a:t>
              </a:r>
              <a:r>
                <a:rPr lang="zh-CN" altLang="en-US" sz="2000" b="1" dirty="0">
                  <a:cs typeface="Times New Roman" panose="02020603050405020304" pitchFamily="18" charset="0"/>
                </a:rPr>
                <a:t>至</a:t>
              </a:r>
              <a:r>
                <a:rPr lang="zh-CN" altLang="en-US" sz="2000" b="1" dirty="0" smtClean="0">
                  <a:cs typeface="Times New Roman" panose="02020603050405020304" pitchFamily="18" charset="0"/>
                </a:rPr>
                <a:t>柱</a:t>
              </a:r>
              <a:r>
                <a:rPr lang="en-US" altLang="zh-CN" sz="2000" b="1" dirty="0" smtClean="0">
                  <a:cs typeface="Times New Roman" panose="02020603050405020304" pitchFamily="18" charset="0"/>
                </a:rPr>
                <a:t>3</a:t>
              </a:r>
              <a:endParaRPr lang="zh-CN" altLang="en-US" sz="2000" b="1" dirty="0">
                <a:cs typeface="Times New Roman" panose="02020603050405020304" pitchFamily="18" charset="0"/>
              </a:endParaRPr>
            </a:p>
          </p:txBody>
        </p:sp>
        <p:sp>
          <p:nvSpPr>
            <p:cNvPr id="31" name="Text Box 9"/>
            <p:cNvSpPr txBox="1">
              <a:spLocks noChangeArrowheads="1"/>
            </p:cNvSpPr>
            <p:nvPr/>
          </p:nvSpPr>
          <p:spPr bwMode="auto">
            <a:xfrm>
              <a:off x="3563888" y="1026292"/>
              <a:ext cx="5184576" cy="31447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</a:pPr>
              <a:r>
                <a:rPr lang="zh-CN" altLang="en-US" sz="2000" b="1" dirty="0">
                  <a:solidFill>
                    <a:srgbClr val="FF0000"/>
                  </a:solidFill>
                  <a:cs typeface="Times New Roman" panose="02020603050405020304" pitchFamily="18" charset="0"/>
                </a:rPr>
                <a:t>子问题</a:t>
              </a:r>
              <a:r>
                <a:rPr lang="en-US" altLang="zh-CN" sz="2000" b="1" dirty="0">
                  <a:solidFill>
                    <a:srgbClr val="FF0000"/>
                  </a:solidFill>
                  <a:cs typeface="Times New Roman" panose="02020603050405020304" pitchFamily="18" charset="0"/>
                </a:rPr>
                <a:t>3</a:t>
              </a:r>
              <a:r>
                <a:rPr lang="zh-CN" altLang="en-US" sz="2000" b="1" dirty="0" smtClean="0">
                  <a:solidFill>
                    <a:srgbClr val="FF0000"/>
                  </a:solidFill>
                  <a:cs typeface="Times New Roman" panose="02020603050405020304" pitchFamily="18" charset="0"/>
                </a:rPr>
                <a:t>：</a:t>
              </a:r>
              <a:r>
                <a:rPr lang="zh-CN" altLang="en-US" sz="2000" dirty="0">
                  <a:cs typeface="Times New Roman" panose="02020603050405020304" pitchFamily="18" charset="0"/>
                </a:rPr>
                <a:t>将</a:t>
              </a:r>
              <a:r>
                <a:rPr lang="zh-CN" altLang="en-US" sz="2000" b="1" dirty="0" smtClean="0">
                  <a:cs typeface="Times New Roman" panose="02020603050405020304" pitchFamily="18" charset="0"/>
                </a:rPr>
                <a:t>圆盘</a:t>
              </a:r>
              <a:r>
                <a:rPr lang="en-US" altLang="zh-CN" sz="2000" b="1" dirty="0" smtClean="0">
                  <a:cs typeface="Times New Roman" panose="02020603050405020304" pitchFamily="18" charset="0"/>
                </a:rPr>
                <a:t>A</a:t>
              </a:r>
              <a:r>
                <a:rPr lang="zh-CN" altLang="en-US" sz="2000" b="1" dirty="0" smtClean="0">
                  <a:cs typeface="Times New Roman" panose="02020603050405020304" pitchFamily="18" charset="0"/>
                </a:rPr>
                <a:t>、</a:t>
              </a:r>
              <a:r>
                <a:rPr lang="en-US" altLang="zh-CN" sz="2000" b="1" dirty="0" smtClean="0">
                  <a:cs typeface="Times New Roman" panose="02020603050405020304" pitchFamily="18" charset="0"/>
                </a:rPr>
                <a:t>B</a:t>
              </a:r>
              <a:r>
                <a:rPr lang="zh-CN" altLang="en-US" sz="2000" b="1" dirty="0">
                  <a:cs typeface="Times New Roman" panose="02020603050405020304" pitchFamily="18" charset="0"/>
                </a:rPr>
                <a:t>移至</a:t>
              </a:r>
              <a:r>
                <a:rPr lang="zh-CN" altLang="en-US" sz="2000" b="1" dirty="0" smtClean="0">
                  <a:cs typeface="Times New Roman" panose="02020603050405020304" pitchFamily="18" charset="0"/>
                </a:rPr>
                <a:t>柱</a:t>
              </a:r>
              <a:r>
                <a:rPr lang="en-US" altLang="zh-CN" sz="2000" b="1" dirty="0" smtClean="0">
                  <a:cs typeface="Times New Roman" panose="02020603050405020304" pitchFamily="18" charset="0"/>
                </a:rPr>
                <a:t>3</a:t>
              </a:r>
              <a:r>
                <a:rPr lang="zh-CN" altLang="en-US" sz="2000" b="1" dirty="0">
                  <a:cs typeface="Times New Roman" panose="02020603050405020304" pitchFamily="18" charset="0"/>
                </a:rPr>
                <a:t>（</a:t>
              </a:r>
              <a:r>
                <a:rPr lang="zh-CN" altLang="en-US" sz="2000" b="1" dirty="0" smtClean="0">
                  <a:cs typeface="Times New Roman" panose="02020603050405020304" pitchFamily="18" charset="0"/>
                </a:rPr>
                <a:t>借柱</a:t>
              </a:r>
              <a:r>
                <a:rPr lang="en-US" altLang="zh-CN" sz="2000" b="1" dirty="0" smtClean="0">
                  <a:cs typeface="Times New Roman" panose="02020603050405020304" pitchFamily="18" charset="0"/>
                </a:rPr>
                <a:t>1</a:t>
              </a:r>
              <a:r>
                <a:rPr lang="zh-CN" altLang="en-US" sz="2000" b="1" dirty="0">
                  <a:cs typeface="Times New Roman" panose="02020603050405020304" pitchFamily="18" charset="0"/>
                </a:rPr>
                <a:t>）</a:t>
              </a:r>
              <a:endParaRPr lang="en-US" altLang="zh-CN" sz="2000" b="1" dirty="0">
                <a:cs typeface="Times New Roman" panose="02020603050405020304" pitchFamily="18" charset="0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70963" y="1479087"/>
            <a:ext cx="8640989" cy="1528824"/>
            <a:chOff x="70963" y="1479087"/>
            <a:chExt cx="8640989" cy="1528824"/>
          </a:xfrm>
        </p:grpSpPr>
        <p:grpSp>
          <p:nvGrpSpPr>
            <p:cNvPr id="20" name="组合 19"/>
            <p:cNvGrpSpPr/>
            <p:nvPr/>
          </p:nvGrpSpPr>
          <p:grpSpPr>
            <a:xfrm>
              <a:off x="70963" y="1479087"/>
              <a:ext cx="4248501" cy="764641"/>
              <a:chOff x="70963" y="1407079"/>
              <a:chExt cx="4248501" cy="764641"/>
            </a:xfrm>
          </p:grpSpPr>
          <p:pic>
            <p:nvPicPr>
              <p:cNvPr id="28" name="图片 27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5536" y="1559423"/>
                <a:ext cx="3923928" cy="612297"/>
              </a:xfrm>
              <a:prstGeom prst="rect">
                <a:avLst/>
              </a:prstGeom>
            </p:spPr>
          </p:pic>
          <p:sp>
            <p:nvSpPr>
              <p:cNvPr id="32" name="椭圆 31"/>
              <p:cNvSpPr/>
              <p:nvPr/>
            </p:nvSpPr>
            <p:spPr bwMode="auto">
              <a:xfrm>
                <a:off x="70963" y="1407079"/>
                <a:ext cx="395536" cy="458492"/>
              </a:xfrm>
              <a:prstGeom prst="ellipse">
                <a:avLst/>
              </a:prstGeom>
              <a:no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en-US" sz="2000" b="1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宋体" panose="02010600030101010101" pitchFamily="2" charset="-122"/>
                  </a:rPr>
                  <a:t>①</a:t>
                </a:r>
                <a:endParaRPr kumimoji="0" lang="zh-CN" altLang="en-US" sz="20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p:grpSp>
        <p:grpSp>
          <p:nvGrpSpPr>
            <p:cNvPr id="21" name="组合 20"/>
            <p:cNvGrpSpPr/>
            <p:nvPr/>
          </p:nvGrpSpPr>
          <p:grpSpPr>
            <a:xfrm>
              <a:off x="4518248" y="1491484"/>
              <a:ext cx="4193704" cy="752244"/>
              <a:chOff x="4518248" y="1419476"/>
              <a:chExt cx="4193704" cy="752244"/>
            </a:xfrm>
          </p:grpSpPr>
          <p:pic>
            <p:nvPicPr>
              <p:cNvPr id="25" name="图片 24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16016" y="1559423"/>
                <a:ext cx="3995936" cy="612297"/>
              </a:xfrm>
              <a:prstGeom prst="rect">
                <a:avLst/>
              </a:prstGeom>
            </p:spPr>
          </p:pic>
          <p:sp>
            <p:nvSpPr>
              <p:cNvPr id="26" name="椭圆 25"/>
              <p:cNvSpPr/>
              <p:nvPr/>
            </p:nvSpPr>
            <p:spPr bwMode="auto">
              <a:xfrm>
                <a:off x="4518248" y="1419476"/>
                <a:ext cx="395536" cy="458492"/>
              </a:xfrm>
              <a:prstGeom prst="ellipse">
                <a:avLst/>
              </a:prstGeom>
              <a:no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en-US" sz="2000" b="1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宋体" panose="02010600030101010101" pitchFamily="2" charset="-122"/>
                  </a:rPr>
                  <a:t>③</a:t>
                </a:r>
                <a:endParaRPr kumimoji="0" lang="zh-CN" altLang="en-US" sz="20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89167" y="2348881"/>
              <a:ext cx="2970665" cy="659030"/>
              <a:chOff x="102815" y="2996952"/>
              <a:chExt cx="3029025" cy="802593"/>
            </a:xfrm>
          </p:grpSpPr>
          <p:sp>
            <p:nvSpPr>
              <p:cNvPr id="23" name="椭圆 22"/>
              <p:cNvSpPr/>
              <p:nvPr/>
            </p:nvSpPr>
            <p:spPr bwMode="auto">
              <a:xfrm>
                <a:off x="102815" y="2996952"/>
                <a:ext cx="395536" cy="458492"/>
              </a:xfrm>
              <a:prstGeom prst="ellipse">
                <a:avLst/>
              </a:prstGeom>
              <a:no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en-US" sz="2000" b="1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宋体" panose="02010600030101010101" pitchFamily="2" charset="-122"/>
                  </a:rPr>
                  <a:t>②</a:t>
                </a:r>
                <a:endParaRPr kumimoji="0" lang="zh-CN" altLang="en-US" sz="20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  <p:pic>
            <p:nvPicPr>
              <p:cNvPr id="24" name="图片 23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7544" y="3122262"/>
                <a:ext cx="2664296" cy="677283"/>
              </a:xfrm>
              <a:prstGeom prst="rect">
                <a:avLst/>
              </a:prstGeom>
            </p:spPr>
          </p:pic>
        </p:grpSp>
      </p:grpSp>
      <p:sp>
        <p:nvSpPr>
          <p:cNvPr id="3" name="动作按钮: 前进或下一项 2">
            <a:hlinkClick r:id="rId6" action="ppaction://hlinksldjump" highlightClick="1"/>
          </p:cNvPr>
          <p:cNvSpPr/>
          <p:nvPr/>
        </p:nvSpPr>
        <p:spPr bwMode="auto">
          <a:xfrm>
            <a:off x="323528" y="6381328"/>
            <a:ext cx="216024" cy="216024"/>
          </a:xfrm>
          <a:prstGeom prst="actionButtonForwardNex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14536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736" y="2288238"/>
            <a:ext cx="3978812" cy="212090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6428" y="2288238"/>
            <a:ext cx="3978812" cy="2120902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674332" y="1177007"/>
            <a:ext cx="3681644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演示：</a:t>
            </a:r>
            <a:r>
              <a:rPr lang="en-US" altLang="zh-CN" sz="2000" dirty="0" smtClean="0">
                <a:latin typeface="+mn-ea"/>
                <a:ea typeface="+mn-ea"/>
                <a:cs typeface="Times New Roman" panose="02020603050405020304" pitchFamily="18" charset="0"/>
              </a:rPr>
              <a:t>3</a:t>
            </a:r>
            <a:r>
              <a:rPr lang="zh-CN" altLang="zh-CN" sz="2000" dirty="0" smtClean="0">
                <a:latin typeface="+mn-ea"/>
                <a:ea typeface="+mn-ea"/>
                <a:cs typeface="Times New Roman" panose="02020603050405020304" pitchFamily="18" charset="0"/>
              </a:rPr>
              <a:t>圆盘</a:t>
            </a:r>
            <a:r>
              <a:rPr lang="en-US" altLang="zh-CN" sz="2000" dirty="0" smtClean="0">
                <a:latin typeface="+mn-ea"/>
                <a:ea typeface="+mn-ea"/>
                <a:cs typeface="Times New Roman" panose="02020603050405020304" pitchFamily="18" charset="0"/>
              </a:rPr>
              <a:t>(3</a:t>
            </a: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阶</a:t>
            </a:r>
            <a:r>
              <a:rPr lang="en-US" altLang="zh-CN" sz="2000" dirty="0" smtClean="0">
                <a:latin typeface="+mn-ea"/>
                <a:ea typeface="+mn-ea"/>
                <a:cs typeface="Times New Roman" panose="02020603050405020304" pitchFamily="18" charset="0"/>
              </a:rPr>
              <a:t>)</a:t>
            </a: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、</a:t>
            </a:r>
            <a:r>
              <a:rPr lang="en-US" altLang="zh-CN" sz="2000" dirty="0" smtClean="0">
                <a:latin typeface="+mn-ea"/>
                <a:ea typeface="+mn-ea"/>
                <a:cs typeface="Times New Roman" panose="02020603050405020304" pitchFamily="18" charset="0"/>
              </a:rPr>
              <a:t>4</a:t>
            </a: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圆盘</a:t>
            </a:r>
            <a:r>
              <a:rPr lang="en-US" altLang="zh-CN" sz="2000" dirty="0" smtClean="0">
                <a:latin typeface="+mn-ea"/>
                <a:ea typeface="+mn-ea"/>
                <a:cs typeface="Times New Roman" panose="02020603050405020304" pitchFamily="18" charset="0"/>
              </a:rPr>
              <a:t>(4</a:t>
            </a: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阶</a:t>
            </a:r>
            <a:r>
              <a:rPr lang="en-US" altLang="zh-CN" sz="2000" dirty="0" smtClean="0">
                <a:latin typeface="+mn-ea"/>
                <a:ea typeface="+mn-ea"/>
                <a:cs typeface="Times New Roman" panose="02020603050405020304" pitchFamily="18" charset="0"/>
              </a:rPr>
              <a:t>)</a:t>
            </a:r>
            <a:endParaRPr lang="zh-CN" altLang="zh-CN" sz="2000" dirty="0">
              <a:latin typeface="+mn-ea"/>
              <a:ea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2820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56226" y="1090279"/>
            <a:ext cx="5184576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思考</a:t>
            </a:r>
            <a:r>
              <a:rPr lang="zh-CN" altLang="zh-CN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</a:t>
            </a:r>
            <a:r>
              <a:rPr lang="zh-CN" altLang="en-US" sz="2400" dirty="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阶梵塔</a:t>
            </a:r>
            <a:r>
              <a:rPr lang="zh-CN" altLang="en-US" sz="2400" dirty="0" smtClean="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问题移动圆盘的</a:t>
            </a:r>
            <a:r>
              <a:rPr lang="zh-CN" altLang="en-US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次数</a:t>
            </a:r>
            <a:r>
              <a:rPr lang="zh-CN" altLang="en-US" sz="2400" dirty="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？</a:t>
            </a:r>
            <a:endParaRPr lang="zh-CN" altLang="zh-CN" sz="24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656226" y="1887254"/>
            <a:ext cx="4362647" cy="956912"/>
            <a:chOff x="656226" y="1887254"/>
            <a:chExt cx="4362647" cy="956912"/>
          </a:xfrm>
        </p:grpSpPr>
        <p:pic>
          <p:nvPicPr>
            <p:cNvPr id="5" name="4disk.avi">
              <a:hlinkClick r:id="" action="ppaction://media"/>
            </p:cNvPr>
            <p:cNvPicPr>
              <a:picLocks noRot="1" noChangeAspect="1" noChangeArrowheads="1"/>
            </p:cNvPicPr>
            <p:nvPr>
              <a:videoFile r:link="rId1"/>
            </p:nvPr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6226" y="1888231"/>
              <a:ext cx="2071193" cy="9559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5disk.avi">
              <a:hlinkClick r:id="" action="ppaction://media"/>
            </p:cNvPr>
            <p:cNvPicPr>
              <a:picLocks noRot="1" noChangeAspect="1" noChangeArrowheads="1"/>
            </p:cNvPicPr>
            <p:nvPr>
              <a:videoFile r:link="rId2"/>
            </p:nvPr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15816" y="1887254"/>
              <a:ext cx="2103057" cy="9559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1083500" y="3068960"/>
            <a:ext cx="3935373" cy="1785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marL="342900" indent="-3429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20000"/>
              </a:spcBef>
              <a:buFont typeface="Wingdings" panose="05000000000000000000" pitchFamily="2" charset="2"/>
              <a:buNone/>
            </a:pPr>
            <a:r>
              <a:rPr lang="zh-CN" altLang="en-US" sz="2000" dirty="0">
                <a:solidFill>
                  <a:srgbClr val="FF0000"/>
                </a:solidFill>
                <a:ea typeface="+mn-ea"/>
                <a:cs typeface="Times New Roman" panose="02020603050405020304" pitchFamily="18" charset="0"/>
              </a:rPr>
              <a:t>提示</a:t>
            </a:r>
            <a:r>
              <a:rPr lang="zh-CN" altLang="en-US" sz="2000" dirty="0" smtClean="0">
                <a:solidFill>
                  <a:srgbClr val="FF0000"/>
                </a:solidFill>
                <a:ea typeface="+mn-ea"/>
                <a:cs typeface="Times New Roman" panose="02020603050405020304" pitchFamily="18" charset="0"/>
              </a:rPr>
              <a:t>：</a:t>
            </a:r>
            <a:r>
              <a:rPr lang="zh-CN" altLang="en-US" sz="2000" dirty="0" smtClean="0">
                <a:solidFill>
                  <a:srgbClr val="000000"/>
                </a:solidFill>
                <a:ea typeface="+mn-ea"/>
                <a:cs typeface="Times New Roman" panose="02020603050405020304" pitchFamily="18" charset="0"/>
              </a:rPr>
              <a:t>离散数学 </a:t>
            </a:r>
            <a:r>
              <a:rPr lang="zh-CN" altLang="en-US" sz="2000" dirty="0">
                <a:solidFill>
                  <a:srgbClr val="000000"/>
                </a:solidFill>
                <a:ea typeface="+mn-ea"/>
                <a:cs typeface="Times New Roman" panose="02020603050405020304" pitchFamily="18" charset="0"/>
              </a:rPr>
              <a:t>母函数和递推关系</a:t>
            </a:r>
          </a:p>
          <a:p>
            <a:pPr algn="ctr">
              <a:spcBef>
                <a:spcPct val="20000"/>
              </a:spcBef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chemeClr val="tx2"/>
                </a:solidFill>
                <a:ea typeface="+mn-ea"/>
                <a:cs typeface="Times New Roman" panose="02020603050405020304" pitchFamily="18" charset="0"/>
              </a:rPr>
              <a:t>h(1)=1</a:t>
            </a:r>
          </a:p>
          <a:p>
            <a:pPr algn="ctr">
              <a:spcBef>
                <a:spcPct val="20000"/>
              </a:spcBef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chemeClr val="tx2"/>
                </a:solidFill>
                <a:ea typeface="+mn-ea"/>
                <a:cs typeface="Times New Roman" panose="02020603050405020304" pitchFamily="18" charset="0"/>
              </a:rPr>
              <a:t>h(n)=2h(n-1)+1</a:t>
            </a:r>
          </a:p>
          <a:p>
            <a:pPr algn="ctr">
              <a:spcBef>
                <a:spcPct val="20000"/>
              </a:spcBef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chemeClr val="tx2"/>
                </a:solidFill>
                <a:ea typeface="+mn-ea"/>
                <a:cs typeface="Times New Roman" panose="02020603050405020304" pitchFamily="18" charset="0"/>
              </a:rPr>
              <a:t>H(x)=h(1)</a:t>
            </a:r>
            <a:r>
              <a:rPr lang="en-US" altLang="zh-CN" sz="2000" dirty="0" err="1">
                <a:solidFill>
                  <a:schemeClr val="tx2"/>
                </a:solidFill>
                <a:ea typeface="+mn-ea"/>
                <a:cs typeface="Times New Roman" panose="02020603050405020304" pitchFamily="18" charset="0"/>
              </a:rPr>
              <a:t>x+h</a:t>
            </a:r>
            <a:r>
              <a:rPr lang="en-US" altLang="zh-CN" sz="2000" dirty="0">
                <a:solidFill>
                  <a:schemeClr val="tx2"/>
                </a:solidFill>
                <a:ea typeface="+mn-ea"/>
                <a:cs typeface="Times New Roman" panose="02020603050405020304" pitchFamily="18" charset="0"/>
              </a:rPr>
              <a:t>(2)x</a:t>
            </a:r>
            <a:r>
              <a:rPr lang="en-US" altLang="zh-CN" sz="2000" baseline="30000" dirty="0">
                <a:solidFill>
                  <a:schemeClr val="tx2"/>
                </a:solidFill>
                <a:ea typeface="+mn-ea"/>
                <a:cs typeface="Times New Roman" panose="02020603050405020304" pitchFamily="18" charset="0"/>
              </a:rPr>
              <a:t>2</a:t>
            </a:r>
            <a:r>
              <a:rPr lang="en-US" altLang="zh-CN" sz="2000" dirty="0" smtClean="0">
                <a:solidFill>
                  <a:schemeClr val="tx2"/>
                </a:solidFill>
                <a:ea typeface="+mn-ea"/>
                <a:cs typeface="Times New Roman" panose="02020603050405020304" pitchFamily="18" charset="0"/>
              </a:rPr>
              <a:t>+…</a:t>
            </a:r>
            <a:endParaRPr lang="en-US" altLang="zh-CN" sz="2000" dirty="0">
              <a:solidFill>
                <a:schemeClr val="tx2"/>
              </a:solidFill>
              <a:ea typeface="+mn-ea"/>
              <a:cs typeface="Times New Roman" panose="02020603050405020304" pitchFamily="18" charset="0"/>
            </a:endParaRPr>
          </a:p>
          <a:p>
            <a:pPr algn="ctr">
              <a:spcBef>
                <a:spcPct val="20000"/>
              </a:spcBef>
              <a:buFont typeface="Wingdings" panose="05000000000000000000" pitchFamily="2" charset="2"/>
              <a:buNone/>
            </a:pPr>
            <a:r>
              <a:rPr lang="zh-CN" altLang="en-US" sz="2000" dirty="0">
                <a:solidFill>
                  <a:schemeClr val="tx2"/>
                </a:solidFill>
                <a:ea typeface="+mn-ea"/>
                <a:cs typeface="Times New Roman" panose="02020603050405020304" pitchFamily="18" charset="0"/>
              </a:rPr>
              <a:t>最终求出： </a:t>
            </a:r>
            <a:r>
              <a:rPr lang="en-US" altLang="zh-CN" sz="2000" dirty="0">
                <a:solidFill>
                  <a:schemeClr val="tx2"/>
                </a:solidFill>
                <a:ea typeface="+mn-ea"/>
                <a:cs typeface="Times New Roman" panose="02020603050405020304" pitchFamily="18" charset="0"/>
              </a:rPr>
              <a:t>h(n)=2</a:t>
            </a:r>
            <a:r>
              <a:rPr lang="en-US" altLang="zh-CN" sz="2000" baseline="30000" dirty="0">
                <a:solidFill>
                  <a:schemeClr val="tx2"/>
                </a:solidFill>
                <a:ea typeface="+mn-ea"/>
                <a:cs typeface="Times New Roman" panose="02020603050405020304" pitchFamily="18" charset="0"/>
              </a:rPr>
              <a:t>n</a:t>
            </a:r>
            <a:r>
              <a:rPr lang="en-US" altLang="zh-CN" sz="2000" dirty="0">
                <a:solidFill>
                  <a:schemeClr val="tx2"/>
                </a:solidFill>
                <a:ea typeface="+mn-ea"/>
                <a:cs typeface="Times New Roman" panose="02020603050405020304" pitchFamily="18" charset="0"/>
              </a:rPr>
              <a:t>-1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0802" y="2132856"/>
            <a:ext cx="2355980" cy="288032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 bwMode="auto">
          <a:xfrm>
            <a:off x="2520712" y="304796"/>
            <a:ext cx="6120680" cy="586146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10800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ts val="2200"/>
              </a:lnSpc>
            </a:pP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</a:rPr>
              <a:t>作业</a:t>
            </a:r>
            <a:r>
              <a:rPr lang="zh-CN" altLang="en-US" sz="1600" dirty="0" smtClean="0">
                <a:latin typeface="+mn-ea"/>
                <a:ea typeface="+mn-ea"/>
              </a:rPr>
              <a:t>：算法</a:t>
            </a:r>
            <a:r>
              <a:rPr lang="zh-CN" altLang="en-US" sz="1600" dirty="0">
                <a:latin typeface="+mn-ea"/>
                <a:ea typeface="+mn-ea"/>
              </a:rPr>
              <a:t>步骤、编码实现</a:t>
            </a:r>
            <a:r>
              <a:rPr lang="en-US" altLang="zh-CN" sz="1600" dirty="0">
                <a:latin typeface="+mn-ea"/>
                <a:ea typeface="+mn-ea"/>
              </a:rPr>
              <a:t>(</a:t>
            </a:r>
            <a:r>
              <a:rPr lang="zh-CN" altLang="en-US" sz="1600" dirty="0">
                <a:latin typeface="+mn-ea"/>
                <a:ea typeface="+mn-ea"/>
              </a:rPr>
              <a:t>工具不限</a:t>
            </a:r>
            <a:r>
              <a:rPr lang="en-US" altLang="zh-CN" sz="1600" dirty="0" smtClean="0">
                <a:latin typeface="+mn-ea"/>
                <a:ea typeface="+mn-ea"/>
              </a:rPr>
              <a:t>)   </a:t>
            </a: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</a:rPr>
              <a:t>时间</a:t>
            </a:r>
            <a:r>
              <a:rPr lang="zh-CN" altLang="en-US" sz="1600" dirty="0" smtClean="0">
                <a:latin typeface="+mn-ea"/>
                <a:ea typeface="+mn-ea"/>
              </a:rPr>
              <a:t>：课程结束前</a:t>
            </a:r>
            <a:endParaRPr lang="en-US" altLang="zh-CN" sz="1600" dirty="0" smtClean="0">
              <a:latin typeface="+mn-ea"/>
              <a:ea typeface="+mn-ea"/>
            </a:endParaRPr>
          </a:p>
          <a:p>
            <a:pPr eaLnBrk="1" hangingPunct="1">
              <a:lnSpc>
                <a:spcPts val="2200"/>
              </a:lnSpc>
            </a:pP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</a:rPr>
              <a:t>形式</a:t>
            </a:r>
            <a:r>
              <a:rPr lang="zh-CN" altLang="en-US" sz="1600" dirty="0" smtClean="0">
                <a:latin typeface="+mn-ea"/>
                <a:ea typeface="+mn-ea"/>
              </a:rPr>
              <a:t>：电子文档  </a:t>
            </a: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</a:rPr>
              <a:t>文档名称</a:t>
            </a:r>
            <a:r>
              <a:rPr lang="zh-CN" altLang="en-US" sz="1600" dirty="0" smtClean="0">
                <a:latin typeface="+mn-ea"/>
                <a:ea typeface="+mn-ea"/>
              </a:rPr>
              <a:t>：梵塔</a:t>
            </a:r>
            <a:r>
              <a:rPr lang="en-US" altLang="zh-CN" sz="1600" dirty="0" smtClean="0">
                <a:latin typeface="+mn-ea"/>
                <a:ea typeface="+mn-ea"/>
              </a:rPr>
              <a:t>+</a:t>
            </a:r>
            <a:r>
              <a:rPr lang="zh-CN" altLang="en-US" sz="1600" dirty="0" smtClean="0">
                <a:latin typeface="+mn-ea"/>
                <a:ea typeface="+mn-ea"/>
              </a:rPr>
              <a:t>姓名  </a:t>
            </a: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</a:rPr>
              <a:t>提交</a:t>
            </a:r>
            <a:r>
              <a:rPr lang="zh-CN" altLang="en-US" sz="1600" dirty="0">
                <a:latin typeface="+mn-ea"/>
                <a:ea typeface="+mn-ea"/>
              </a:rPr>
              <a:t>：</a:t>
            </a:r>
            <a:r>
              <a:rPr lang="en-US" altLang="zh-CN" sz="16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ai_2019@sohu.com</a:t>
            </a:r>
            <a:endParaRPr kumimoji="1" lang="en-US" altLang="zh-CN" sz="16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6048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15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video>
            <p:video>
              <p:cMediaNode>
                <p:cTn id="16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video>
          </p:childTnLst>
        </p:cTn>
      </p:par>
    </p:tnLst>
    <p:bldLst>
      <p:bldP spid="7" grpId="0"/>
      <p:bldP spid="3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ext Box 4"/>
          <p:cNvSpPr txBox="1">
            <a:spLocks noChangeArrowheads="1"/>
          </p:cNvSpPr>
          <p:nvPr/>
        </p:nvSpPr>
        <p:spPr bwMode="auto">
          <a:xfrm>
            <a:off x="638033" y="1154276"/>
            <a:ext cx="2124531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000" dirty="0" smtClean="0">
                <a:latin typeface="+mn-ea"/>
                <a:ea typeface="+mn-ea"/>
                <a:cs typeface="Times New Roman" panose="02020603050405020304" pitchFamily="18" charset="0"/>
              </a:rPr>
              <a:t>3</a:t>
            </a: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、与</a:t>
            </a:r>
            <a:r>
              <a:rPr lang="en-US" altLang="zh-CN" sz="2000" dirty="0" smtClean="0">
                <a:latin typeface="+mn-ea"/>
                <a:ea typeface="+mn-ea"/>
                <a:cs typeface="Times New Roman" panose="02020603050405020304" pitchFamily="18" charset="0"/>
              </a:rPr>
              <a:t>/</a:t>
            </a:r>
            <a:r>
              <a:rPr lang="zh-CN" altLang="en-US" sz="2000" dirty="0">
                <a:latin typeface="+mn-ea"/>
                <a:ea typeface="+mn-ea"/>
                <a:cs typeface="Times New Roman" panose="02020603050405020304" pitchFamily="18" charset="0"/>
              </a:rPr>
              <a:t>或</a:t>
            </a: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图</a:t>
            </a:r>
            <a:r>
              <a:rPr lang="zh-CN" altLang="en-US" sz="2000" dirty="0">
                <a:latin typeface="+mn-ea"/>
                <a:ea typeface="+mn-ea"/>
                <a:cs typeface="Times New Roman" panose="02020603050405020304" pitchFamily="18" charset="0"/>
              </a:rPr>
              <a:t>表示</a:t>
            </a: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法</a:t>
            </a:r>
            <a:endParaRPr lang="zh-CN" altLang="en-US" sz="2000" dirty="0"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10373" y="1739079"/>
            <a:ext cx="7994075" cy="13849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  <a:defRPr/>
            </a:pPr>
            <a:r>
              <a:rPr lang="zh-CN" altLang="en-US" sz="2000" kern="1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不同</a:t>
            </a:r>
            <a:r>
              <a:rPr lang="zh-CN" altLang="en-US" sz="2000" kern="1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的</a:t>
            </a:r>
            <a:r>
              <a:rPr lang="zh-CN" altLang="en-US" sz="2000" kern="1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知识表示，</a:t>
            </a:r>
            <a:r>
              <a:rPr lang="zh-CN" altLang="en-US" sz="2000" kern="1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有不同的</a:t>
            </a:r>
            <a:r>
              <a:rPr lang="zh-CN" altLang="en-US" sz="2000" kern="1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形式化</a:t>
            </a:r>
            <a:r>
              <a:rPr lang="zh-CN" altLang="en-US" sz="2000" kern="1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知识模型。</a:t>
            </a:r>
            <a:endParaRPr lang="en-US" altLang="zh-CN" sz="2000" kern="1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 如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控制论中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“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同构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、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同态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”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方法，对知识模型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进行</a:t>
            </a: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变换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和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简化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可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更简洁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的表达知识，易于问题求解。</a:t>
            </a:r>
          </a:p>
        </p:txBody>
      </p:sp>
      <p:pic>
        <p:nvPicPr>
          <p:cNvPr id="23556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3140968"/>
            <a:ext cx="4397771" cy="26762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组合 2"/>
          <p:cNvGrpSpPr/>
          <p:nvPr/>
        </p:nvGrpSpPr>
        <p:grpSpPr>
          <a:xfrm>
            <a:off x="7542635" y="3800073"/>
            <a:ext cx="594661" cy="1418619"/>
            <a:chOff x="7762429" y="3919409"/>
            <a:chExt cx="594661" cy="1418619"/>
          </a:xfrm>
        </p:grpSpPr>
        <p:sp>
          <p:nvSpPr>
            <p:cNvPr id="2" name="椭圆 1"/>
            <p:cNvSpPr/>
            <p:nvPr/>
          </p:nvSpPr>
          <p:spPr bwMode="auto">
            <a:xfrm>
              <a:off x="7781026" y="3919409"/>
              <a:ext cx="576064" cy="400984"/>
            </a:xfrm>
            <a:prstGeom prst="ellipse">
              <a:avLst/>
            </a:prstGeom>
            <a:noFill/>
            <a:ln w="25400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6" name="椭圆 5"/>
            <p:cNvSpPr/>
            <p:nvPr/>
          </p:nvSpPr>
          <p:spPr bwMode="auto">
            <a:xfrm>
              <a:off x="7762429" y="4937044"/>
              <a:ext cx="576064" cy="400984"/>
            </a:xfrm>
            <a:prstGeom prst="ellipse">
              <a:avLst/>
            </a:prstGeom>
            <a:noFill/>
            <a:ln w="25400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4" name="矩形 3"/>
          <p:cNvSpPr/>
          <p:nvPr/>
        </p:nvSpPr>
        <p:spPr>
          <a:xfrm>
            <a:off x="1504920" y="4092817"/>
            <a:ext cx="199125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ctr"/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</a:rPr>
              <a:t>复杂问题的简化</a:t>
            </a:r>
          </a:p>
        </p:txBody>
      </p:sp>
      <p:sp>
        <p:nvSpPr>
          <p:cNvPr id="7" name="动作按钮: 后退或前一项 6">
            <a:hlinkClick r:id="rId3" action="ppaction://hlinksldjump" highlightClick="1"/>
          </p:cNvPr>
          <p:cNvSpPr/>
          <p:nvPr/>
        </p:nvSpPr>
        <p:spPr bwMode="auto">
          <a:xfrm>
            <a:off x="8460432" y="5805264"/>
            <a:ext cx="242767" cy="216024"/>
          </a:xfrm>
          <a:prstGeom prst="actionButtonBackPrevious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637166" y="1727638"/>
            <a:ext cx="7300738" cy="4077626"/>
            <a:chOff x="637166" y="1727638"/>
            <a:chExt cx="7300738" cy="4077626"/>
          </a:xfrm>
        </p:grpSpPr>
        <p:sp>
          <p:nvSpPr>
            <p:cNvPr id="4" name="矩形 3"/>
            <p:cNvSpPr/>
            <p:nvPr/>
          </p:nvSpPr>
          <p:spPr>
            <a:xfrm>
              <a:off x="637166" y="1727638"/>
              <a:ext cx="7300738" cy="923330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marL="361950" indent="-361950" algn="just">
                <a:lnSpc>
                  <a:spcPct val="150000"/>
                </a:lnSpc>
                <a:buClr>
                  <a:srgbClr val="FF0000"/>
                </a:buClr>
                <a:buSzPct val="80000"/>
                <a:buFont typeface="Wingdings" panose="05000000000000000000" pitchFamily="2" charset="2"/>
                <a:buChar char="p"/>
                <a:defRPr/>
              </a:pPr>
              <a:r>
                <a:rPr lang="zh-CN" altLang="en-US" sz="2000" dirty="0" smtClean="0">
                  <a:solidFill>
                    <a:srgbClr val="FF0000"/>
                  </a:solidFill>
                  <a:latin typeface="+mn-ea"/>
                  <a:ea typeface="+mn-ea"/>
                  <a:cs typeface="Times New Roman" panose="02020603050405020304" pitchFamily="18" charset="0"/>
                </a:rPr>
                <a:t>分解</a:t>
              </a:r>
              <a:r>
                <a:rPr lang="zh-CN" altLang="en-US" sz="2000" dirty="0">
                  <a:solidFill>
                    <a:srgbClr val="FF0000"/>
                  </a:solidFill>
                  <a:latin typeface="+mn-ea"/>
                  <a:ea typeface="+mn-ea"/>
                  <a:cs typeface="Times New Roman" panose="02020603050405020304" pitchFamily="18" charset="0"/>
                </a:rPr>
                <a:t>：</a:t>
              </a:r>
              <a:r>
                <a:rPr lang="zh-CN" altLang="en-US" sz="2000" dirty="0" smtClean="0">
                  <a:latin typeface="+mn-ea"/>
                  <a:ea typeface="+mn-ea"/>
                  <a:cs typeface="Times New Roman" panose="02020603050405020304" pitchFamily="18" charset="0"/>
                </a:rPr>
                <a:t>将</a:t>
              </a:r>
              <a:r>
                <a:rPr lang="zh-CN" altLang="en-US" sz="2000" u="wavyDbl" dirty="0" smtClean="0">
                  <a:latin typeface="+mn-ea"/>
                  <a:ea typeface="+mn-ea"/>
                  <a:cs typeface="Times New Roman" panose="02020603050405020304" pitchFamily="18" charset="0"/>
                </a:rPr>
                <a:t>复杂问题</a:t>
              </a:r>
              <a:r>
                <a:rPr lang="zh-CN" altLang="en-US" sz="2000" dirty="0">
                  <a:solidFill>
                    <a:srgbClr val="0000FF"/>
                  </a:solidFill>
                  <a:latin typeface="+mn-ea"/>
                  <a:ea typeface="+mn-ea"/>
                  <a:cs typeface="Times New Roman" panose="02020603050405020304" pitchFamily="18" charset="0"/>
                </a:rPr>
                <a:t>分解</a:t>
              </a:r>
              <a:r>
                <a:rPr lang="zh-CN" altLang="en-US" sz="2000" dirty="0" smtClean="0">
                  <a:solidFill>
                    <a:srgbClr val="0000FF"/>
                  </a:solidFill>
                  <a:latin typeface="+mn-ea"/>
                  <a:ea typeface="+mn-ea"/>
                  <a:cs typeface="Times New Roman" panose="02020603050405020304" pitchFamily="18" charset="0"/>
                </a:rPr>
                <a:t>为</a:t>
              </a:r>
              <a:r>
                <a:rPr lang="zh-CN" altLang="en-US" sz="2000" dirty="0" smtClean="0">
                  <a:latin typeface="+mn-ea"/>
                  <a:ea typeface="+mn-ea"/>
                  <a:cs typeface="Times New Roman" panose="02020603050405020304" pitchFamily="18" charset="0"/>
                </a:rPr>
                <a:t>若干简单的子问题，形成“</a:t>
              </a:r>
              <a:r>
                <a:rPr lang="zh-CN" altLang="en-US" sz="2000" dirty="0" smtClean="0">
                  <a:solidFill>
                    <a:srgbClr val="FF0000"/>
                  </a:solidFill>
                  <a:latin typeface="+mn-ea"/>
                  <a:ea typeface="+mn-ea"/>
                  <a:cs typeface="Times New Roman" panose="02020603050405020304" pitchFamily="18" charset="0"/>
                </a:rPr>
                <a:t>与</a:t>
              </a:r>
              <a:r>
                <a:rPr lang="zh-CN" altLang="en-US" sz="2000" dirty="0" smtClean="0">
                  <a:latin typeface="+mn-ea"/>
                  <a:ea typeface="+mn-ea"/>
                  <a:cs typeface="Times New Roman" panose="02020603050405020304" pitchFamily="18" charset="0"/>
                </a:rPr>
                <a:t>”树。</a:t>
              </a:r>
              <a:endParaRPr lang="en-US" altLang="zh-CN" sz="2000" dirty="0">
                <a:latin typeface="+mn-ea"/>
                <a:ea typeface="+mn-ea"/>
                <a:cs typeface="Times New Roman" panose="02020603050405020304" pitchFamily="18" charset="0"/>
              </a:endParaRPr>
            </a:p>
            <a:p>
              <a:pPr marL="361950" indent="-361950" algn="just">
                <a:lnSpc>
                  <a:spcPct val="150000"/>
                </a:lnSpc>
                <a:buClr>
                  <a:srgbClr val="FF0000"/>
                </a:buClr>
                <a:buSzPct val="80000"/>
                <a:buFont typeface="Wingdings" panose="05000000000000000000" pitchFamily="2" charset="2"/>
                <a:buChar char="p"/>
                <a:defRPr/>
              </a:pPr>
              <a:r>
                <a:rPr lang="zh-CN" altLang="en-US" sz="2000" dirty="0" smtClean="0">
                  <a:solidFill>
                    <a:srgbClr val="FF0000"/>
                  </a:solidFill>
                  <a:latin typeface="+mn-ea"/>
                  <a:ea typeface="+mn-ea"/>
                  <a:cs typeface="Times New Roman" panose="02020603050405020304" pitchFamily="18" charset="0"/>
                </a:rPr>
                <a:t>特点：</a:t>
              </a:r>
              <a:r>
                <a:rPr lang="zh-CN" altLang="en-US" sz="2000" dirty="0" smtClean="0">
                  <a:latin typeface="+mn-ea"/>
                  <a:ea typeface="+mn-ea"/>
                  <a:cs typeface="Times New Roman" panose="02020603050405020304" pitchFamily="18" charset="0"/>
                </a:rPr>
                <a:t>各子问题之间是“</a:t>
              </a:r>
              <a:r>
                <a:rPr lang="zh-CN" altLang="en-US" sz="2000" dirty="0" smtClean="0">
                  <a:solidFill>
                    <a:srgbClr val="FF0000"/>
                  </a:solidFill>
                  <a:latin typeface="+mn-ea"/>
                  <a:ea typeface="+mn-ea"/>
                  <a:cs typeface="Times New Roman" panose="02020603050405020304" pitchFamily="18" charset="0"/>
                </a:rPr>
                <a:t>与</a:t>
              </a:r>
              <a:r>
                <a:rPr lang="zh-CN" altLang="en-US" sz="2000" dirty="0" smtClean="0">
                  <a:latin typeface="+mn-ea"/>
                  <a:ea typeface="+mn-ea"/>
                  <a:cs typeface="Times New Roman" panose="02020603050405020304" pitchFamily="18" charset="0"/>
                </a:rPr>
                <a:t>”的逻辑关系。</a:t>
              </a:r>
              <a:endParaRPr lang="en-US" altLang="zh-CN" sz="2000" dirty="0">
                <a:latin typeface="+mn-ea"/>
                <a:ea typeface="+mn-ea"/>
                <a:cs typeface="Times New Roman" panose="02020603050405020304" pitchFamily="18" charset="0"/>
              </a:endParaRPr>
            </a:p>
          </p:txBody>
        </p:sp>
        <p:pic>
          <p:nvPicPr>
            <p:cNvPr id="24579" name="图片 6" descr="E:\教学\人工智能\pic\与树问题分解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55070" y="2996952"/>
              <a:ext cx="5190782" cy="2808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7" name="矩形 6"/>
          <p:cNvSpPr/>
          <p:nvPr/>
        </p:nvSpPr>
        <p:spPr>
          <a:xfrm>
            <a:off x="2455070" y="784419"/>
            <a:ext cx="6220618" cy="6924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76213" indent="-176213">
              <a:lnSpc>
                <a:spcPts val="2700"/>
              </a:lnSpc>
              <a:spcAft>
                <a:spcPts val="0"/>
              </a:spcAft>
              <a:buClr>
                <a:srgbClr val="FF0000"/>
              </a:buClr>
              <a:buSzPct val="80000"/>
              <a:buFont typeface="Arial" panose="020B0604020202020204" pitchFamily="34" charset="0"/>
              <a:buChar char="•"/>
              <a:defRPr/>
            </a:pPr>
            <a:r>
              <a:rPr lang="zh-CN" altLang="zh-CN" kern="1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与</a:t>
            </a:r>
            <a:r>
              <a:rPr lang="en-US" altLang="zh-CN" kern="1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/</a:t>
            </a:r>
            <a:r>
              <a:rPr lang="zh-CN" altLang="zh-CN" kern="1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或</a:t>
            </a:r>
            <a:r>
              <a:rPr lang="zh-CN" altLang="zh-CN" kern="1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图</a:t>
            </a:r>
            <a:r>
              <a:rPr lang="zh-CN" altLang="zh-CN" kern="100" dirty="0" smtClean="0">
                <a:latin typeface="+mn-ea"/>
                <a:ea typeface="+mn-ea"/>
                <a:cs typeface="Times New Roman" panose="02020603050405020304" pitchFamily="18" charset="0"/>
              </a:rPr>
              <a:t>是</a:t>
            </a:r>
            <a:r>
              <a:rPr lang="zh-CN" altLang="zh-CN" kern="100" dirty="0">
                <a:latin typeface="+mn-ea"/>
                <a:ea typeface="+mn-ea"/>
                <a:cs typeface="Times New Roman" panose="02020603050405020304" pitchFamily="18" charset="0"/>
              </a:rPr>
              <a:t>一种</a:t>
            </a:r>
            <a:r>
              <a:rPr lang="zh-CN" altLang="zh-CN" kern="1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超图</a:t>
            </a:r>
            <a:r>
              <a:rPr lang="zh-CN" altLang="zh-CN" kern="100" dirty="0">
                <a:latin typeface="+mn-ea"/>
                <a:ea typeface="+mn-ea"/>
                <a:cs typeface="Times New Roman" panose="02020603050405020304" pitchFamily="18" charset="0"/>
              </a:rPr>
              <a:t>，通常为</a:t>
            </a:r>
            <a:r>
              <a:rPr lang="zh-CN" altLang="zh-CN" kern="1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树图</a:t>
            </a:r>
            <a:r>
              <a:rPr lang="zh-CN" altLang="zh-CN" kern="100" dirty="0" smtClean="0">
                <a:latin typeface="+mn-ea"/>
                <a:ea typeface="+mn-ea"/>
                <a:cs typeface="Times New Roman" panose="02020603050405020304" pitchFamily="18" charset="0"/>
              </a:rPr>
              <a:t>形式</a:t>
            </a:r>
            <a:r>
              <a:rPr lang="zh-CN" altLang="zh-CN" kern="100" dirty="0">
                <a:latin typeface="+mn-ea"/>
                <a:ea typeface="+mn-ea"/>
                <a:cs typeface="Times New Roman" panose="02020603050405020304" pitchFamily="18" charset="0"/>
              </a:rPr>
              <a:t>，也</a:t>
            </a:r>
            <a:r>
              <a:rPr lang="zh-CN" altLang="zh-CN" kern="100" dirty="0" smtClean="0">
                <a:latin typeface="+mn-ea"/>
                <a:ea typeface="+mn-ea"/>
                <a:cs typeface="Times New Roman" panose="02020603050405020304" pitchFamily="18" charset="0"/>
              </a:rPr>
              <a:t>称</a:t>
            </a:r>
            <a:r>
              <a:rPr lang="zh-CN" altLang="en-US" kern="100" dirty="0" smtClean="0">
                <a:latin typeface="+mn-ea"/>
                <a:ea typeface="+mn-ea"/>
                <a:cs typeface="Times New Roman" panose="02020603050405020304" pitchFamily="18" charset="0"/>
              </a:rPr>
              <a:t>“</a:t>
            </a:r>
            <a:r>
              <a:rPr lang="zh-CN" altLang="zh-CN" kern="1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与</a:t>
            </a:r>
            <a:r>
              <a:rPr lang="en-US" altLang="zh-CN" kern="1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/</a:t>
            </a:r>
            <a:r>
              <a:rPr lang="zh-CN" altLang="zh-CN" kern="1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或树</a:t>
            </a:r>
            <a:r>
              <a:rPr lang="zh-CN" altLang="en-US" kern="100" dirty="0" smtClean="0">
                <a:latin typeface="+mn-ea"/>
                <a:ea typeface="+mn-ea"/>
                <a:cs typeface="Times New Roman" panose="02020603050405020304" pitchFamily="18" charset="0"/>
              </a:rPr>
              <a:t>”。</a:t>
            </a:r>
            <a:endParaRPr lang="en-US" altLang="zh-CN" kern="100" dirty="0">
              <a:latin typeface="+mn-ea"/>
              <a:ea typeface="+mn-ea"/>
              <a:cs typeface="Times New Roman" panose="02020603050405020304" pitchFamily="18" charset="0"/>
            </a:endParaRPr>
          </a:p>
          <a:p>
            <a:pPr marL="176213" indent="-176213">
              <a:lnSpc>
                <a:spcPts val="2700"/>
              </a:lnSpc>
              <a:spcAft>
                <a:spcPts val="0"/>
              </a:spcAft>
              <a:buClr>
                <a:srgbClr val="FF0000"/>
              </a:buClr>
              <a:buSzPct val="80000"/>
              <a:buFont typeface="Arial" panose="020B0604020202020204" pitchFamily="34" charset="0"/>
              <a:buChar char="•"/>
              <a:defRPr/>
            </a:pPr>
            <a:r>
              <a:rPr lang="zh-CN" altLang="zh-CN" kern="100" dirty="0" smtClean="0">
                <a:latin typeface="+mn-ea"/>
                <a:ea typeface="+mn-ea"/>
                <a:cs typeface="Times New Roman" panose="02020603050405020304" pitchFamily="18" charset="0"/>
              </a:rPr>
              <a:t>基于</a:t>
            </a:r>
            <a:r>
              <a:rPr lang="zh-CN" altLang="zh-CN" kern="100" dirty="0">
                <a:latin typeface="+mn-ea"/>
                <a:ea typeface="+mn-ea"/>
                <a:cs typeface="Times New Roman" panose="02020603050405020304" pitchFamily="18" charset="0"/>
              </a:rPr>
              <a:t>求解</a:t>
            </a:r>
            <a:r>
              <a:rPr lang="zh-CN" altLang="zh-CN" kern="100" dirty="0" smtClean="0">
                <a:latin typeface="+mn-ea"/>
                <a:ea typeface="+mn-ea"/>
                <a:cs typeface="Times New Roman" panose="02020603050405020304" pitchFamily="18" charset="0"/>
              </a:rPr>
              <a:t>问题的</a:t>
            </a:r>
            <a:r>
              <a:rPr lang="zh-CN" altLang="zh-CN" kern="1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两种思维方法</a:t>
            </a:r>
            <a:r>
              <a:rPr lang="zh-CN" altLang="zh-CN" kern="100" dirty="0" smtClean="0">
                <a:latin typeface="+mn-ea"/>
                <a:ea typeface="+mn-ea"/>
                <a:cs typeface="Times New Roman" panose="02020603050405020304" pitchFamily="18" charset="0"/>
              </a:rPr>
              <a:t>：</a:t>
            </a:r>
            <a:r>
              <a:rPr lang="zh-CN" altLang="en-US" kern="100" dirty="0" smtClean="0">
                <a:latin typeface="+mn-ea"/>
                <a:ea typeface="+mn-ea"/>
                <a:cs typeface="Times New Roman" panose="02020603050405020304" pitchFamily="18" charset="0"/>
              </a:rPr>
              <a:t>分解、变换</a:t>
            </a:r>
            <a:endParaRPr lang="zh-CN" altLang="en-US" dirty="0">
              <a:latin typeface="+mn-ea"/>
              <a:ea typeface="+mn-ea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Box 11"/>
          <p:cNvSpPr txBox="1">
            <a:spLocks noChangeArrowheads="1"/>
          </p:cNvSpPr>
          <p:nvPr/>
        </p:nvSpPr>
        <p:spPr bwMode="auto">
          <a:xfrm>
            <a:off x="632985" y="1152452"/>
            <a:ext cx="1778775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000" dirty="0">
                <a:latin typeface="+mn-ea"/>
                <a:ea typeface="+mn-ea"/>
                <a:cs typeface="Times New Roman" panose="02020603050405020304" pitchFamily="18" charset="0"/>
              </a:rPr>
              <a:t>2</a:t>
            </a: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、知识的特性</a:t>
            </a:r>
            <a:endParaRPr lang="zh-CN" altLang="en-US" sz="2000" dirty="0"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" name="Rectangle 26"/>
          <p:cNvSpPr txBox="1">
            <a:spLocks noChangeArrowheads="1"/>
          </p:cNvSpPr>
          <p:nvPr/>
        </p:nvSpPr>
        <p:spPr bwMode="auto">
          <a:xfrm>
            <a:off x="606523" y="1844824"/>
            <a:ext cx="3029373" cy="1152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342900" indent="-342900">
              <a:lnSpc>
                <a:spcPts val="3000"/>
              </a:lnSpc>
              <a:spcBef>
                <a:spcPts val="0"/>
              </a:spcBef>
              <a:buClr>
                <a:srgbClr val="FF0000"/>
              </a:buClr>
              <a:buSzPct val="80000"/>
              <a:buFont typeface="宋体" panose="02010600030101010101" pitchFamily="2" charset="-122"/>
              <a:buChar char="□"/>
              <a:defRPr/>
            </a:pPr>
            <a:r>
              <a:rPr lang="zh-CN" altLang="en-US" sz="2000" dirty="0" smtClean="0">
                <a:latin typeface="+mn-ea"/>
                <a:ea typeface="+mn-ea"/>
              </a:rPr>
              <a:t>确定性（相对正确性</a:t>
            </a:r>
            <a:r>
              <a:rPr lang="zh-CN" altLang="en-US" sz="2000" dirty="0">
                <a:latin typeface="+mn-ea"/>
                <a:ea typeface="+mn-ea"/>
              </a:rPr>
              <a:t>）</a:t>
            </a:r>
            <a:endParaRPr lang="en-US" altLang="zh-CN" sz="2000" dirty="0" smtClean="0">
              <a:latin typeface="+mn-ea"/>
              <a:ea typeface="+mn-ea"/>
            </a:endParaRPr>
          </a:p>
          <a:p>
            <a:pPr marL="342900" indent="-342900">
              <a:lnSpc>
                <a:spcPts val="3000"/>
              </a:lnSpc>
              <a:spcBef>
                <a:spcPts val="0"/>
              </a:spcBef>
              <a:buClr>
                <a:srgbClr val="FF0000"/>
              </a:buClr>
              <a:buSzPct val="80000"/>
              <a:buFont typeface="宋体" panose="02010600030101010101" pitchFamily="2" charset="-122"/>
              <a:buChar char="□"/>
              <a:defRPr/>
            </a:pPr>
            <a:r>
              <a:rPr lang="zh-CN" altLang="en-US" sz="2000" dirty="0" smtClean="0">
                <a:latin typeface="+mn-ea"/>
                <a:ea typeface="+mn-ea"/>
              </a:rPr>
              <a:t>不确定性</a:t>
            </a:r>
            <a:endParaRPr lang="en-US" altLang="zh-CN" sz="2000" dirty="0" smtClean="0">
              <a:latin typeface="+mn-ea"/>
              <a:ea typeface="+mn-ea"/>
            </a:endParaRPr>
          </a:p>
          <a:p>
            <a:pPr marL="342900" indent="-342900">
              <a:lnSpc>
                <a:spcPts val="3000"/>
              </a:lnSpc>
              <a:spcBef>
                <a:spcPts val="0"/>
              </a:spcBef>
              <a:buClr>
                <a:srgbClr val="FF0000"/>
              </a:buClr>
              <a:buSzPct val="80000"/>
              <a:buFont typeface="宋体" panose="02010600030101010101" pitchFamily="2" charset="-122"/>
              <a:buChar char="□"/>
              <a:defRPr/>
            </a:pPr>
            <a:r>
              <a:rPr lang="zh-CN" altLang="en-US" sz="2000" dirty="0" smtClean="0">
                <a:latin typeface="+mn-ea"/>
                <a:ea typeface="+mn-ea"/>
              </a:rPr>
              <a:t>可表示性、可利用性</a:t>
            </a:r>
            <a:endParaRPr lang="en-US" altLang="zh-CN" sz="2000" dirty="0" smtClean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71265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矩形 1"/>
          <p:cNvSpPr>
            <a:spLocks noChangeArrowheads="1"/>
          </p:cNvSpPr>
          <p:nvPr/>
        </p:nvSpPr>
        <p:spPr bwMode="auto">
          <a:xfrm>
            <a:off x="610372" y="1808237"/>
            <a:ext cx="8138091" cy="16927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marL="609600" indent="-609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271463" indent="-271463" algn="just">
              <a:lnSpc>
                <a:spcPts val="33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变换：</a:t>
            </a: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将一个问题</a:t>
            </a:r>
            <a:r>
              <a:rPr lang="zh-CN" altLang="en-US" sz="2000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变换</a:t>
            </a:r>
            <a:r>
              <a:rPr lang="zh-CN" altLang="en-US" sz="2000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为</a:t>
            </a: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若干个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等价</a:t>
            </a:r>
            <a:r>
              <a:rPr lang="en-US" altLang="zh-CN" sz="20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/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等效</a:t>
            </a: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的新问题，形成“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或</a:t>
            </a: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”树。</a:t>
            </a:r>
            <a:endParaRPr lang="en-US" altLang="zh-CN" sz="2000" dirty="0" smtClean="0">
              <a:latin typeface="+mn-ea"/>
              <a:ea typeface="+mn-ea"/>
              <a:cs typeface="Times New Roman" panose="02020603050405020304" pitchFamily="18" charset="0"/>
            </a:endParaRPr>
          </a:p>
          <a:p>
            <a:pPr marL="271463" indent="-271463" algn="just">
              <a:lnSpc>
                <a:spcPts val="33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特点：</a:t>
            </a:r>
            <a:r>
              <a:rPr lang="zh-CN" altLang="en-US" sz="2000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各新问题之间</a:t>
            </a: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是“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或</a:t>
            </a: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”的逻辑关系。若</a:t>
            </a:r>
            <a:r>
              <a:rPr lang="zh-CN" altLang="en-US" sz="2000" dirty="0">
                <a:latin typeface="+mn-ea"/>
                <a:ea typeface="+mn-ea"/>
                <a:cs typeface="Times New Roman" panose="02020603050405020304" pitchFamily="18" charset="0"/>
              </a:rPr>
              <a:t>一</a:t>
            </a: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个新问题可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等价变换</a:t>
            </a:r>
            <a:endParaRPr lang="en-US" altLang="zh-CN" sz="2000" dirty="0" smtClean="0">
              <a:solidFill>
                <a:srgbClr val="FF0000"/>
              </a:solidFill>
              <a:latin typeface="+mn-ea"/>
              <a:ea typeface="+mn-ea"/>
              <a:cs typeface="Times New Roman" panose="02020603050405020304" pitchFamily="18" charset="0"/>
            </a:endParaRPr>
          </a:p>
          <a:p>
            <a:pPr algn="just">
              <a:lnSpc>
                <a:spcPts val="3300"/>
              </a:lnSpc>
            </a:pPr>
            <a:r>
              <a:rPr lang="en-US" altLang="zh-CN" sz="20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       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为</a:t>
            </a: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几个</a:t>
            </a:r>
            <a:r>
              <a:rPr lang="zh-CN" altLang="en-US" sz="2000" dirty="0">
                <a:latin typeface="+mn-ea"/>
                <a:ea typeface="+mn-ea"/>
                <a:cs typeface="Times New Roman" panose="02020603050405020304" pitchFamily="18" charset="0"/>
              </a:rPr>
              <a:t>容易</a:t>
            </a: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的子问题，其中任何</a:t>
            </a:r>
            <a:r>
              <a:rPr lang="zh-CN" altLang="en-US" sz="2000" dirty="0">
                <a:latin typeface="+mn-ea"/>
                <a:ea typeface="+mn-ea"/>
                <a:cs typeface="Times New Roman" panose="02020603050405020304" pitchFamily="18" charset="0"/>
              </a:rPr>
              <a:t>一</a:t>
            </a: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个</a:t>
            </a:r>
            <a:r>
              <a:rPr lang="zh-CN" altLang="en-US" sz="2000" dirty="0">
                <a:latin typeface="+mn-ea"/>
                <a:ea typeface="+mn-ea"/>
                <a:cs typeface="Times New Roman" panose="02020603050405020304" pitchFamily="18" charset="0"/>
              </a:rPr>
              <a:t>子</a:t>
            </a: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问题可解决，原有问题</a:t>
            </a:r>
            <a:endParaRPr lang="en-US" altLang="zh-CN" sz="2000" dirty="0" smtClean="0">
              <a:latin typeface="+mn-ea"/>
              <a:ea typeface="+mn-ea"/>
              <a:cs typeface="Times New Roman" panose="02020603050405020304" pitchFamily="18" charset="0"/>
            </a:endParaRPr>
          </a:p>
          <a:p>
            <a:pPr algn="just">
              <a:lnSpc>
                <a:spcPts val="3300"/>
              </a:lnSpc>
            </a:pP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        即</a:t>
            </a:r>
            <a:r>
              <a:rPr lang="zh-CN" altLang="en-US" sz="2000" dirty="0">
                <a:latin typeface="+mn-ea"/>
                <a:ea typeface="+mn-ea"/>
                <a:cs typeface="Times New Roman" panose="02020603050405020304" pitchFamily="18" charset="0"/>
              </a:rPr>
              <a:t>被</a:t>
            </a: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解决。</a:t>
            </a:r>
            <a:endParaRPr lang="zh-CN" altLang="en-US" sz="2000" dirty="0"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25604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920" y="3284984"/>
            <a:ext cx="4648126" cy="26818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 noChangeArrowheads="1"/>
          </p:cNvSpPr>
          <p:nvPr/>
        </p:nvSpPr>
        <p:spPr bwMode="gray">
          <a:xfrm>
            <a:off x="630033" y="1143216"/>
            <a:ext cx="1565704" cy="364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v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2000" b="1" dirty="0">
                <a:solidFill>
                  <a:schemeClr val="tx2"/>
                </a:solidFill>
                <a:latin typeface="+mn-ea"/>
              </a:rPr>
              <a:t>与或图表示：</a:t>
            </a:r>
          </a:p>
        </p:txBody>
      </p:sp>
      <p:sp>
        <p:nvSpPr>
          <p:cNvPr id="9" name="Text Box 48"/>
          <p:cNvSpPr txBox="1">
            <a:spLocks noChangeArrowheads="1"/>
          </p:cNvSpPr>
          <p:nvPr/>
        </p:nvSpPr>
        <p:spPr bwMode="auto">
          <a:xfrm>
            <a:off x="2121895" y="4844566"/>
            <a:ext cx="966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zh-CN" altLang="en-US" sz="2000" b="1" dirty="0">
                <a:latin typeface="+mn-ea"/>
              </a:rPr>
              <a:t>与或图</a:t>
            </a:r>
          </a:p>
        </p:txBody>
      </p:sp>
      <p:pic>
        <p:nvPicPr>
          <p:cNvPr id="48" name="图片 4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2581483"/>
            <a:ext cx="3267190" cy="2123920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4355976" y="1844824"/>
            <a:ext cx="4370053" cy="3829807"/>
            <a:chOff x="4355976" y="2048607"/>
            <a:chExt cx="4370053" cy="3829807"/>
          </a:xfrm>
        </p:grpSpPr>
        <p:sp>
          <p:nvSpPr>
            <p:cNvPr id="8" name="Text Box 47"/>
            <p:cNvSpPr txBox="1">
              <a:spLocks noChangeArrowheads="1"/>
            </p:cNvSpPr>
            <p:nvPr/>
          </p:nvSpPr>
          <p:spPr bwMode="auto">
            <a:xfrm>
              <a:off x="5652120" y="5481539"/>
              <a:ext cx="2801181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r>
                <a:rPr lang="zh-CN" altLang="en-US" sz="2000" b="1" dirty="0">
                  <a:latin typeface="+mn-ea"/>
                </a:rPr>
                <a:t>子问题替代集合结构图</a:t>
              </a:r>
            </a:p>
          </p:txBody>
        </p:sp>
        <p:pic>
          <p:nvPicPr>
            <p:cNvPr id="49" name="图片 4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32040" y="2048607"/>
              <a:ext cx="3793989" cy="3195996"/>
            </a:xfrm>
            <a:prstGeom prst="rect">
              <a:avLst/>
            </a:prstGeom>
          </p:spPr>
        </p:pic>
        <p:cxnSp>
          <p:nvCxnSpPr>
            <p:cNvPr id="3" name="直接箭头连接符 2"/>
            <p:cNvCxnSpPr/>
            <p:nvPr/>
          </p:nvCxnSpPr>
          <p:spPr bwMode="auto">
            <a:xfrm>
              <a:off x="4355976" y="2996952"/>
              <a:ext cx="864096" cy="0"/>
            </a:xfrm>
            <a:prstGeom prst="straightConnector1">
              <a:avLst/>
            </a:prstGeom>
            <a:ln w="38100">
              <a:headEnd type="none" w="med" len="med"/>
              <a:tailEnd type="triangle"/>
            </a:ln>
            <a:ex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72911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 noChangeArrowheads="1"/>
          </p:cNvSpPr>
          <p:nvPr/>
        </p:nvSpPr>
        <p:spPr bwMode="gray">
          <a:xfrm>
            <a:off x="665096" y="1152452"/>
            <a:ext cx="1800200" cy="3600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v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2000" b="1" dirty="0" smtClean="0">
                <a:solidFill>
                  <a:schemeClr val="tx2"/>
                </a:solidFill>
                <a:latin typeface="+mn-ea"/>
              </a:rPr>
              <a:t>与或图</a:t>
            </a:r>
            <a:r>
              <a:rPr lang="zh-CN" altLang="en-US" sz="2000" b="1" dirty="0">
                <a:solidFill>
                  <a:schemeClr val="tx2"/>
                </a:solidFill>
                <a:latin typeface="+mn-ea"/>
              </a:rPr>
              <a:t>的</a:t>
            </a:r>
            <a:r>
              <a:rPr lang="zh-CN" altLang="en-US" sz="2000" b="1" dirty="0" smtClean="0">
                <a:solidFill>
                  <a:schemeClr val="tx2"/>
                </a:solidFill>
                <a:latin typeface="+mn-ea"/>
              </a:rPr>
              <a:t>术语：</a:t>
            </a:r>
            <a:endParaRPr lang="zh-CN" altLang="en-US" sz="2000" b="1" dirty="0">
              <a:solidFill>
                <a:schemeClr val="tx2"/>
              </a:solidFill>
              <a:latin typeface="+mn-ea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930345"/>
            <a:ext cx="6624736" cy="5004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180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3"/>
          <p:cNvSpPr>
            <a:spLocks noGrp="1" noChangeArrowheads="1"/>
          </p:cNvSpPr>
          <p:nvPr/>
        </p:nvSpPr>
        <p:spPr bwMode="gray">
          <a:xfrm>
            <a:off x="647173" y="1162407"/>
            <a:ext cx="2115391" cy="3223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v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2000" b="1" dirty="0" smtClean="0">
                <a:solidFill>
                  <a:schemeClr val="tx2"/>
                </a:solidFill>
                <a:latin typeface="+mn-ea"/>
              </a:rPr>
              <a:t>与或图的</a:t>
            </a:r>
            <a:r>
              <a:rPr lang="zh-CN" altLang="en-US" sz="2000" dirty="0" smtClean="0">
                <a:solidFill>
                  <a:schemeClr val="tx2"/>
                </a:solidFill>
                <a:latin typeface="+mn-ea"/>
              </a:rPr>
              <a:t>构成规则</a:t>
            </a:r>
            <a:endParaRPr lang="zh-CN" altLang="en-US" sz="2000" b="1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14" name="Rectangle 3"/>
          <p:cNvSpPr>
            <a:spLocks noGrp="1" noChangeArrowheads="1"/>
          </p:cNvSpPr>
          <p:nvPr/>
        </p:nvSpPr>
        <p:spPr bwMode="gray">
          <a:xfrm>
            <a:off x="620197" y="1791305"/>
            <a:ext cx="6112043" cy="8640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v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图中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每个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节点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代表要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解决的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单一问题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或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问题</a:t>
            </a: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集合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起始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节点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对应原始问题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en-US" altLang="zh-CN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088" y="1791305"/>
            <a:ext cx="3384375" cy="3180593"/>
          </a:xfrm>
          <a:prstGeom prst="rect">
            <a:avLst/>
          </a:prstGeom>
        </p:spPr>
      </p:pic>
      <p:sp>
        <p:nvSpPr>
          <p:cNvPr id="5" name="Rectangle 3"/>
          <p:cNvSpPr>
            <a:spLocks noGrp="1" noChangeArrowheads="1"/>
          </p:cNvSpPr>
          <p:nvPr/>
        </p:nvSpPr>
        <p:spPr bwMode="gray">
          <a:xfrm>
            <a:off x="616143" y="2718164"/>
            <a:ext cx="5044614" cy="8640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v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1" indent="-342900">
              <a:lnSpc>
                <a:spcPts val="3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对应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本原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问题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节点，称为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终叶节点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，其</a:t>
            </a: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没有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后继节点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3"/>
          <p:cNvSpPr>
            <a:spLocks noGrp="1" noChangeArrowheads="1"/>
          </p:cNvSpPr>
          <p:nvPr/>
        </p:nvSpPr>
        <p:spPr bwMode="gray">
          <a:xfrm>
            <a:off x="616143" y="3645024"/>
            <a:ext cx="4536504" cy="1294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v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1" indent="-342900">
              <a:lnSpc>
                <a:spcPts val="3000"/>
              </a:lnSpc>
              <a:spcBef>
                <a:spcPts val="0"/>
              </a:spcBef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控制符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作用问题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，将问题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变换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为一个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子问题集合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；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有向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弧线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从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指向后继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节点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表示求得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</a:t>
            </a:r>
            <a:r>
              <a:rPr lang="zh-CN" altLang="en-US" sz="2000" u="wavyDbl" dirty="0">
                <a:latin typeface="Times New Roman" panose="02020603050405020304" pitchFamily="18" charset="0"/>
                <a:cs typeface="Times New Roman" panose="02020603050405020304" pitchFamily="18" charset="0"/>
              </a:rPr>
              <a:t>子问题集合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5707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 noChangeArrowheads="1"/>
          </p:cNvSpPr>
          <p:nvPr/>
        </p:nvSpPr>
        <p:spPr bwMode="gray">
          <a:xfrm>
            <a:off x="629251" y="1844824"/>
            <a:ext cx="8047205" cy="34563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v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000"/>
              </a:lnSpc>
              <a:spcBef>
                <a:spcPts val="0"/>
              </a:spcBef>
              <a:spcAft>
                <a:spcPts val="18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b="1" dirty="0" smtClean="0">
                <a:solidFill>
                  <a:schemeClr val="tx2"/>
                </a:solidFill>
                <a:latin typeface="+mn-ea"/>
              </a:rPr>
              <a:t>与或图搜索</a:t>
            </a:r>
            <a:r>
              <a:rPr lang="zh-CN" altLang="en-US" b="1" dirty="0">
                <a:solidFill>
                  <a:schemeClr val="tx2"/>
                </a:solidFill>
                <a:latin typeface="+mn-ea"/>
              </a:rPr>
              <a:t>：</a:t>
            </a:r>
            <a:r>
              <a:rPr lang="zh-CN" altLang="en-US" b="1" dirty="0">
                <a:solidFill>
                  <a:srgbClr val="FF0000"/>
                </a:solidFill>
                <a:latin typeface="+mn-ea"/>
              </a:rPr>
              <a:t>目的</a:t>
            </a:r>
            <a:r>
              <a:rPr lang="zh-CN" altLang="en-US" sz="2000" b="1" dirty="0">
                <a:latin typeface="+mn-ea"/>
              </a:rPr>
              <a:t>在于表明</a:t>
            </a:r>
            <a:r>
              <a:rPr lang="zh-CN" altLang="en-US" b="1" dirty="0">
                <a:solidFill>
                  <a:srgbClr val="FF0000"/>
                </a:solidFill>
                <a:latin typeface="+mn-ea"/>
              </a:rPr>
              <a:t>起始</a:t>
            </a:r>
            <a:r>
              <a:rPr lang="zh-CN" altLang="en-US" b="1" dirty="0" smtClean="0">
                <a:solidFill>
                  <a:srgbClr val="FF0000"/>
                </a:solidFill>
                <a:latin typeface="+mn-ea"/>
              </a:rPr>
              <a:t>节点有解</a:t>
            </a:r>
            <a:r>
              <a:rPr lang="zh-CN" altLang="en-US" sz="2000" b="1" dirty="0" smtClean="0">
                <a:latin typeface="+mn-ea"/>
              </a:rPr>
              <a:t>（原始问题可解）</a:t>
            </a:r>
            <a:endParaRPr lang="zh-CN" altLang="en-US" sz="2000" b="1" dirty="0">
              <a:latin typeface="+mn-ea"/>
            </a:endParaRPr>
          </a:p>
          <a:p>
            <a:pPr>
              <a:lnSpc>
                <a:spcPts val="3000"/>
              </a:lnSpc>
              <a:spcBef>
                <a:spcPts val="0"/>
              </a:spcBef>
              <a:spcAft>
                <a:spcPts val="18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b="1" dirty="0">
                <a:solidFill>
                  <a:srgbClr val="FF0000"/>
                </a:solidFill>
                <a:latin typeface="+mn-ea"/>
              </a:rPr>
              <a:t>可解</a:t>
            </a:r>
            <a:r>
              <a:rPr lang="zh-CN" altLang="en-US" b="1" dirty="0" smtClean="0">
                <a:solidFill>
                  <a:schemeClr val="tx2"/>
                </a:solidFill>
                <a:latin typeface="+mn-ea"/>
              </a:rPr>
              <a:t>节点</a:t>
            </a:r>
            <a:r>
              <a:rPr lang="zh-CN" altLang="en-US" sz="2000" b="1" dirty="0" smtClean="0">
                <a:solidFill>
                  <a:schemeClr val="tx2"/>
                </a:solidFill>
                <a:latin typeface="+mn-ea"/>
              </a:rPr>
              <a:t>（判别）</a:t>
            </a:r>
            <a:endParaRPr lang="zh-CN" altLang="en-US" sz="2000" b="1" dirty="0">
              <a:solidFill>
                <a:schemeClr val="tx2"/>
              </a:solidFill>
              <a:latin typeface="+mn-ea"/>
            </a:endParaRPr>
          </a:p>
          <a:p>
            <a:pPr lvl="1">
              <a:lnSpc>
                <a:spcPts val="3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2000" b="1" dirty="0">
                <a:solidFill>
                  <a:srgbClr val="FF0000"/>
                </a:solidFill>
                <a:latin typeface="+mn-ea"/>
              </a:rPr>
              <a:t>终叶节点</a:t>
            </a:r>
            <a:r>
              <a:rPr lang="zh-CN" altLang="en-US" sz="2000" b="1" dirty="0">
                <a:latin typeface="+mn-ea"/>
              </a:rPr>
              <a:t>是可解节点（</a:t>
            </a:r>
            <a:r>
              <a:rPr lang="zh-CN" altLang="en-US" sz="2000" b="1" dirty="0" smtClean="0">
                <a:latin typeface="+mn-ea"/>
              </a:rPr>
              <a:t>对应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本原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</a:rPr>
              <a:t>问题</a:t>
            </a:r>
            <a:r>
              <a:rPr lang="zh-CN" altLang="en-US" sz="2000" b="1" dirty="0" smtClean="0">
                <a:latin typeface="+mn-ea"/>
              </a:rPr>
              <a:t>）</a:t>
            </a:r>
            <a:endParaRPr lang="en-US" altLang="zh-CN" sz="2000" dirty="0">
              <a:latin typeface="+mn-ea"/>
            </a:endParaRPr>
          </a:p>
          <a:p>
            <a:pPr lvl="1">
              <a:lnSpc>
                <a:spcPts val="3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2000" dirty="0" smtClean="0">
                <a:latin typeface="+mn-ea"/>
              </a:rPr>
              <a:t>若</a:t>
            </a:r>
            <a:r>
              <a:rPr lang="zh-CN" altLang="en-US" sz="2000" dirty="0">
                <a:latin typeface="+mn-ea"/>
              </a:rPr>
              <a:t>某个</a:t>
            </a:r>
            <a:r>
              <a:rPr lang="zh-CN" altLang="en-US" sz="2000" dirty="0">
                <a:solidFill>
                  <a:srgbClr val="FF0000"/>
                </a:solidFill>
                <a:latin typeface="+mn-ea"/>
              </a:rPr>
              <a:t>非终叶节点</a:t>
            </a:r>
            <a:r>
              <a:rPr lang="zh-CN" altLang="en-US" sz="2000" dirty="0">
                <a:latin typeface="+mn-ea"/>
              </a:rPr>
              <a:t>含有“</a:t>
            </a:r>
            <a:r>
              <a:rPr lang="zh-CN" altLang="en-US" sz="2000" dirty="0">
                <a:solidFill>
                  <a:srgbClr val="FF0000"/>
                </a:solidFill>
                <a:latin typeface="+mn-ea"/>
              </a:rPr>
              <a:t>与</a:t>
            </a:r>
            <a:r>
              <a:rPr lang="zh-CN" altLang="en-US" sz="2000" dirty="0">
                <a:latin typeface="+mn-ea"/>
              </a:rPr>
              <a:t>”</a:t>
            </a:r>
            <a:r>
              <a:rPr lang="zh-CN" altLang="en-US" sz="2000" dirty="0">
                <a:solidFill>
                  <a:srgbClr val="FF0000"/>
                </a:solidFill>
                <a:latin typeface="+mn-ea"/>
              </a:rPr>
              <a:t>后继节点</a:t>
            </a:r>
            <a:r>
              <a:rPr lang="zh-CN" altLang="en-US" sz="2000" dirty="0">
                <a:latin typeface="+mn-ea"/>
              </a:rPr>
              <a:t>，则</a:t>
            </a:r>
            <a:r>
              <a:rPr lang="zh-CN" altLang="en-US" sz="2000" dirty="0">
                <a:solidFill>
                  <a:srgbClr val="FF0000"/>
                </a:solidFill>
                <a:latin typeface="+mn-ea"/>
              </a:rPr>
              <a:t>要求</a:t>
            </a:r>
            <a:r>
              <a:rPr lang="zh-CN" altLang="en-US" sz="2000" dirty="0">
                <a:latin typeface="+mn-ea"/>
              </a:rPr>
              <a:t>其后继节点</a:t>
            </a:r>
            <a:r>
              <a:rPr lang="zh-CN" altLang="en-US" sz="2000" u="wavyHeavy" dirty="0">
                <a:solidFill>
                  <a:srgbClr val="0000FF"/>
                </a:solidFill>
                <a:latin typeface="+mn-ea"/>
              </a:rPr>
              <a:t>全部可解</a:t>
            </a:r>
            <a:r>
              <a:rPr lang="zh-CN" altLang="en-US" sz="2000" dirty="0">
                <a:latin typeface="+mn-ea"/>
              </a:rPr>
              <a:t>，此非终叶节点</a:t>
            </a:r>
            <a:r>
              <a:rPr lang="zh-CN" altLang="en-US" sz="2000" dirty="0">
                <a:solidFill>
                  <a:srgbClr val="0000FF"/>
                </a:solidFill>
                <a:latin typeface="+mn-ea"/>
              </a:rPr>
              <a:t>才可解</a:t>
            </a:r>
            <a:r>
              <a:rPr lang="zh-CN" altLang="en-US" sz="2000" dirty="0" smtClean="0">
                <a:latin typeface="+mn-ea"/>
              </a:rPr>
              <a:t>。</a:t>
            </a:r>
            <a:endParaRPr lang="en-US" altLang="zh-CN" sz="2000" dirty="0">
              <a:solidFill>
                <a:schemeClr val="tx2"/>
              </a:solidFill>
              <a:latin typeface="+mn-ea"/>
            </a:endParaRPr>
          </a:p>
          <a:p>
            <a:pPr lvl="1">
              <a:lnSpc>
                <a:spcPts val="3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2000" dirty="0" smtClean="0">
                <a:latin typeface="+mn-ea"/>
              </a:rPr>
              <a:t>若</a:t>
            </a:r>
            <a:r>
              <a:rPr lang="zh-CN" altLang="en-US" sz="2000" b="1" dirty="0" smtClean="0">
                <a:latin typeface="+mn-ea"/>
              </a:rPr>
              <a:t>某个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</a:rPr>
              <a:t>非终叶节点</a:t>
            </a:r>
            <a:r>
              <a:rPr lang="zh-CN" altLang="en-US" sz="2000" b="1" dirty="0" smtClean="0">
                <a:latin typeface="+mn-ea"/>
              </a:rPr>
              <a:t>含有“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或</a:t>
            </a:r>
            <a:r>
              <a:rPr lang="zh-CN" altLang="en-US" sz="2000" b="1" dirty="0" smtClean="0">
                <a:latin typeface="+mn-ea"/>
              </a:rPr>
              <a:t>”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后继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</a:rPr>
              <a:t>节点</a:t>
            </a:r>
            <a:r>
              <a:rPr lang="zh-CN" altLang="en-US" sz="2000" b="1" dirty="0" smtClean="0">
                <a:latin typeface="+mn-ea"/>
              </a:rPr>
              <a:t>，其</a:t>
            </a:r>
            <a:r>
              <a:rPr lang="zh-CN" altLang="en-US" sz="2000" b="1" dirty="0">
                <a:latin typeface="+mn-ea"/>
              </a:rPr>
              <a:t>后继</a:t>
            </a:r>
            <a:r>
              <a:rPr lang="zh-CN" altLang="en-US" sz="2000" b="1" dirty="0" smtClean="0">
                <a:latin typeface="+mn-ea"/>
              </a:rPr>
              <a:t>节点中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只要</a:t>
            </a:r>
            <a:r>
              <a:rPr lang="zh-CN" altLang="en-US" sz="2000" b="1" u="wavyHeavy" dirty="0" smtClean="0">
                <a:solidFill>
                  <a:srgbClr val="0000FF"/>
                </a:solidFill>
                <a:latin typeface="+mn-ea"/>
              </a:rPr>
              <a:t>有</a:t>
            </a:r>
            <a:r>
              <a:rPr lang="zh-CN" altLang="en-US" sz="2000" b="1" u="wavyHeavy" dirty="0">
                <a:solidFill>
                  <a:srgbClr val="0000FF"/>
                </a:solidFill>
                <a:latin typeface="+mn-ea"/>
              </a:rPr>
              <a:t>一</a:t>
            </a:r>
            <a:r>
              <a:rPr lang="zh-CN" altLang="en-US" sz="2000" b="1" u="wavyHeavy" dirty="0" smtClean="0">
                <a:solidFill>
                  <a:srgbClr val="0000FF"/>
                </a:solidFill>
                <a:latin typeface="+mn-ea"/>
              </a:rPr>
              <a:t>个可解</a:t>
            </a:r>
            <a:r>
              <a:rPr lang="zh-CN" altLang="en-US" sz="2000" b="1" dirty="0" smtClean="0">
                <a:latin typeface="+mn-ea"/>
              </a:rPr>
              <a:t>，</a:t>
            </a:r>
            <a:r>
              <a:rPr lang="zh-CN" altLang="en-US" sz="2000" b="1" dirty="0">
                <a:latin typeface="+mn-ea"/>
              </a:rPr>
              <a:t>此非终叶</a:t>
            </a:r>
            <a:r>
              <a:rPr lang="zh-CN" altLang="en-US" sz="2000" b="1" dirty="0" smtClean="0">
                <a:latin typeface="+mn-ea"/>
              </a:rPr>
              <a:t>节点</a:t>
            </a:r>
            <a:r>
              <a:rPr lang="zh-CN" altLang="en-US" sz="2000" b="1" dirty="0" smtClean="0">
                <a:solidFill>
                  <a:srgbClr val="0000FF"/>
                </a:solidFill>
                <a:latin typeface="+mn-ea"/>
              </a:rPr>
              <a:t>即可解</a:t>
            </a:r>
            <a:r>
              <a:rPr lang="zh-CN" altLang="en-US" sz="2000" b="1" dirty="0" smtClean="0">
                <a:latin typeface="+mn-ea"/>
              </a:rPr>
              <a:t>。</a:t>
            </a:r>
            <a:endParaRPr lang="zh-CN" altLang="en-US" sz="2000" b="1" dirty="0">
              <a:latin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0232" y="188640"/>
            <a:ext cx="1426672" cy="1340768"/>
          </a:xfrm>
          <a:prstGeom prst="rect">
            <a:avLst/>
          </a:prstGeom>
        </p:spPr>
      </p:pic>
      <p:sp>
        <p:nvSpPr>
          <p:cNvPr id="5" name="Rectangle 3"/>
          <p:cNvSpPr>
            <a:spLocks noGrp="1" noChangeArrowheads="1"/>
          </p:cNvSpPr>
          <p:nvPr/>
        </p:nvSpPr>
        <p:spPr bwMode="gray">
          <a:xfrm>
            <a:off x="629666" y="1177324"/>
            <a:ext cx="2430166" cy="3074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v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2000" dirty="0" smtClean="0">
                <a:solidFill>
                  <a:schemeClr val="tx2"/>
                </a:solidFill>
                <a:latin typeface="+mn-ea"/>
              </a:rPr>
              <a:t>节点的可解</a:t>
            </a:r>
            <a:r>
              <a:rPr lang="en-US" altLang="zh-CN" sz="2000" dirty="0" smtClean="0">
                <a:solidFill>
                  <a:schemeClr val="tx2"/>
                </a:solidFill>
                <a:latin typeface="+mn-ea"/>
              </a:rPr>
              <a:t>/</a:t>
            </a:r>
            <a:r>
              <a:rPr lang="zh-CN" altLang="en-US" sz="2000" dirty="0" smtClean="0">
                <a:solidFill>
                  <a:schemeClr val="tx2"/>
                </a:solidFill>
                <a:latin typeface="+mn-ea"/>
              </a:rPr>
              <a:t>不可解</a:t>
            </a:r>
            <a:r>
              <a:rPr lang="zh-CN" altLang="en-US" sz="2000" b="1" dirty="0" smtClean="0">
                <a:solidFill>
                  <a:schemeClr val="tx2"/>
                </a:solidFill>
                <a:latin typeface="+mn-ea"/>
              </a:rPr>
              <a:t>：</a:t>
            </a:r>
            <a:endParaRPr lang="zh-CN" altLang="en-US" sz="2000" b="1" dirty="0">
              <a:solidFill>
                <a:schemeClr val="tx2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85675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 noChangeArrowheads="1"/>
          </p:cNvSpPr>
          <p:nvPr/>
        </p:nvSpPr>
        <p:spPr bwMode="gray">
          <a:xfrm>
            <a:off x="611560" y="1746073"/>
            <a:ext cx="8208912" cy="40324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v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9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b="1" dirty="0">
                <a:solidFill>
                  <a:srgbClr val="FF0000"/>
                </a:solidFill>
                <a:latin typeface="+mn-ea"/>
              </a:rPr>
              <a:t>不可解</a:t>
            </a:r>
            <a:r>
              <a:rPr lang="zh-CN" altLang="en-US" sz="2000" b="1" dirty="0" smtClean="0">
                <a:solidFill>
                  <a:schemeClr val="tx2"/>
                </a:solidFill>
                <a:latin typeface="+mn-ea"/>
              </a:rPr>
              <a:t>节点（判别）</a:t>
            </a:r>
            <a:endParaRPr lang="zh-CN" altLang="en-US" sz="2000" b="1" dirty="0">
              <a:solidFill>
                <a:schemeClr val="tx2"/>
              </a:solidFill>
              <a:latin typeface="+mn-ea"/>
            </a:endParaRPr>
          </a:p>
          <a:p>
            <a:pPr lvl="1">
              <a:lnSpc>
                <a:spcPts val="29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2000" b="1" dirty="0">
                <a:solidFill>
                  <a:srgbClr val="0000FF"/>
                </a:solidFill>
                <a:latin typeface="+mn-ea"/>
              </a:rPr>
              <a:t>没有</a:t>
            </a:r>
            <a:r>
              <a:rPr lang="zh-CN" altLang="en-US" sz="2000" b="1" dirty="0" smtClean="0">
                <a:solidFill>
                  <a:srgbClr val="0000FF"/>
                </a:solidFill>
                <a:latin typeface="+mn-ea"/>
              </a:rPr>
              <a:t>后</a:t>
            </a:r>
            <a:r>
              <a:rPr lang="zh-CN" altLang="en-US" sz="2000" dirty="0" smtClean="0">
                <a:solidFill>
                  <a:srgbClr val="0000FF"/>
                </a:solidFill>
                <a:latin typeface="+mn-ea"/>
              </a:rPr>
              <a:t>继节点</a:t>
            </a:r>
            <a:r>
              <a:rPr lang="zh-CN" altLang="en-US" sz="2000" b="1" dirty="0" smtClean="0">
                <a:latin typeface="+mn-ea"/>
              </a:rPr>
              <a:t>的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</a:rPr>
              <a:t>非终叶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节点</a:t>
            </a:r>
            <a:r>
              <a:rPr lang="zh-CN" altLang="en-US" sz="2000" dirty="0">
                <a:latin typeface="+mn-ea"/>
              </a:rPr>
              <a:t>是</a:t>
            </a:r>
            <a:r>
              <a:rPr lang="zh-CN" altLang="en-US" sz="2000" b="1" dirty="0" smtClean="0">
                <a:solidFill>
                  <a:srgbClr val="0000FF"/>
                </a:solidFill>
                <a:latin typeface="+mn-ea"/>
              </a:rPr>
              <a:t>不可</a:t>
            </a:r>
            <a:r>
              <a:rPr lang="zh-CN" altLang="en-US" sz="2000" b="1" dirty="0">
                <a:solidFill>
                  <a:srgbClr val="0000FF"/>
                </a:solidFill>
                <a:latin typeface="+mn-ea"/>
              </a:rPr>
              <a:t>解</a:t>
            </a:r>
            <a:r>
              <a:rPr lang="zh-CN" altLang="en-US" sz="2000" b="1" dirty="0" smtClean="0">
                <a:latin typeface="+mn-ea"/>
              </a:rPr>
              <a:t>节点</a:t>
            </a:r>
            <a:endParaRPr lang="en-US" altLang="zh-CN" sz="2000" dirty="0">
              <a:latin typeface="+mn-ea"/>
            </a:endParaRPr>
          </a:p>
          <a:p>
            <a:pPr lvl="1">
              <a:lnSpc>
                <a:spcPts val="29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2000" dirty="0" smtClean="0">
                <a:latin typeface="+mn-ea"/>
              </a:rPr>
              <a:t>若</a:t>
            </a:r>
            <a:r>
              <a:rPr lang="zh-CN" altLang="en-US" sz="2000" dirty="0">
                <a:latin typeface="+mn-ea"/>
              </a:rPr>
              <a:t>某个</a:t>
            </a:r>
            <a:r>
              <a:rPr lang="zh-CN" altLang="en-US" sz="2000" dirty="0">
                <a:solidFill>
                  <a:srgbClr val="0000FF"/>
                </a:solidFill>
                <a:latin typeface="+mn-ea"/>
              </a:rPr>
              <a:t>非终叶节点</a:t>
            </a:r>
            <a:r>
              <a:rPr lang="zh-CN" altLang="en-US" sz="2000" dirty="0">
                <a:latin typeface="+mn-ea"/>
              </a:rPr>
              <a:t>含有“</a:t>
            </a:r>
            <a:r>
              <a:rPr lang="zh-CN" altLang="en-US" sz="2000" dirty="0">
                <a:solidFill>
                  <a:srgbClr val="FF0000"/>
                </a:solidFill>
                <a:latin typeface="+mn-ea"/>
              </a:rPr>
              <a:t>与</a:t>
            </a:r>
            <a:r>
              <a:rPr lang="zh-CN" altLang="en-US" sz="2000" dirty="0">
                <a:latin typeface="+mn-ea"/>
              </a:rPr>
              <a:t>”</a:t>
            </a:r>
            <a:r>
              <a:rPr lang="zh-CN" altLang="en-US" sz="2000" dirty="0">
                <a:solidFill>
                  <a:srgbClr val="FF0000"/>
                </a:solidFill>
                <a:latin typeface="+mn-ea"/>
              </a:rPr>
              <a:t>后继节点</a:t>
            </a:r>
            <a:r>
              <a:rPr lang="zh-CN" altLang="en-US" sz="2000" dirty="0">
                <a:latin typeface="+mn-ea"/>
              </a:rPr>
              <a:t>，则后继节点</a:t>
            </a:r>
            <a:r>
              <a:rPr lang="zh-CN" altLang="en-US" sz="2000" dirty="0">
                <a:solidFill>
                  <a:srgbClr val="FF0000"/>
                </a:solidFill>
                <a:latin typeface="+mn-ea"/>
              </a:rPr>
              <a:t>只要有一个不可解</a:t>
            </a:r>
            <a:r>
              <a:rPr lang="zh-CN" altLang="en-US" sz="2000" dirty="0">
                <a:latin typeface="+mn-ea"/>
              </a:rPr>
              <a:t>，此非终叶节</a:t>
            </a:r>
            <a:r>
              <a:rPr lang="zh-CN" altLang="en-US" sz="2000" dirty="0">
                <a:solidFill>
                  <a:srgbClr val="0000FF"/>
                </a:solidFill>
                <a:latin typeface="+mn-ea"/>
              </a:rPr>
              <a:t>就不可解</a:t>
            </a:r>
            <a:r>
              <a:rPr lang="zh-CN" altLang="en-US" sz="2000" dirty="0" smtClean="0">
                <a:latin typeface="+mn-ea"/>
              </a:rPr>
              <a:t>。</a:t>
            </a:r>
            <a:endParaRPr lang="en-US" altLang="zh-CN" sz="2000" dirty="0" smtClean="0">
              <a:latin typeface="+mn-ea"/>
            </a:endParaRPr>
          </a:p>
          <a:p>
            <a:pPr lvl="1">
              <a:lnSpc>
                <a:spcPts val="29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2000" dirty="0" smtClean="0">
                <a:latin typeface="+mn-ea"/>
              </a:rPr>
              <a:t>若</a:t>
            </a:r>
            <a:r>
              <a:rPr lang="zh-CN" altLang="en-US" sz="2000" b="1" dirty="0" smtClean="0">
                <a:latin typeface="+mn-ea"/>
              </a:rPr>
              <a:t>某个</a:t>
            </a:r>
            <a:r>
              <a:rPr lang="zh-CN" altLang="en-US" sz="2000" b="1" dirty="0">
                <a:solidFill>
                  <a:srgbClr val="0000FF"/>
                </a:solidFill>
                <a:latin typeface="+mn-ea"/>
              </a:rPr>
              <a:t>非终叶节点</a:t>
            </a:r>
            <a:r>
              <a:rPr lang="zh-CN" altLang="en-US" sz="2000" b="1" dirty="0" smtClean="0">
                <a:latin typeface="+mn-ea"/>
              </a:rPr>
              <a:t>含有“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或</a:t>
            </a:r>
            <a:r>
              <a:rPr lang="zh-CN" altLang="en-US" sz="2000" b="1" dirty="0" smtClean="0">
                <a:latin typeface="+mn-ea"/>
              </a:rPr>
              <a:t>”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后继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</a:rPr>
              <a:t>节点</a:t>
            </a:r>
            <a:r>
              <a:rPr lang="zh-CN" altLang="en-US" sz="2000" b="1" dirty="0" smtClean="0">
                <a:latin typeface="+mn-ea"/>
              </a:rPr>
              <a:t>，则当后继节点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全都不可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</a:rPr>
              <a:t>解时</a:t>
            </a:r>
            <a:r>
              <a:rPr lang="zh-CN" altLang="en-US" sz="2000" b="1" dirty="0">
                <a:latin typeface="+mn-ea"/>
              </a:rPr>
              <a:t>，此非终叶</a:t>
            </a:r>
            <a:r>
              <a:rPr lang="zh-CN" altLang="en-US" sz="2000" b="1" dirty="0" smtClean="0">
                <a:latin typeface="+mn-ea"/>
              </a:rPr>
              <a:t>节点</a:t>
            </a:r>
            <a:r>
              <a:rPr lang="zh-CN" altLang="en-US" sz="2000" b="1" dirty="0" smtClean="0">
                <a:solidFill>
                  <a:srgbClr val="0000FF"/>
                </a:solidFill>
                <a:latin typeface="+mn-ea"/>
              </a:rPr>
              <a:t>才不可解</a:t>
            </a:r>
            <a:r>
              <a:rPr lang="zh-CN" altLang="en-US" sz="2000" b="1" dirty="0" smtClean="0">
                <a:latin typeface="+mn-ea"/>
              </a:rPr>
              <a:t>。</a:t>
            </a:r>
            <a:endParaRPr lang="zh-CN" altLang="en-US" sz="2000" b="1" dirty="0">
              <a:latin typeface="+mn-ea"/>
            </a:endParaRPr>
          </a:p>
          <a:p>
            <a:pPr>
              <a:lnSpc>
                <a:spcPts val="29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解树</a:t>
            </a:r>
            <a:endParaRPr lang="zh-CN" altLang="en-US" sz="2000" b="1" dirty="0">
              <a:solidFill>
                <a:srgbClr val="FF0000"/>
              </a:solidFill>
              <a:latin typeface="+mn-ea"/>
            </a:endParaRPr>
          </a:p>
          <a:p>
            <a:pPr lvl="1">
              <a:lnSpc>
                <a:spcPts val="29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2000" b="1" dirty="0">
                <a:latin typeface="+mn-ea"/>
              </a:rPr>
              <a:t>由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</a:rPr>
              <a:t>可解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节点</a:t>
            </a:r>
            <a:r>
              <a:rPr lang="zh-CN" altLang="en-US" sz="2000" b="1" dirty="0" smtClean="0">
                <a:latin typeface="+mn-ea"/>
              </a:rPr>
              <a:t>构成</a:t>
            </a:r>
            <a:r>
              <a:rPr lang="zh-CN" altLang="en-US" sz="2000" b="1" dirty="0">
                <a:latin typeface="+mn-ea"/>
              </a:rPr>
              <a:t>，并且由这些可解</a:t>
            </a:r>
            <a:r>
              <a:rPr lang="zh-CN" altLang="en-US" sz="2000" b="1" dirty="0" smtClean="0">
                <a:latin typeface="+mn-ea"/>
              </a:rPr>
              <a:t>节点，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可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</a:rPr>
              <a:t>推出</a:t>
            </a:r>
            <a:r>
              <a:rPr lang="zh-CN" altLang="en-US" sz="2000" b="1" dirty="0">
                <a:solidFill>
                  <a:srgbClr val="0000FF"/>
                </a:solidFill>
                <a:latin typeface="+mn-ea"/>
              </a:rPr>
              <a:t>初始节点为可解节点</a:t>
            </a:r>
            <a:r>
              <a:rPr lang="zh-CN" altLang="en-US" sz="2000" b="1" dirty="0">
                <a:latin typeface="+mn-ea"/>
              </a:rPr>
              <a:t>的子</a:t>
            </a:r>
            <a:r>
              <a:rPr lang="zh-CN" altLang="en-US" sz="2000" b="1" dirty="0" smtClean="0">
                <a:latin typeface="+mn-ea"/>
              </a:rPr>
              <a:t>树。</a:t>
            </a:r>
            <a:endParaRPr lang="en-US" altLang="zh-CN" sz="2000" dirty="0">
              <a:latin typeface="+mn-ea"/>
            </a:endParaRPr>
          </a:p>
          <a:p>
            <a:pPr lvl="1">
              <a:lnSpc>
                <a:spcPts val="29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2000" b="1" dirty="0" smtClean="0">
                <a:latin typeface="+mn-ea"/>
              </a:rPr>
              <a:t>解树</a:t>
            </a:r>
            <a:r>
              <a:rPr lang="zh-CN" altLang="en-US" sz="2000" b="1" dirty="0">
                <a:latin typeface="+mn-ea"/>
              </a:rPr>
              <a:t>中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</a:rPr>
              <a:t>一定包含初始节点</a:t>
            </a:r>
            <a:r>
              <a:rPr lang="zh-CN" altLang="en-US" sz="2000" b="1" dirty="0">
                <a:latin typeface="+mn-ea"/>
              </a:rPr>
              <a:t>，它</a:t>
            </a:r>
            <a:r>
              <a:rPr lang="zh-CN" altLang="en-US" sz="2000" b="1" dirty="0" smtClean="0">
                <a:latin typeface="+mn-ea"/>
              </a:rPr>
              <a:t>对应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原始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</a:rPr>
              <a:t>问题</a:t>
            </a:r>
            <a:r>
              <a:rPr lang="zh-CN" altLang="en-US" sz="2000" b="1" dirty="0">
                <a:latin typeface="+mn-ea"/>
              </a:rPr>
              <a:t>。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4837" y="212080"/>
            <a:ext cx="2939053" cy="213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394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8674" name="Text Box 4"/>
              <p:cNvSpPr txBox="1">
                <a:spLocks noChangeArrowheads="1"/>
              </p:cNvSpPr>
              <p:nvPr/>
            </p:nvSpPr>
            <p:spPr bwMode="auto">
              <a:xfrm>
                <a:off x="629895" y="1856482"/>
                <a:ext cx="7848227" cy="337271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342900" indent="-342900" eaLnBrk="1" hangingPunct="1">
                  <a:lnSpc>
                    <a:spcPts val="3500"/>
                  </a:lnSpc>
                  <a:spcAft>
                    <a:spcPts val="60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en-US" sz="24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先用</a:t>
                </a:r>
                <a:r>
                  <a:rPr lang="zh-CN" altLang="en-US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状态空间法</a:t>
                </a:r>
                <a:r>
                  <a:rPr lang="zh-CN" altLang="en-US" sz="24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表示，</a:t>
                </a:r>
                <a:r>
                  <a:rPr lang="zh-CN" altLang="zh-CN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四元</a:t>
                </a:r>
                <a:r>
                  <a:rPr lang="zh-CN" altLang="en-US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组</a:t>
                </a:r>
                <a:r>
                  <a:rPr lang="zh-CN" altLang="en-US" sz="24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：</a:t>
                </a:r>
                <a:r>
                  <a:rPr lang="en-US" altLang="zh-CN" sz="2400" i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S=</a:t>
                </a:r>
                <a:r>
                  <a:rPr lang="en-US" altLang="zh-CN" sz="24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(</a:t>
                </a:r>
                <a:r>
                  <a:rPr lang="en-US" altLang="zh-CN" sz="2400" i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w</a:t>
                </a:r>
                <a:r>
                  <a:rPr lang="en-US" altLang="zh-CN" sz="2400" i="1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, x, y, z</a:t>
                </a:r>
                <a:r>
                  <a:rPr lang="zh-CN" altLang="en-US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）</a:t>
                </a:r>
                <a:endParaRPr lang="en-US" altLang="zh-CN" sz="2400" dirty="0">
                  <a:solidFill>
                    <a:srgbClr val="FF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 eaLnBrk="1" hangingPunct="1">
                  <a:lnSpc>
                    <a:spcPts val="3500"/>
                  </a:lnSpc>
                </a:pPr>
                <a:r>
                  <a:rPr lang="zh-CN" altLang="en-US" sz="24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其中，</a:t>
                </a:r>
                <a:r>
                  <a:rPr lang="en-US" altLang="zh-CN" sz="2400" i="1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w</a:t>
                </a:r>
                <a:r>
                  <a:rPr lang="zh-CN" altLang="en-US" sz="24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：猴子所处的水平位置；</a:t>
                </a:r>
              </a:p>
              <a:p>
                <a:pPr eaLnBrk="1" hangingPunct="1">
                  <a:lnSpc>
                    <a:spcPts val="3500"/>
                  </a:lnSpc>
                </a:pPr>
                <a:r>
                  <a:rPr lang="zh-CN" altLang="en-US" sz="24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     </a:t>
                </a:r>
                <a:r>
                  <a:rPr lang="zh-CN" altLang="en-US" sz="24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     </a:t>
                </a:r>
                <a:r>
                  <a:rPr lang="en-US" altLang="zh-CN" sz="2400" i="1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x</a:t>
                </a:r>
                <a:r>
                  <a:rPr lang="zh-CN" altLang="en-US" sz="24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：箱子所在水平位置；</a:t>
                </a:r>
                <a:endParaRPr lang="en-US" altLang="zh-CN" sz="24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 eaLnBrk="1" hangingPunct="1">
                  <a:lnSpc>
                    <a:spcPts val="3500"/>
                  </a:lnSpc>
                </a:pPr>
                <a:r>
                  <a:rPr lang="en-US" altLang="zh-CN" sz="24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    </a:t>
                </a:r>
                <a:r>
                  <a:rPr lang="en-US" altLang="zh-CN" sz="24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      </a:t>
                </a:r>
                <a:r>
                  <a:rPr lang="en-US" altLang="zh-CN" sz="2400" i="1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y</a:t>
                </a:r>
                <a:r>
                  <a:rPr lang="zh-CN" altLang="en-US" sz="24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：猴子是否在箱子上</a:t>
                </a:r>
                <a:r>
                  <a:rPr lang="zh-CN" altLang="en-US" sz="24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（是取</a:t>
                </a:r>
                <a:r>
                  <a:rPr lang="en-US" altLang="zh-CN" sz="24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1</a:t>
                </a:r>
                <a:r>
                  <a:rPr lang="zh-CN" altLang="en-US" sz="24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；</a:t>
                </a:r>
                <a:r>
                  <a:rPr lang="zh-CN" altLang="en-US" sz="24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不是取</a:t>
                </a:r>
                <a:r>
                  <a:rPr lang="en-US" altLang="zh-CN" sz="24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0</a:t>
                </a:r>
                <a:r>
                  <a:rPr lang="zh-CN" altLang="en-US" sz="24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）；</a:t>
                </a:r>
              </a:p>
              <a:p>
                <a:pPr eaLnBrk="1" hangingPunct="1">
                  <a:lnSpc>
                    <a:spcPts val="3500"/>
                  </a:lnSpc>
                  <a:spcAft>
                    <a:spcPts val="1200"/>
                  </a:spcAft>
                </a:pPr>
                <a:r>
                  <a:rPr lang="en-US" altLang="zh-CN" sz="24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    </a:t>
                </a:r>
                <a:r>
                  <a:rPr lang="en-US" altLang="zh-CN" sz="24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      </a:t>
                </a:r>
                <a:r>
                  <a:rPr lang="en-US" altLang="zh-CN" sz="2400" i="1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z</a:t>
                </a:r>
                <a:r>
                  <a:rPr lang="zh-CN" altLang="en-US" sz="24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：猴子</a:t>
                </a:r>
                <a:r>
                  <a:rPr lang="zh-CN" altLang="en-US" sz="24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摘到香蕉时取</a:t>
                </a:r>
                <a:r>
                  <a:rPr lang="en-US" altLang="zh-CN" sz="24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1</a:t>
                </a:r>
                <a:r>
                  <a:rPr lang="zh-CN" altLang="en-US" sz="24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；否则取</a:t>
                </a:r>
                <a:r>
                  <a:rPr lang="en-US" altLang="zh-CN" sz="24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0</a:t>
                </a:r>
                <a:r>
                  <a:rPr lang="zh-CN" altLang="en-US" sz="24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。</a:t>
                </a:r>
                <a:endParaRPr lang="en-US" altLang="zh-CN" sz="2400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 eaLnBrk="1" hangingPunct="1">
                  <a:lnSpc>
                    <a:spcPts val="3500"/>
                  </a:lnSpc>
                </a:pPr>
                <a:r>
                  <a:rPr lang="zh-CN" altLang="en-US" sz="24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          由此可得：</a:t>
                </a:r>
                <a:r>
                  <a:rPr lang="zh-CN" altLang="en-US" sz="24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初始状态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𝑺</m:t>
                        </m:r>
                      </m:e>
                      <m:sub>
                        <m:r>
                          <a:rPr lang="en-US" altLang="zh-CN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𝟎</m:t>
                        </m:r>
                      </m:sub>
                    </m:sSub>
                    <m:r>
                      <a:rPr lang="en-US" altLang="zh-CN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𝒂</m:t>
                    </m:r>
                    <m:r>
                      <a:rPr lang="en-US" altLang="zh-CN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𝒃</m:t>
                    </m:r>
                    <m:r>
                      <a:rPr lang="en-US" altLang="zh-CN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𝟎</m:t>
                    </m:r>
                    <m:r>
                      <a:rPr lang="en-US" altLang="zh-CN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𝟎</m:t>
                    </m:r>
                    <m:r>
                      <a:rPr lang="en-US" altLang="zh-CN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CN" sz="24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</a:t>
                </a:r>
                <a:endParaRPr lang="zh-CN" altLang="en-US" sz="24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 eaLnBrk="1" hangingPunct="1">
                  <a:lnSpc>
                    <a:spcPts val="3500"/>
                  </a:lnSpc>
                </a:pPr>
                <a:r>
                  <a:rPr lang="zh-CN" altLang="en-US" sz="24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     </a:t>
                </a:r>
                <a:r>
                  <a:rPr lang="zh-CN" altLang="en-US" sz="24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                        </a:t>
                </a:r>
                <a:r>
                  <a:rPr lang="zh-CN" altLang="en-US" sz="24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目标状态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𝑺</m:t>
                        </m:r>
                      </m:e>
                      <m:sub>
                        <m:r>
                          <a:rPr lang="en-US" altLang="zh-CN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𝒈</m:t>
                        </m:r>
                      </m:sub>
                    </m:sSub>
                    <m:r>
                      <a:rPr lang="en-US" altLang="zh-CN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𝒄</m:t>
                    </m:r>
                    <m:r>
                      <a:rPr lang="en-US" altLang="zh-CN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𝒄</m:t>
                    </m:r>
                    <m:r>
                      <a:rPr lang="en-US" altLang="zh-CN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𝟏</m:t>
                    </m:r>
                    <m:r>
                      <a:rPr lang="en-US" altLang="zh-CN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𝟏</m:t>
                    </m:r>
                    <m:r>
                      <a:rPr lang="en-US" altLang="zh-CN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altLang="zh-CN" sz="2400" dirty="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8674" name="Text 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29895" y="1856482"/>
                <a:ext cx="7848227" cy="3372718"/>
              </a:xfrm>
              <a:prstGeom prst="rect">
                <a:avLst/>
              </a:prstGeom>
              <a:blipFill rotWithShape="0">
                <a:blip r:embed="rId2"/>
                <a:stretch>
                  <a:fillRect l="-2329" t="-2351" b="-2532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867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82"/>
          <a:stretch>
            <a:fillRect/>
          </a:stretch>
        </p:blipFill>
        <p:spPr bwMode="auto">
          <a:xfrm>
            <a:off x="5940152" y="171224"/>
            <a:ext cx="2520653" cy="1361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8676" name="矩形 1"/>
          <p:cNvSpPr>
            <a:spLocks noChangeArrowheads="1"/>
          </p:cNvSpPr>
          <p:nvPr/>
        </p:nvSpPr>
        <p:spPr bwMode="auto">
          <a:xfrm>
            <a:off x="620797" y="1132071"/>
            <a:ext cx="122413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求解</a:t>
            </a:r>
            <a:r>
              <a:rPr lang="zh-CN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过程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</a:t>
            </a:r>
            <a:endParaRPr lang="zh-CN" altLang="zh-CN" sz="20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" name="Text Box 7"/>
          <p:cNvSpPr txBox="1">
            <a:spLocks noChangeArrowheads="1"/>
          </p:cNvSpPr>
          <p:nvPr/>
        </p:nvSpPr>
        <p:spPr bwMode="auto">
          <a:xfrm>
            <a:off x="629757" y="620936"/>
            <a:ext cx="451830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271463" indent="-271463" eaLnBrk="1" hangingPunct="1">
              <a:spcBef>
                <a:spcPct val="50000"/>
              </a:spcBef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与</a:t>
            </a:r>
            <a:r>
              <a:rPr lang="en-US" altLang="zh-CN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/</a:t>
            </a:r>
            <a:r>
              <a:rPr lang="zh-CN" altLang="en-US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或</a:t>
            </a:r>
            <a:r>
              <a:rPr lang="zh-CN" altLang="en-US" sz="2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图</a:t>
            </a:r>
            <a:r>
              <a:rPr lang="zh-CN" alt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示例</a:t>
            </a:r>
            <a:r>
              <a:rPr lang="zh-CN" altLang="en-US" sz="2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</a:t>
            </a:r>
            <a:r>
              <a:rPr lang="zh-CN" altLang="en-US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猴子和香蕉问题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611789" y="1705470"/>
            <a:ext cx="8064500" cy="39703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457200" indent="-457200" eaLnBrk="1" hangingPunct="1">
              <a:lnSpc>
                <a:spcPct val="150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可能出现的状态：</a:t>
            </a:r>
            <a:endParaRPr lang="en-US" altLang="zh-CN" sz="2400" dirty="0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zh-CN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                       </a:t>
            </a:r>
            <a:r>
              <a:rPr lang="en-US" altLang="zh-CN" sz="2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</a:t>
            </a:r>
            <a:r>
              <a:rPr lang="en-US" altLang="zh-CN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</a:t>
            </a:r>
            <a:r>
              <a:rPr lang="en-US" altLang="zh-CN" sz="2400" baseline="-30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0</a:t>
            </a:r>
            <a:r>
              <a:rPr lang="en-US" altLang="zh-CN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(a,b,0,0)  ←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初始状态</a:t>
            </a:r>
            <a:endParaRPr lang="en-US" altLang="zh-CN" sz="2400" dirty="0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zh-CN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                       </a:t>
            </a:r>
            <a:r>
              <a:rPr lang="en-US" altLang="zh-CN" sz="2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</a:t>
            </a:r>
            <a:r>
              <a:rPr lang="en-US" altLang="zh-CN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</a:t>
            </a:r>
            <a:r>
              <a:rPr lang="en-US" altLang="zh-CN" sz="2400" baseline="-30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</a:t>
            </a:r>
            <a:r>
              <a:rPr lang="en-US" altLang="zh-CN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(b,b,0,0)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zh-CN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                        </a:t>
            </a:r>
            <a:r>
              <a:rPr lang="en-US" altLang="zh-CN" sz="2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S</a:t>
            </a:r>
            <a:r>
              <a:rPr lang="en-US" altLang="zh-CN" sz="2400" baseline="-30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2</a:t>
            </a:r>
            <a:r>
              <a:rPr lang="en-US" altLang="zh-CN" sz="2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(c,c,0,0</a:t>
            </a:r>
            <a:r>
              <a:rPr lang="en-US" altLang="zh-CN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)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zh-CN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                        </a:t>
            </a:r>
            <a:r>
              <a:rPr lang="en-US" altLang="zh-CN" sz="2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S</a:t>
            </a:r>
            <a:r>
              <a:rPr lang="en-US" altLang="zh-CN" sz="2400" baseline="-30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3</a:t>
            </a:r>
            <a:r>
              <a:rPr lang="en-US" altLang="zh-CN" sz="2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(c,c,1,0</a:t>
            </a:r>
            <a:r>
              <a:rPr lang="en-US" altLang="zh-CN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)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zh-CN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                        </a:t>
            </a:r>
            <a:r>
              <a:rPr lang="en-US" altLang="zh-CN" sz="2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S</a:t>
            </a:r>
            <a:r>
              <a:rPr lang="en-US" altLang="zh-CN" sz="2400" baseline="-30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4 </a:t>
            </a:r>
            <a:r>
              <a:rPr lang="en-US" altLang="zh-CN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(c,c,1,1)  ←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目标状态</a:t>
            </a:r>
            <a:endParaRPr lang="en-US" altLang="zh-CN" sz="2400" dirty="0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342900" indent="-342900" eaLnBrk="1" hangingPunct="1">
              <a:lnSpc>
                <a:spcPct val="150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允许的操作集：</a:t>
            </a:r>
            <a:r>
              <a:rPr lang="en-US" altLang="zh-CN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F={f</a:t>
            </a:r>
            <a:r>
              <a:rPr lang="en-US" altLang="zh-CN" sz="2400" baseline="-30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</a:t>
            </a:r>
            <a:r>
              <a:rPr lang="en-US" altLang="zh-CN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, f</a:t>
            </a:r>
            <a:r>
              <a:rPr lang="en-US" altLang="zh-CN" sz="2400" baseline="-30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2</a:t>
            </a:r>
            <a:r>
              <a:rPr lang="en-US" altLang="zh-CN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, f</a:t>
            </a:r>
            <a:r>
              <a:rPr lang="en-US" altLang="zh-CN" sz="2400" baseline="-30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3</a:t>
            </a:r>
            <a:r>
              <a:rPr lang="en-US" altLang="zh-CN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, f</a:t>
            </a:r>
            <a:r>
              <a:rPr lang="en-US" altLang="zh-CN" sz="2400" baseline="-30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4</a:t>
            </a:r>
            <a:r>
              <a:rPr lang="en-US" altLang="zh-CN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}</a:t>
            </a:r>
          </a:p>
        </p:txBody>
      </p:sp>
      <p:grpSp>
        <p:nvGrpSpPr>
          <p:cNvPr id="25" name="组合 24"/>
          <p:cNvGrpSpPr>
            <a:grpSpLocks/>
          </p:cNvGrpSpPr>
          <p:nvPr/>
        </p:nvGrpSpPr>
        <p:grpSpPr bwMode="auto">
          <a:xfrm>
            <a:off x="2525539" y="2588904"/>
            <a:ext cx="822325" cy="2274888"/>
            <a:chOff x="2093918" y="2616106"/>
            <a:chExt cx="821898" cy="2274659"/>
          </a:xfrm>
        </p:grpSpPr>
        <p:grpSp>
          <p:nvGrpSpPr>
            <p:cNvPr id="29702" name="组合 11"/>
            <p:cNvGrpSpPr>
              <a:grpSpLocks/>
            </p:cNvGrpSpPr>
            <p:nvPr/>
          </p:nvGrpSpPr>
          <p:grpSpPr bwMode="auto">
            <a:xfrm>
              <a:off x="2093918" y="2616106"/>
              <a:ext cx="821898" cy="524862"/>
              <a:chOff x="2093918" y="2616106"/>
              <a:chExt cx="821898" cy="524862"/>
            </a:xfrm>
          </p:grpSpPr>
          <p:cxnSp>
            <p:nvCxnSpPr>
              <p:cNvPr id="29715" name="直接连接符 7"/>
              <p:cNvCxnSpPr>
                <a:cxnSpLocks noChangeShapeType="1"/>
              </p:cNvCxnSpPr>
              <p:nvPr/>
            </p:nvCxnSpPr>
            <p:spPr bwMode="auto">
              <a:xfrm flipH="1">
                <a:off x="2483768" y="2636912"/>
                <a:ext cx="432048" cy="288032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9716" name="直接连接符 9"/>
              <p:cNvCxnSpPr>
                <a:cxnSpLocks noChangeShapeType="1"/>
              </p:cNvCxnSpPr>
              <p:nvPr/>
            </p:nvCxnSpPr>
            <p:spPr bwMode="auto">
              <a:xfrm>
                <a:off x="2483768" y="2924944"/>
                <a:ext cx="432048" cy="216024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29717" name="矩形 10"/>
              <p:cNvSpPr>
                <a:spLocks noChangeArrowheads="1"/>
              </p:cNvSpPr>
              <p:nvPr/>
            </p:nvSpPr>
            <p:spPr bwMode="auto">
              <a:xfrm>
                <a:off x="2093918" y="2616106"/>
                <a:ext cx="389648" cy="46161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en-US" altLang="zh-CN" sz="24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f</a:t>
                </a:r>
                <a:r>
                  <a:rPr lang="en-US" altLang="zh-CN" sz="2400" baseline="-300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1</a:t>
                </a:r>
                <a:endParaRPr lang="zh-CN" altLang="en-US" sz="24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9703" name="组合 12"/>
            <p:cNvGrpSpPr>
              <a:grpSpLocks/>
            </p:cNvGrpSpPr>
            <p:nvPr/>
          </p:nvGrpSpPr>
          <p:grpSpPr bwMode="auto">
            <a:xfrm>
              <a:off x="2093918" y="3201302"/>
              <a:ext cx="821898" cy="524862"/>
              <a:chOff x="2093918" y="2616106"/>
              <a:chExt cx="821898" cy="524862"/>
            </a:xfrm>
          </p:grpSpPr>
          <p:cxnSp>
            <p:nvCxnSpPr>
              <p:cNvPr id="29712" name="直接连接符 13"/>
              <p:cNvCxnSpPr>
                <a:cxnSpLocks noChangeShapeType="1"/>
              </p:cNvCxnSpPr>
              <p:nvPr/>
            </p:nvCxnSpPr>
            <p:spPr bwMode="auto">
              <a:xfrm flipH="1">
                <a:off x="2483768" y="2636912"/>
                <a:ext cx="432048" cy="288032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9713" name="直接连接符 14"/>
              <p:cNvCxnSpPr>
                <a:cxnSpLocks noChangeShapeType="1"/>
              </p:cNvCxnSpPr>
              <p:nvPr/>
            </p:nvCxnSpPr>
            <p:spPr bwMode="auto">
              <a:xfrm>
                <a:off x="2483768" y="2924944"/>
                <a:ext cx="432048" cy="216024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29714" name="矩形 15"/>
              <p:cNvSpPr>
                <a:spLocks noChangeArrowheads="1"/>
              </p:cNvSpPr>
              <p:nvPr/>
            </p:nvSpPr>
            <p:spPr bwMode="auto">
              <a:xfrm>
                <a:off x="2093918" y="2616106"/>
                <a:ext cx="389648" cy="46161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en-US" altLang="zh-CN" sz="24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f</a:t>
                </a:r>
                <a:r>
                  <a:rPr lang="en-US" altLang="zh-CN" sz="2400" baseline="-300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2</a:t>
                </a:r>
                <a:endParaRPr lang="zh-CN" altLang="en-US" sz="24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9704" name="组合 16"/>
            <p:cNvGrpSpPr>
              <a:grpSpLocks/>
            </p:cNvGrpSpPr>
            <p:nvPr/>
          </p:nvGrpSpPr>
          <p:grpSpPr bwMode="auto">
            <a:xfrm>
              <a:off x="2093918" y="3769033"/>
              <a:ext cx="821898" cy="524862"/>
              <a:chOff x="2093918" y="2616106"/>
              <a:chExt cx="821898" cy="524862"/>
            </a:xfrm>
          </p:grpSpPr>
          <p:cxnSp>
            <p:nvCxnSpPr>
              <p:cNvPr id="29709" name="直接连接符 17"/>
              <p:cNvCxnSpPr>
                <a:cxnSpLocks noChangeShapeType="1"/>
              </p:cNvCxnSpPr>
              <p:nvPr/>
            </p:nvCxnSpPr>
            <p:spPr bwMode="auto">
              <a:xfrm flipH="1">
                <a:off x="2483768" y="2636912"/>
                <a:ext cx="432048" cy="288032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9710" name="直接连接符 18"/>
              <p:cNvCxnSpPr>
                <a:cxnSpLocks noChangeShapeType="1"/>
              </p:cNvCxnSpPr>
              <p:nvPr/>
            </p:nvCxnSpPr>
            <p:spPr bwMode="auto">
              <a:xfrm>
                <a:off x="2483768" y="2924944"/>
                <a:ext cx="432048" cy="216024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29711" name="矩形 19"/>
              <p:cNvSpPr>
                <a:spLocks noChangeArrowheads="1"/>
              </p:cNvSpPr>
              <p:nvPr/>
            </p:nvSpPr>
            <p:spPr bwMode="auto">
              <a:xfrm>
                <a:off x="2093918" y="2616106"/>
                <a:ext cx="389648" cy="46161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en-US" altLang="zh-CN" sz="240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f</a:t>
                </a:r>
                <a:r>
                  <a:rPr lang="en-US" altLang="zh-CN" sz="2400" baseline="-3000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3</a:t>
                </a:r>
                <a:endParaRPr lang="zh-CN" altLang="en-US" sz="240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9705" name="组合 20"/>
            <p:cNvGrpSpPr>
              <a:grpSpLocks/>
            </p:cNvGrpSpPr>
            <p:nvPr/>
          </p:nvGrpSpPr>
          <p:grpSpPr bwMode="auto">
            <a:xfrm>
              <a:off x="2093918" y="4365903"/>
              <a:ext cx="821898" cy="524862"/>
              <a:chOff x="2093918" y="2616106"/>
              <a:chExt cx="821898" cy="524862"/>
            </a:xfrm>
          </p:grpSpPr>
          <p:cxnSp>
            <p:nvCxnSpPr>
              <p:cNvPr id="29706" name="直接连接符 21"/>
              <p:cNvCxnSpPr>
                <a:cxnSpLocks noChangeShapeType="1"/>
              </p:cNvCxnSpPr>
              <p:nvPr/>
            </p:nvCxnSpPr>
            <p:spPr bwMode="auto">
              <a:xfrm flipH="1">
                <a:off x="2483768" y="2636912"/>
                <a:ext cx="432048" cy="288032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9707" name="直接连接符 22"/>
              <p:cNvCxnSpPr>
                <a:cxnSpLocks noChangeShapeType="1"/>
              </p:cNvCxnSpPr>
              <p:nvPr/>
            </p:nvCxnSpPr>
            <p:spPr bwMode="auto">
              <a:xfrm>
                <a:off x="2483768" y="2924944"/>
                <a:ext cx="432048" cy="216024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29708" name="矩形 23"/>
              <p:cNvSpPr>
                <a:spLocks noChangeArrowheads="1"/>
              </p:cNvSpPr>
              <p:nvPr/>
            </p:nvSpPr>
            <p:spPr bwMode="auto">
              <a:xfrm>
                <a:off x="2093918" y="2616106"/>
                <a:ext cx="389648" cy="46161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en-US" altLang="zh-CN" sz="240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f</a:t>
                </a:r>
                <a:r>
                  <a:rPr lang="en-US" altLang="zh-CN" sz="2400" baseline="-3000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4</a:t>
                </a:r>
                <a:endParaRPr lang="zh-CN" altLang="en-US" sz="240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</p:grpSp>
      </p:grpSp>
      <p:cxnSp>
        <p:nvCxnSpPr>
          <p:cNvPr id="3" name="直接箭头连接符 2"/>
          <p:cNvCxnSpPr/>
          <p:nvPr/>
        </p:nvCxnSpPr>
        <p:spPr bwMode="auto">
          <a:xfrm>
            <a:off x="5867400" y="2852936"/>
            <a:ext cx="0" cy="1597025"/>
          </a:xfrm>
          <a:prstGeom prst="straightConnector1">
            <a:avLst/>
          </a:prstGeom>
          <a:ln w="38100">
            <a:solidFill>
              <a:srgbClr val="FF0000"/>
            </a:solidFill>
            <a:prstDash val="dash"/>
            <a:headEnd type="none" w="med" len="med"/>
            <a:tailEnd type="triangle"/>
          </a:ln>
          <a:extLst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22" name="组合 21"/>
          <p:cNvGrpSpPr/>
          <p:nvPr/>
        </p:nvGrpSpPr>
        <p:grpSpPr>
          <a:xfrm>
            <a:off x="899592" y="609123"/>
            <a:ext cx="7344171" cy="920371"/>
            <a:chOff x="899592" y="504068"/>
            <a:chExt cx="7344171" cy="836700"/>
          </a:xfrm>
        </p:grpSpPr>
        <p:pic>
          <p:nvPicPr>
            <p:cNvPr id="23" name="Picture 5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882"/>
            <a:stretch>
              <a:fillRect/>
            </a:stretch>
          </p:blipFill>
          <p:spPr bwMode="auto">
            <a:xfrm>
              <a:off x="899592" y="504068"/>
              <a:ext cx="1429734" cy="8330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55132" y="534391"/>
              <a:ext cx="1256502" cy="802709"/>
            </a:xfrm>
            <a:prstGeom prst="rect">
              <a:avLst/>
            </a:prstGeom>
          </p:spPr>
        </p:pic>
        <p:pic>
          <p:nvPicPr>
            <p:cNvPr id="26" name="图片 2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06893" y="531365"/>
              <a:ext cx="1261240" cy="805736"/>
            </a:xfrm>
            <a:prstGeom prst="rect">
              <a:avLst/>
            </a:prstGeom>
          </p:spPr>
        </p:pic>
        <p:pic>
          <p:nvPicPr>
            <p:cNvPr id="27" name="图片 2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89201" y="533223"/>
              <a:ext cx="1258331" cy="803878"/>
            </a:xfrm>
            <a:prstGeom prst="rect">
              <a:avLst/>
            </a:prstGeom>
          </p:spPr>
        </p:pic>
        <p:pic>
          <p:nvPicPr>
            <p:cNvPr id="28" name="图片 2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76781" y="531364"/>
              <a:ext cx="1266982" cy="809404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矩形 1"/>
          <p:cNvSpPr>
            <a:spLocks noChangeArrowheads="1"/>
          </p:cNvSpPr>
          <p:nvPr/>
        </p:nvSpPr>
        <p:spPr bwMode="auto">
          <a:xfrm>
            <a:off x="611188" y="883302"/>
            <a:ext cx="2160612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2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操作符</a:t>
            </a:r>
            <a:r>
              <a:rPr lang="en-US" altLang="zh-CN" sz="2400" dirty="0" smtClean="0"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lang="zh-CN" altLang="en-US" sz="2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算子</a:t>
            </a:r>
            <a:r>
              <a:rPr lang="en-US" altLang="zh-CN" sz="2400" dirty="0" smtClean="0">
                <a:latin typeface="+mn-ea"/>
                <a:ea typeface="+mn-ea"/>
                <a:cs typeface="Times New Roman" panose="02020603050405020304" pitchFamily="18" charset="0"/>
              </a:rPr>
              <a:t>)</a:t>
            </a:r>
            <a:r>
              <a:rPr lang="zh-CN" altLang="en-US" sz="2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</a:t>
            </a:r>
            <a:endParaRPr lang="zh-CN" altLang="en-US" sz="24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3072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82"/>
          <a:stretch>
            <a:fillRect/>
          </a:stretch>
        </p:blipFill>
        <p:spPr bwMode="auto">
          <a:xfrm>
            <a:off x="6372225" y="260350"/>
            <a:ext cx="2160588" cy="1217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>
                <a:spLocks noChangeArrowheads="1"/>
              </p:cNvSpPr>
              <p:nvPr/>
            </p:nvSpPr>
            <p:spPr bwMode="auto">
              <a:xfrm>
                <a:off x="678845" y="4115367"/>
                <a:ext cx="8069619" cy="1423467"/>
              </a:xfrm>
              <a:prstGeom prst="rect">
                <a:avLst/>
              </a:prstGeom>
              <a:noFill/>
              <a:ln w="9525">
                <a:solidFill>
                  <a:srgbClr val="FF0000"/>
                </a:solidFill>
                <a:prstDash val="sysDash"/>
                <a:miter lim="800000"/>
                <a:headEnd/>
                <a:tailEnd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342900" indent="-342900">
                  <a:lnSpc>
                    <a:spcPts val="3700"/>
                  </a:lnSpc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en-US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从</a:t>
                </a:r>
                <a:r>
                  <a:rPr lang="zh-CN" altLang="en-US" sz="200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初始状态</a:t>
                </a:r>
                <a:r>
                  <a:rPr lang="zh-CN" altLang="en-US" sz="20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到</a:t>
                </a:r>
                <a:r>
                  <a:rPr lang="zh-CN" altLang="en-US" sz="200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目标状态</a:t>
                </a:r>
                <a:r>
                  <a:rPr lang="zh-CN" altLang="en-US" sz="20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，</a:t>
                </a:r>
                <a:r>
                  <a:rPr lang="zh-CN" altLang="en-US" sz="2000" u="wavyDbl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各状态</a:t>
                </a:r>
                <a:r>
                  <a:rPr lang="zh-CN" altLang="en-US" sz="2000" u="wavyDbl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量发生变化</a:t>
                </a:r>
                <a:r>
                  <a:rPr lang="zh-CN" altLang="en-US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，</a:t>
                </a:r>
                <a:r>
                  <a:rPr lang="zh-CN" altLang="en-US" sz="20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操作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𝒇</m:t>
                        </m:r>
                      </m:e>
                      <m:sub>
                        <m:r>
                          <a:rPr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𝒇</m:t>
                        </m:r>
                      </m:e>
                      <m:sub>
                        <m:r>
                          <a:rPr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𝒇</m:t>
                        </m:r>
                      </m:e>
                      <m:sub>
                        <m:r>
                          <a:rPr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𝟑</m:t>
                        </m:r>
                      </m:sub>
                    </m:sSub>
                    <m:r>
                      <a:rPr lang="en-US" altLang="zh-CN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𝒇</m:t>
                        </m:r>
                      </m:e>
                      <m:sub>
                        <m:r>
                          <a:rPr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𝟒</m:t>
                        </m:r>
                      </m:sub>
                    </m:sSub>
                  </m:oMath>
                </a14:m>
                <a:r>
                  <a:rPr lang="zh-CN" altLang="en-US" sz="20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均</a:t>
                </a:r>
                <a:r>
                  <a:rPr lang="zh-CN" altLang="en-US" sz="200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为</a:t>
                </a:r>
                <a:r>
                  <a:rPr lang="zh-CN" alt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主</a:t>
                </a:r>
                <a:r>
                  <a:rPr lang="zh-CN" altLang="en-US" sz="20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操作</a:t>
                </a:r>
                <a:r>
                  <a:rPr lang="en-US" altLang="zh-CN" sz="2000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(</a:t>
                </a:r>
                <a:r>
                  <a:rPr lang="zh-CN" altLang="en-US" sz="20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独立操作</a:t>
                </a:r>
                <a:r>
                  <a:rPr lang="en-US" altLang="zh-CN" sz="2000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)</a:t>
                </a:r>
                <a:r>
                  <a:rPr lang="zh-CN" altLang="en-US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，因此</a:t>
                </a:r>
                <a:r>
                  <a:rPr lang="zh-CN" altLang="en-US" sz="20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原始问题</a:t>
                </a:r>
                <a:r>
                  <a:rPr lang="zh-CN" altLang="en-US" sz="20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即</a:t>
                </a:r>
                <a:r>
                  <a:rPr lang="zh-CN" altLang="en-US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变换</a:t>
                </a:r>
                <a:r>
                  <a:rPr lang="zh-CN" altLang="en-US" sz="20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为</a:t>
                </a:r>
                <a:r>
                  <a:rPr lang="en-US" altLang="zh-CN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4</a:t>
                </a:r>
                <a:r>
                  <a:rPr lang="zh-CN" alt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个新</a:t>
                </a:r>
                <a:r>
                  <a:rPr lang="zh-CN" altLang="en-US" sz="20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问题</a:t>
                </a:r>
                <a:r>
                  <a:rPr lang="zh-CN" altLang="en-US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。新</a:t>
                </a:r>
                <a:r>
                  <a:rPr lang="zh-CN" altLang="en-US" sz="20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问题</a:t>
                </a:r>
                <a:r>
                  <a:rPr lang="zh-CN" altLang="en-US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又分为</a:t>
                </a:r>
                <a:r>
                  <a:rPr lang="zh-CN" altLang="en-US" sz="2000" u="wavyDbl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子问题</a:t>
                </a:r>
                <a:r>
                  <a:rPr lang="zh-CN" altLang="en-US" sz="20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、</a:t>
                </a:r>
                <a:r>
                  <a:rPr lang="zh-CN" altLang="en-US" sz="2000" u="wavyDbl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子子</a:t>
                </a:r>
                <a:r>
                  <a:rPr lang="zh-CN" altLang="en-US" sz="2000" u="wavyDbl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问题</a:t>
                </a:r>
                <a:r>
                  <a:rPr lang="en-US" altLang="zh-CN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…</a:t>
                </a:r>
                <a:r>
                  <a:rPr lang="zh-CN" altLang="en-US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这一分解变换过程</a:t>
                </a:r>
                <a:r>
                  <a:rPr lang="en-US" altLang="zh-CN" sz="2000" b="0" dirty="0">
                    <a:latin typeface="+mn-ea"/>
                    <a:ea typeface="+mn-ea"/>
                    <a:cs typeface="Times New Roman" panose="02020603050405020304" pitchFamily="18" charset="0"/>
                  </a:rPr>
                  <a:t>---</a:t>
                </a:r>
                <a:r>
                  <a:rPr lang="zh-CN" altLang="en-US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与</a:t>
                </a:r>
                <a:r>
                  <a:rPr lang="en-US" altLang="zh-CN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/</a:t>
                </a:r>
                <a:r>
                  <a:rPr lang="zh-CN" altLang="en-US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或图</a:t>
                </a:r>
                <a:r>
                  <a:rPr lang="zh-CN" altLang="en-US" sz="24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表示</a:t>
                </a:r>
                <a:endParaRPr lang="zh-CN" altLang="en-US" sz="24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78845" y="4115367"/>
                <a:ext cx="8069619" cy="1423467"/>
              </a:xfrm>
              <a:prstGeom prst="rect">
                <a:avLst/>
              </a:prstGeom>
              <a:blipFill rotWithShape="0">
                <a:blip r:embed="rId3"/>
                <a:stretch>
                  <a:fillRect l="-1357" b="-8475"/>
                </a:stretch>
              </a:blipFill>
              <a:ln w="9525">
                <a:solidFill>
                  <a:srgbClr val="FF0000"/>
                </a:solidFill>
                <a:prstDash val="sysDash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0725" name="组合 10"/>
          <p:cNvGrpSpPr>
            <a:grpSpLocks/>
          </p:cNvGrpSpPr>
          <p:nvPr/>
        </p:nvGrpSpPr>
        <p:grpSpPr bwMode="auto">
          <a:xfrm>
            <a:off x="755650" y="1728018"/>
            <a:ext cx="7848600" cy="2205038"/>
            <a:chOff x="755650" y="1673225"/>
            <a:chExt cx="7848600" cy="2205732"/>
          </a:xfrm>
        </p:grpSpPr>
        <p:sp>
          <p:nvSpPr>
            <p:cNvPr id="30726" name="Text Box 4"/>
            <p:cNvSpPr txBox="1">
              <a:spLocks noChangeArrowheads="1"/>
            </p:cNvSpPr>
            <p:nvPr/>
          </p:nvSpPr>
          <p:spPr bwMode="auto">
            <a:xfrm>
              <a:off x="755650" y="1673225"/>
              <a:ext cx="7848600" cy="22057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ts val="4300"/>
                </a:lnSpc>
              </a:pPr>
              <a:r>
                <a:rPr lang="en-US" altLang="zh-CN" sz="2000" i="1" dirty="0" smtClean="0">
                  <a:solidFill>
                    <a:srgbClr val="FF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f</a:t>
              </a:r>
              <a:r>
                <a:rPr lang="en-US" altLang="zh-CN" sz="2000" i="1" baseline="-30000" dirty="0" smtClean="0">
                  <a:solidFill>
                    <a:srgbClr val="FF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1 </a:t>
              </a:r>
              <a:r>
                <a:rPr lang="en-US" altLang="zh-CN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→</a:t>
              </a:r>
              <a:r>
                <a:rPr lang="en-US" altLang="zh-CN" sz="2000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goto(b)</a:t>
              </a:r>
              <a:r>
                <a:rPr lang="zh-CN" altLang="en-US" sz="20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：猴子走到</a:t>
              </a:r>
              <a:r>
                <a:rPr lang="zh-CN" altLang="en-US" sz="2000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位置</a:t>
              </a:r>
              <a:r>
                <a:rPr lang="en-US" altLang="zh-CN" sz="2000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b</a:t>
              </a:r>
              <a:endPara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  <a:p>
              <a:pPr eaLnBrk="1" hangingPunct="1">
                <a:lnSpc>
                  <a:spcPts val="4300"/>
                </a:lnSpc>
              </a:pPr>
              <a:r>
                <a:rPr lang="en-US" altLang="zh-CN" sz="2000" i="1" dirty="0" smtClean="0">
                  <a:solidFill>
                    <a:srgbClr val="FF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f</a:t>
              </a:r>
              <a:r>
                <a:rPr lang="en-US" altLang="zh-CN" sz="2000" i="1" baseline="-30000" dirty="0" smtClean="0">
                  <a:solidFill>
                    <a:srgbClr val="FF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2</a:t>
              </a:r>
              <a:r>
                <a:rPr lang="en-US" altLang="zh-CN" sz="2000" dirty="0" smtClean="0">
                  <a:solidFill>
                    <a:srgbClr val="FF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 </a:t>
              </a:r>
              <a:r>
                <a:rPr lang="en-US" altLang="zh-CN" sz="2000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→</a:t>
              </a:r>
              <a:r>
                <a:rPr lang="en-US" altLang="zh-CN" sz="2000" dirty="0" err="1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pushbox</a:t>
              </a:r>
              <a:r>
                <a:rPr lang="en-US" altLang="zh-CN" sz="2000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(c)</a:t>
              </a:r>
              <a:r>
                <a:rPr lang="zh-CN" altLang="en-US" sz="20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：猴子推箱子到</a:t>
              </a:r>
              <a:r>
                <a:rPr lang="zh-CN" altLang="en-US" sz="2000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位置</a:t>
              </a:r>
              <a:r>
                <a:rPr lang="en-US" altLang="zh-CN" sz="2000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c</a:t>
              </a:r>
              <a:endPara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  <a:p>
              <a:pPr eaLnBrk="1" hangingPunct="1">
                <a:lnSpc>
                  <a:spcPts val="4300"/>
                </a:lnSpc>
              </a:pPr>
              <a:r>
                <a:rPr lang="en-US" altLang="zh-CN" sz="2000" i="1" dirty="0">
                  <a:solidFill>
                    <a:srgbClr val="FF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f</a:t>
              </a:r>
              <a:r>
                <a:rPr lang="en-US" altLang="zh-CN" sz="2000" i="1" baseline="-30000" dirty="0">
                  <a:solidFill>
                    <a:srgbClr val="FF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3</a:t>
              </a:r>
              <a:r>
                <a:rPr lang="en-US" altLang="zh-CN" sz="2000" dirty="0">
                  <a:solidFill>
                    <a:srgbClr val="FF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 </a:t>
              </a:r>
              <a:r>
                <a:rPr lang="en-US" altLang="zh-CN" sz="20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→</a:t>
              </a:r>
              <a:r>
                <a:rPr lang="en-US" altLang="zh-CN" sz="2000" dirty="0" err="1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climbbox</a:t>
              </a:r>
              <a:r>
                <a:rPr lang="zh-CN" altLang="en-US" sz="20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：猴子爬上箱顶</a:t>
              </a:r>
            </a:p>
            <a:p>
              <a:pPr eaLnBrk="1" hangingPunct="1">
                <a:lnSpc>
                  <a:spcPts val="4300"/>
                </a:lnSpc>
              </a:pPr>
              <a:r>
                <a:rPr lang="en-US" altLang="zh-CN" sz="2000" i="1" dirty="0">
                  <a:solidFill>
                    <a:srgbClr val="FF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f</a:t>
              </a:r>
              <a:r>
                <a:rPr lang="en-US" altLang="zh-CN" sz="2000" i="1" baseline="-30000" dirty="0">
                  <a:solidFill>
                    <a:srgbClr val="FF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4 </a:t>
              </a:r>
              <a:r>
                <a:rPr lang="en-US" altLang="zh-CN" sz="2000" dirty="0">
                  <a:solidFill>
                    <a:srgbClr val="FF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→ </a:t>
              </a:r>
              <a:r>
                <a:rPr lang="en-US" altLang="zh-CN" sz="20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grasp</a:t>
              </a:r>
              <a:r>
                <a:rPr lang="zh-CN" altLang="en-US" sz="20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：猴子拿到香蕉</a:t>
              </a:r>
              <a:r>
                <a:rPr lang="zh-CN" altLang="en-US" sz="2000" b="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                </a:t>
              </a:r>
              <a:endPara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30727" name="矩形 5"/>
            <p:cNvSpPr>
              <a:spLocks noChangeArrowheads="1"/>
            </p:cNvSpPr>
            <p:nvPr/>
          </p:nvSpPr>
          <p:spPr bwMode="auto">
            <a:xfrm>
              <a:off x="5899273" y="1709623"/>
              <a:ext cx="2565511" cy="554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609600" indent="-609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en-US" altLang="zh-CN" sz="2000" i="1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(w, x, </a:t>
              </a:r>
              <a:r>
                <a:rPr lang="en-US" altLang="zh-CN" sz="2000" i="1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y, </a:t>
              </a:r>
              <a:r>
                <a:rPr lang="en-US" altLang="zh-CN" sz="2000" i="1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z)</a:t>
              </a:r>
              <a:r>
                <a:rPr lang="en-US" altLang="zh-CN" sz="2000" i="1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  <a:sym typeface="Symbol" panose="05050102010706020507" pitchFamily="18" charset="2"/>
                </a:rPr>
                <a:t> </a:t>
              </a:r>
              <a:r>
                <a:rPr lang="en-US" altLang="zh-CN" sz="2000" i="1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(b, </a:t>
              </a:r>
              <a:r>
                <a:rPr lang="en-US" altLang="zh-CN" sz="2000" i="1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x, </a:t>
              </a:r>
              <a:r>
                <a:rPr lang="en-US" altLang="zh-CN" sz="2000" i="1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y, </a:t>
              </a:r>
              <a:r>
                <a:rPr lang="en-US" altLang="zh-CN" sz="2000" i="1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z)</a:t>
              </a:r>
            </a:p>
          </p:txBody>
        </p:sp>
        <p:sp>
          <p:nvSpPr>
            <p:cNvPr id="30728" name="矩形 6"/>
            <p:cNvSpPr>
              <a:spLocks noChangeArrowheads="1"/>
            </p:cNvSpPr>
            <p:nvPr/>
          </p:nvSpPr>
          <p:spPr bwMode="auto">
            <a:xfrm>
              <a:off x="5903029" y="2226930"/>
              <a:ext cx="2502865" cy="554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609600" indent="-609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en-US" altLang="zh-CN" sz="2000" i="1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(b, </a:t>
              </a:r>
              <a:r>
                <a:rPr lang="en-US" altLang="zh-CN" sz="2000" i="1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x, </a:t>
              </a:r>
              <a:r>
                <a:rPr lang="en-US" altLang="zh-CN" sz="2000" i="1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y, z)</a:t>
              </a:r>
              <a:r>
                <a:rPr lang="en-US" altLang="zh-CN" sz="2000" i="1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  <a:sym typeface="Symbol" panose="05050102010706020507" pitchFamily="18" charset="2"/>
                </a:rPr>
                <a:t> </a:t>
              </a:r>
              <a:r>
                <a:rPr lang="en-US" altLang="zh-CN" sz="2000" i="1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(c, c, y, z)</a:t>
              </a:r>
              <a:endParaRPr lang="en-US" altLang="zh-CN" sz="2000" i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30729" name="矩形 8"/>
            <p:cNvSpPr>
              <a:spLocks noChangeArrowheads="1"/>
            </p:cNvSpPr>
            <p:nvPr/>
          </p:nvSpPr>
          <p:spPr bwMode="auto">
            <a:xfrm>
              <a:off x="5876896" y="2762050"/>
              <a:ext cx="2497928" cy="554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609600" indent="-609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en-US" altLang="zh-CN" sz="2000" i="1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(c, c, y, </a:t>
              </a:r>
              <a:r>
                <a:rPr lang="en-US" altLang="zh-CN" sz="2000" i="1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z)</a:t>
              </a:r>
              <a:r>
                <a:rPr lang="en-US" altLang="zh-CN" sz="2000" i="1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  <a:sym typeface="Symbol" panose="05050102010706020507" pitchFamily="18" charset="2"/>
                </a:rPr>
                <a:t> </a:t>
              </a:r>
              <a:r>
                <a:rPr lang="en-US" altLang="zh-CN" sz="2000" i="1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(c, c, </a:t>
              </a:r>
              <a:r>
                <a:rPr lang="en-US" altLang="zh-CN" sz="2000" i="1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1, z)</a:t>
              </a:r>
            </a:p>
          </p:txBody>
        </p:sp>
        <p:sp>
          <p:nvSpPr>
            <p:cNvPr id="30730" name="矩形 9"/>
            <p:cNvSpPr>
              <a:spLocks noChangeArrowheads="1"/>
            </p:cNvSpPr>
            <p:nvPr/>
          </p:nvSpPr>
          <p:spPr bwMode="auto">
            <a:xfrm>
              <a:off x="5823298" y="3307050"/>
              <a:ext cx="2550698" cy="554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609600" indent="-609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en-US" altLang="zh-CN" sz="2000" i="1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(c, c, </a:t>
              </a:r>
              <a:r>
                <a:rPr lang="en-US" altLang="zh-CN" sz="2000" i="1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1, </a:t>
              </a:r>
              <a:r>
                <a:rPr lang="en-US" altLang="zh-CN" sz="2000" i="1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z)</a:t>
              </a:r>
              <a:r>
                <a:rPr lang="en-US" altLang="zh-CN" sz="2000" i="1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  <a:sym typeface="Symbol" panose="05050102010706020507" pitchFamily="18" charset="2"/>
                </a:rPr>
                <a:t> </a:t>
              </a:r>
              <a:r>
                <a:rPr lang="en-US" altLang="zh-CN" sz="2000" i="1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(c, c, 1, 1)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7" name="矩形 4"/>
          <p:cNvSpPr>
            <a:spLocks noChangeArrowheads="1"/>
          </p:cNvSpPr>
          <p:nvPr/>
        </p:nvSpPr>
        <p:spPr bwMode="auto">
          <a:xfrm>
            <a:off x="655488" y="1169651"/>
            <a:ext cx="115250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 dirty="0">
                <a:latin typeface="+mn-ea"/>
                <a:ea typeface="+mn-ea"/>
              </a:rPr>
              <a:t>与</a:t>
            </a:r>
            <a:r>
              <a:rPr lang="en-US" altLang="zh-CN" sz="2000" dirty="0">
                <a:latin typeface="+mn-ea"/>
                <a:ea typeface="+mn-ea"/>
              </a:rPr>
              <a:t>/</a:t>
            </a:r>
            <a:r>
              <a:rPr lang="zh-CN" altLang="en-US" sz="2000" dirty="0">
                <a:latin typeface="+mn-ea"/>
                <a:ea typeface="+mn-ea"/>
              </a:rPr>
              <a:t>或图：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4248" y="120910"/>
            <a:ext cx="1715865" cy="1382453"/>
          </a:xfrm>
          <a:prstGeom prst="rect">
            <a:avLst/>
          </a:prstGeom>
        </p:spPr>
      </p:pic>
      <p:graphicFrame>
        <p:nvGraphicFramePr>
          <p:cNvPr id="31746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47390395"/>
              </p:ext>
            </p:extLst>
          </p:nvPr>
        </p:nvGraphicFramePr>
        <p:xfrm>
          <a:off x="684213" y="1844675"/>
          <a:ext cx="7835900" cy="4105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706" name="Visio" r:id="rId4" imgW="5304739" imgH="3018739" progId="Visio.Drawing.11">
                  <p:embed/>
                </p:oleObj>
              </mc:Choice>
              <mc:Fallback>
                <p:oleObj name="Visio" r:id="rId4" imgW="5304739" imgH="3018739" progId="Visio.Drawing.11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4213" y="1844675"/>
                        <a:ext cx="7835900" cy="4105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矩形 2"/>
          <p:cNvSpPr/>
          <p:nvPr/>
        </p:nvSpPr>
        <p:spPr bwMode="auto">
          <a:xfrm>
            <a:off x="6012160" y="5021531"/>
            <a:ext cx="2448272" cy="360040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0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+mn-ea"/>
                <a:ea typeface="+mn-ea"/>
              </a:rPr>
              <a:t>终叶节点</a:t>
            </a:r>
            <a:r>
              <a:rPr kumimoji="0" lang="zh-CN" altLang="en-US" sz="20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Cambria Math" panose="02040503050406030204" pitchFamily="18" charset="0"/>
                <a:ea typeface="+mn-ea"/>
              </a:rPr>
              <a:t>→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本原问题</a:t>
            </a:r>
            <a:endParaRPr kumimoji="0" lang="zh-CN" altLang="en-US" sz="20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+mn-ea"/>
              <a:ea typeface="+mn-ea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899592" y="3753111"/>
            <a:ext cx="7683211" cy="2268177"/>
            <a:chOff x="899592" y="3753111"/>
            <a:chExt cx="7683211" cy="2268177"/>
          </a:xfrm>
        </p:grpSpPr>
        <p:sp>
          <p:nvSpPr>
            <p:cNvPr id="4" name="矩形 3"/>
            <p:cNvSpPr/>
            <p:nvPr/>
          </p:nvSpPr>
          <p:spPr bwMode="auto">
            <a:xfrm>
              <a:off x="899592" y="5157192"/>
              <a:ext cx="1584176" cy="864096"/>
            </a:xfrm>
            <a:prstGeom prst="rect">
              <a:avLst/>
            </a:prstGeom>
            <a:noFill/>
            <a:ln w="12700" cap="flat" cmpd="sng" algn="ctr">
              <a:solidFill>
                <a:srgbClr val="FF0000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7" name="矩形 6"/>
            <p:cNvSpPr/>
            <p:nvPr/>
          </p:nvSpPr>
          <p:spPr bwMode="auto">
            <a:xfrm>
              <a:off x="3917764" y="5157192"/>
              <a:ext cx="1584176" cy="864096"/>
            </a:xfrm>
            <a:prstGeom prst="rect">
              <a:avLst/>
            </a:prstGeom>
            <a:noFill/>
            <a:ln w="12700" cap="flat" cmpd="sng" algn="ctr">
              <a:solidFill>
                <a:srgbClr val="FF0000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" name="矩形 7"/>
            <p:cNvSpPr/>
            <p:nvPr/>
          </p:nvSpPr>
          <p:spPr bwMode="auto">
            <a:xfrm>
              <a:off x="4970677" y="3753111"/>
              <a:ext cx="1584176" cy="864096"/>
            </a:xfrm>
            <a:prstGeom prst="rect">
              <a:avLst/>
            </a:prstGeom>
            <a:noFill/>
            <a:ln w="12700" cap="flat" cmpd="sng" algn="ctr">
              <a:solidFill>
                <a:srgbClr val="FF0000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" name="矩形 8"/>
            <p:cNvSpPr/>
            <p:nvPr/>
          </p:nvSpPr>
          <p:spPr bwMode="auto">
            <a:xfrm>
              <a:off x="6998627" y="3753111"/>
              <a:ext cx="1584176" cy="864096"/>
            </a:xfrm>
            <a:prstGeom prst="rect">
              <a:avLst/>
            </a:prstGeom>
            <a:noFill/>
            <a:ln w="12700" cap="flat" cmpd="sng" algn="ctr">
              <a:solidFill>
                <a:srgbClr val="FF0000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宋体" panose="02010600030101010101" pitchFamily="2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6"/>
          <p:cNvSpPr txBox="1">
            <a:spLocks noChangeArrowheads="1"/>
          </p:cNvSpPr>
          <p:nvPr/>
        </p:nvSpPr>
        <p:spPr bwMode="auto">
          <a:xfrm>
            <a:off x="633217" y="1779193"/>
            <a:ext cx="4632487" cy="2153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342900" indent="-34290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80000"/>
              <a:buFont typeface="宋体" panose="02010600030101010101" pitchFamily="2" charset="-122"/>
              <a:buChar char="□"/>
              <a:defRPr/>
            </a:pPr>
            <a:r>
              <a:rPr lang="zh-CN" altLang="en-US" sz="2000" dirty="0" smtClean="0">
                <a:latin typeface="+mn-ea"/>
                <a:ea typeface="+mn-ea"/>
              </a:rPr>
              <a:t>任何知识的产生均有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一定条件</a:t>
            </a:r>
            <a:r>
              <a:rPr lang="zh-CN" altLang="en-US" sz="2000" dirty="0" smtClean="0">
                <a:latin typeface="+mn-ea"/>
                <a:ea typeface="+mn-ea"/>
              </a:rPr>
              <a:t>和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环境</a:t>
            </a:r>
            <a:endParaRPr lang="en-US" altLang="zh-CN" sz="2000" dirty="0" smtClean="0">
              <a:solidFill>
                <a:srgbClr val="FF0000"/>
              </a:solidFill>
              <a:latin typeface="+mn-ea"/>
              <a:ea typeface="+mn-ea"/>
            </a:endParaRP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80000"/>
              <a:buFont typeface="宋体" panose="02010600030101010101" pitchFamily="2" charset="-122"/>
              <a:buChar char="□"/>
              <a:defRPr/>
            </a:pPr>
            <a:r>
              <a:rPr lang="zh-CN" altLang="en-US" sz="2000" dirty="0" smtClean="0">
                <a:latin typeface="+mn-ea"/>
                <a:ea typeface="+mn-ea"/>
              </a:rPr>
              <a:t>正确性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取决于</a:t>
            </a:r>
            <a:r>
              <a:rPr lang="zh-CN" altLang="en-US" sz="2000" dirty="0" smtClean="0">
                <a:latin typeface="+mn-ea"/>
                <a:ea typeface="+mn-ea"/>
              </a:rPr>
              <a:t>条件和环境</a:t>
            </a:r>
            <a:endParaRPr lang="en-US" altLang="zh-CN" sz="2000" dirty="0" smtClean="0">
              <a:latin typeface="+mn-ea"/>
              <a:ea typeface="+mn-ea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defRPr/>
            </a:pPr>
            <a:r>
              <a:rPr lang="zh-CN" altLang="en-US" sz="2000" dirty="0" smtClean="0">
                <a:latin typeface="+mn-ea"/>
                <a:ea typeface="+mn-ea"/>
              </a:rPr>
              <a:t>   如：</a:t>
            </a:r>
            <a:r>
              <a:rPr lang="en-US" altLang="zh-CN" sz="2000" dirty="0" smtClean="0">
                <a:latin typeface="+mn-ea"/>
                <a:ea typeface="+mn-ea"/>
              </a:rPr>
              <a:t>1+1=2 </a:t>
            </a:r>
            <a:r>
              <a:rPr lang="zh-CN" altLang="en-US" sz="2000" dirty="0" smtClean="0">
                <a:latin typeface="+mn-ea"/>
                <a:ea typeface="+mn-ea"/>
              </a:rPr>
              <a:t>（十进制）</a:t>
            </a:r>
            <a:endParaRPr lang="en-US" altLang="zh-CN" sz="2000" dirty="0" smtClean="0">
              <a:latin typeface="+mn-ea"/>
              <a:ea typeface="+mn-ea"/>
            </a:endParaRPr>
          </a:p>
          <a:p>
            <a:pPr>
              <a:lnSpc>
                <a:spcPct val="150000"/>
              </a:lnSpc>
              <a:spcBef>
                <a:spcPct val="20000"/>
              </a:spcBef>
              <a:buClr>
                <a:srgbClr val="FF0000"/>
              </a:buClr>
              <a:defRPr/>
            </a:pPr>
            <a:r>
              <a:rPr lang="en-US" altLang="zh-CN" sz="2000" dirty="0">
                <a:latin typeface="+mn-ea"/>
                <a:ea typeface="+mn-ea"/>
              </a:rPr>
              <a:t> </a:t>
            </a:r>
            <a:r>
              <a:rPr lang="en-US" altLang="zh-CN" sz="2000" dirty="0" smtClean="0">
                <a:latin typeface="+mn-ea"/>
                <a:ea typeface="+mn-ea"/>
              </a:rPr>
              <a:t>      1+1=10</a:t>
            </a:r>
            <a:r>
              <a:rPr lang="zh-CN" altLang="en-US" sz="2000" dirty="0" smtClean="0">
                <a:latin typeface="+mn-ea"/>
                <a:ea typeface="+mn-ea"/>
              </a:rPr>
              <a:t>（二进制）</a:t>
            </a:r>
            <a:endParaRPr lang="zh-CN" altLang="en-US" sz="2000" dirty="0">
              <a:latin typeface="+mn-ea"/>
              <a:ea typeface="+mn-ea"/>
            </a:endParaRPr>
          </a:p>
        </p:txBody>
      </p:sp>
      <p:sp>
        <p:nvSpPr>
          <p:cNvPr id="6" name="Rectangle 26"/>
          <p:cNvSpPr txBox="1">
            <a:spLocks noChangeArrowheads="1"/>
          </p:cNvSpPr>
          <p:nvPr/>
        </p:nvSpPr>
        <p:spPr bwMode="auto">
          <a:xfrm>
            <a:off x="685351" y="1130762"/>
            <a:ext cx="3094561" cy="3540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>
              <a:spcBef>
                <a:spcPct val="20000"/>
              </a:spcBef>
              <a:buClr>
                <a:srgbClr val="FF0000"/>
              </a:buClr>
              <a:defRPr/>
            </a:pPr>
            <a:r>
              <a:rPr lang="zh-CN" altLang="en-US" sz="2000" dirty="0" smtClean="0">
                <a:latin typeface="+mn-ea"/>
                <a:ea typeface="+mn-ea"/>
              </a:rPr>
              <a:t>⑴、确定性（相对正确性）</a:t>
            </a:r>
            <a:endParaRPr lang="en-US" altLang="zh-CN" sz="2000" dirty="0" smtClean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12553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521080" y="1171706"/>
            <a:ext cx="4032864" cy="305722"/>
          </a:xfrm>
        </p:spPr>
        <p:txBody>
          <a:bodyPr lIns="0" tIns="0" rIns="0" bIns="0"/>
          <a:lstStyle/>
          <a:p>
            <a:r>
              <a:rPr lang="zh-CN" altLang="en-US" sz="2000" b="1" dirty="0" smtClean="0">
                <a:solidFill>
                  <a:schemeClr val="tx1"/>
                </a:solidFill>
                <a:latin typeface="+mn-ea"/>
                <a:ea typeface="+mn-ea"/>
              </a:rPr>
              <a:t>（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回看</a:t>
            </a:r>
            <a:r>
              <a:rPr lang="zh-CN" altLang="en-US" sz="2000" b="1" dirty="0" smtClean="0">
                <a:solidFill>
                  <a:schemeClr val="tx1"/>
                </a:solidFill>
                <a:latin typeface="+mn-ea"/>
                <a:ea typeface="+mn-ea"/>
              </a:rPr>
              <a:t>）三</a:t>
            </a:r>
            <a:r>
              <a:rPr lang="zh-CN" altLang="en-US" sz="2000" b="1" dirty="0">
                <a:solidFill>
                  <a:schemeClr val="tx1"/>
                </a:solidFill>
                <a:latin typeface="+mn-ea"/>
                <a:ea typeface="+mn-ea"/>
              </a:rPr>
              <a:t>阶梵塔问题的与</a:t>
            </a:r>
            <a:r>
              <a:rPr lang="en-US" altLang="zh-CN" sz="2000" b="1" dirty="0">
                <a:solidFill>
                  <a:schemeClr val="tx1"/>
                </a:solidFill>
                <a:latin typeface="+mn-ea"/>
                <a:ea typeface="+mn-ea"/>
              </a:rPr>
              <a:t>/</a:t>
            </a:r>
            <a:r>
              <a:rPr lang="zh-CN" altLang="en-US" sz="2000" b="1" dirty="0">
                <a:solidFill>
                  <a:schemeClr val="tx1"/>
                </a:solidFill>
                <a:latin typeface="+mn-ea"/>
                <a:ea typeface="+mn-ea"/>
              </a:rPr>
              <a:t>或</a:t>
            </a:r>
            <a:r>
              <a:rPr lang="zh-CN" altLang="en-US" sz="2000" b="1" dirty="0" smtClean="0">
                <a:solidFill>
                  <a:schemeClr val="tx1"/>
                </a:solidFill>
                <a:latin typeface="+mn-ea"/>
                <a:ea typeface="+mn-ea"/>
              </a:rPr>
              <a:t>树：</a:t>
            </a:r>
            <a:endParaRPr lang="zh-CN" altLang="en-US" sz="2000" b="1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2060848"/>
            <a:ext cx="7337427" cy="3024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8224" y="332656"/>
            <a:ext cx="1944216" cy="2376915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3816220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4"/>
          <p:cNvSpPr>
            <a:spLocks noChangeArrowheads="1"/>
          </p:cNvSpPr>
          <p:nvPr/>
        </p:nvSpPr>
        <p:spPr bwMode="auto">
          <a:xfrm>
            <a:off x="655488" y="1167771"/>
            <a:ext cx="230462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 dirty="0">
                <a:latin typeface="+mn-ea"/>
                <a:ea typeface="+mn-ea"/>
              </a:rPr>
              <a:t>与</a:t>
            </a:r>
            <a:r>
              <a:rPr lang="en-US" altLang="zh-CN" sz="2000" dirty="0">
                <a:latin typeface="+mn-ea"/>
                <a:ea typeface="+mn-ea"/>
              </a:rPr>
              <a:t>/</a:t>
            </a:r>
            <a:r>
              <a:rPr lang="zh-CN" altLang="en-US" sz="2000" dirty="0">
                <a:latin typeface="+mn-ea"/>
                <a:ea typeface="+mn-ea"/>
              </a:rPr>
              <a:t>或</a:t>
            </a:r>
            <a:r>
              <a:rPr lang="zh-CN" altLang="en-US" sz="2000" dirty="0" smtClean="0">
                <a:latin typeface="+mn-ea"/>
                <a:ea typeface="+mn-ea"/>
              </a:rPr>
              <a:t>图的求解思想</a:t>
            </a:r>
            <a:endParaRPr lang="zh-CN" altLang="en-US" sz="2000" dirty="0">
              <a:latin typeface="+mn-ea"/>
              <a:ea typeface="+mn-ea"/>
            </a:endParaRP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276170"/>
              </p:ext>
            </p:extLst>
          </p:nvPr>
        </p:nvGraphicFramePr>
        <p:xfrm>
          <a:off x="827584" y="4293096"/>
          <a:ext cx="3161223" cy="16561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626" name="Visio" r:id="rId3" imgW="5304739" imgH="3018739" progId="Visio.Drawing.11">
                  <p:embed/>
                </p:oleObj>
              </mc:Choice>
              <mc:Fallback>
                <p:oleObj name="Visio" r:id="rId3" imgW="5304739" imgH="3018739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584" y="4293096"/>
                        <a:ext cx="3161223" cy="165618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0296" y="4293096"/>
            <a:ext cx="4018115" cy="1656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3783" y="1772816"/>
            <a:ext cx="2528513" cy="2376264"/>
          </a:xfrm>
          <a:prstGeom prst="rect">
            <a:avLst/>
          </a:prstGeom>
        </p:spPr>
      </p:pic>
      <p:sp>
        <p:nvSpPr>
          <p:cNvPr id="8" name="矩形 4"/>
          <p:cNvSpPr>
            <a:spLocks noChangeArrowheads="1"/>
          </p:cNvSpPr>
          <p:nvPr/>
        </p:nvSpPr>
        <p:spPr bwMode="auto">
          <a:xfrm>
            <a:off x="4582296" y="1988840"/>
            <a:ext cx="4022152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265113" indent="-265113" eaLnBrk="1" hangingPunct="1">
              <a:lnSpc>
                <a:spcPct val="150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倒推</a:t>
            </a:r>
            <a:r>
              <a:rPr lang="zh-CN" altLang="en-US" sz="2000" dirty="0" smtClean="0">
                <a:latin typeface="+mn-ea"/>
                <a:ea typeface="+mn-ea"/>
              </a:rPr>
              <a:t>→判别节点“可解</a:t>
            </a:r>
            <a:r>
              <a:rPr lang="en-US" altLang="zh-CN" sz="2000" dirty="0" smtClean="0">
                <a:latin typeface="+mn-ea"/>
                <a:ea typeface="+mn-ea"/>
              </a:rPr>
              <a:t>/</a:t>
            </a:r>
            <a:r>
              <a:rPr lang="zh-CN" altLang="en-US" sz="2000" dirty="0" smtClean="0">
                <a:latin typeface="+mn-ea"/>
                <a:ea typeface="+mn-ea"/>
              </a:rPr>
              <a:t>不可解”</a:t>
            </a:r>
            <a:endParaRPr lang="en-US" altLang="zh-CN" sz="2000" dirty="0" smtClean="0">
              <a:latin typeface="+mn-ea"/>
              <a:ea typeface="+mn-ea"/>
            </a:endParaRPr>
          </a:p>
          <a:p>
            <a:pPr eaLnBrk="1" hangingPunct="1">
              <a:lnSpc>
                <a:spcPct val="150000"/>
              </a:lnSpc>
              <a:buClr>
                <a:srgbClr val="FF0000"/>
              </a:buClr>
              <a:buSzPct val="80000"/>
            </a:pPr>
            <a:r>
              <a:rPr lang="en-US" altLang="zh-CN" sz="2000" dirty="0">
                <a:latin typeface="+mn-ea"/>
                <a:ea typeface="+mn-ea"/>
              </a:rPr>
              <a:t> </a:t>
            </a:r>
            <a:r>
              <a:rPr lang="en-US" altLang="zh-CN" sz="1400" dirty="0" smtClean="0">
                <a:latin typeface="+mn-ea"/>
                <a:ea typeface="+mn-ea"/>
              </a:rPr>
              <a:t>  ……</a:t>
            </a:r>
            <a:r>
              <a:rPr lang="zh-CN" altLang="en-US" sz="2000" dirty="0" smtClean="0">
                <a:latin typeface="+mn-ea"/>
                <a:ea typeface="+mn-ea"/>
              </a:rPr>
              <a:t>→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初始节点</a:t>
            </a:r>
            <a:r>
              <a:rPr lang="zh-CN" altLang="en-US" sz="2000" dirty="0" smtClean="0">
                <a:latin typeface="+mn-ea"/>
                <a:ea typeface="+mn-ea"/>
              </a:rPr>
              <a:t>是否可解</a:t>
            </a:r>
            <a:endParaRPr lang="zh-CN" altLang="en-US" sz="20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61620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ext Box 4"/>
          <p:cNvSpPr txBox="1">
            <a:spLocks noChangeArrowheads="1"/>
          </p:cNvSpPr>
          <p:nvPr/>
        </p:nvSpPr>
        <p:spPr bwMode="auto">
          <a:xfrm>
            <a:off x="652752" y="1089624"/>
            <a:ext cx="304591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400" dirty="0" smtClean="0">
                <a:latin typeface="+mn-ea"/>
                <a:ea typeface="+mn-ea"/>
              </a:rPr>
              <a:t>4</a:t>
            </a:r>
            <a:r>
              <a:rPr lang="zh-CN" altLang="en-US" sz="2400" dirty="0" smtClean="0">
                <a:latin typeface="+mn-ea"/>
                <a:ea typeface="+mn-ea"/>
              </a:rPr>
              <a:t>、产生式规则</a:t>
            </a:r>
            <a:r>
              <a:rPr lang="en-US" altLang="zh-CN" sz="2400" dirty="0" smtClean="0">
                <a:latin typeface="+mn-ea"/>
                <a:ea typeface="+mn-ea"/>
              </a:rPr>
              <a:t>(</a:t>
            </a:r>
            <a:r>
              <a:rPr lang="zh-CN" altLang="en-US" sz="2400" dirty="0" smtClean="0">
                <a:latin typeface="+mn-ea"/>
                <a:ea typeface="+mn-ea"/>
              </a:rPr>
              <a:t>系统</a:t>
            </a:r>
            <a:r>
              <a:rPr lang="en-US" altLang="zh-CN" sz="2400" dirty="0" smtClean="0">
                <a:latin typeface="+mn-ea"/>
                <a:ea typeface="+mn-ea"/>
              </a:rPr>
              <a:t>)</a:t>
            </a:r>
            <a:endParaRPr lang="zh-CN" altLang="en-US" sz="2400" dirty="0">
              <a:solidFill>
                <a:schemeClr val="tx2"/>
              </a:solidFill>
              <a:latin typeface="+mn-ea"/>
              <a:ea typeface="+mn-ea"/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611560" y="1824038"/>
            <a:ext cx="8064896" cy="35491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1" indent="-342900">
              <a:lnSpc>
                <a:spcPts val="35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  <a:defRPr/>
            </a:pPr>
            <a:r>
              <a:rPr lang="zh-CN" altLang="en-US" sz="2000" dirty="0">
                <a:latin typeface="+mn-ea"/>
              </a:rPr>
              <a:t>一种</a:t>
            </a:r>
            <a:r>
              <a:rPr lang="zh-CN" altLang="en-US" sz="2000" u="wavyDbl" dirty="0">
                <a:latin typeface="+mn-ea"/>
              </a:rPr>
              <a:t>描述</a:t>
            </a:r>
            <a:r>
              <a:rPr lang="zh-CN" altLang="en-US" sz="2000" dirty="0" smtClean="0">
                <a:solidFill>
                  <a:srgbClr val="0000FF"/>
                </a:solidFill>
                <a:latin typeface="+mn-ea"/>
              </a:rPr>
              <a:t>形式化语言</a:t>
            </a:r>
            <a:r>
              <a:rPr lang="zh-CN" altLang="en-US" sz="2000" dirty="0">
                <a:latin typeface="+mn-ea"/>
              </a:rPr>
              <a:t>的</a:t>
            </a:r>
            <a:r>
              <a:rPr lang="zh-CN" altLang="en-US" sz="2000" dirty="0">
                <a:solidFill>
                  <a:srgbClr val="FF0000"/>
                </a:solidFill>
                <a:latin typeface="+mn-ea"/>
              </a:rPr>
              <a:t>语法</a:t>
            </a:r>
            <a:r>
              <a:rPr lang="zh-CN" altLang="en-US" sz="2000" dirty="0">
                <a:latin typeface="+mn-ea"/>
              </a:rPr>
              <a:t>，是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</a:t>
            </a:r>
            <a:r>
              <a:rPr lang="zh-CN" altLang="en-US" sz="2000" dirty="0">
                <a:latin typeface="+mn-ea"/>
              </a:rPr>
              <a:t>中</a:t>
            </a:r>
            <a:r>
              <a:rPr lang="zh-CN" altLang="en-US" sz="2000" dirty="0">
                <a:solidFill>
                  <a:srgbClr val="FF0000"/>
                </a:solidFill>
                <a:latin typeface="+mn-ea"/>
              </a:rPr>
              <a:t>应用最多</a:t>
            </a:r>
            <a:r>
              <a:rPr lang="zh-CN" altLang="en-US" sz="2000" dirty="0">
                <a:latin typeface="+mn-ea"/>
              </a:rPr>
              <a:t>的</a:t>
            </a:r>
            <a:r>
              <a:rPr lang="zh-CN" altLang="en-US" sz="2000" dirty="0" smtClean="0">
                <a:latin typeface="+mn-ea"/>
              </a:rPr>
              <a:t>知识表示方法</a:t>
            </a:r>
            <a:r>
              <a:rPr lang="zh-CN" altLang="en-US" sz="2000" dirty="0">
                <a:latin typeface="+mn-ea"/>
              </a:rPr>
              <a:t>之一。</a:t>
            </a:r>
          </a:p>
          <a:p>
            <a:pPr marL="361950" indent="-361950">
              <a:lnSpc>
                <a:spcPts val="35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  <a:defRPr/>
            </a:pPr>
            <a:r>
              <a:rPr lang="zh-CN" altLang="en-US" sz="2000" dirty="0" smtClean="0">
                <a:latin typeface="+mn-ea"/>
              </a:rPr>
              <a:t>描述</a:t>
            </a:r>
            <a:r>
              <a:rPr lang="zh-CN" altLang="en-US" sz="2000" dirty="0">
                <a:latin typeface="+mn-ea"/>
              </a:rPr>
              <a:t>若干个</a:t>
            </a:r>
            <a:r>
              <a:rPr lang="zh-CN" altLang="en-US" sz="2000" dirty="0" smtClean="0">
                <a:latin typeface="+mn-ea"/>
              </a:rPr>
              <a:t>不同，但以</a:t>
            </a:r>
            <a:r>
              <a:rPr lang="zh-CN" altLang="en-US" sz="2000" dirty="0">
                <a:latin typeface="+mn-ea"/>
              </a:rPr>
              <a:t>一</a:t>
            </a:r>
            <a:r>
              <a:rPr lang="zh-CN" altLang="en-US" sz="2000" dirty="0" smtClean="0">
                <a:latin typeface="+mn-ea"/>
              </a:rPr>
              <a:t>个</a:t>
            </a:r>
            <a:r>
              <a:rPr lang="zh-CN" altLang="en-US" sz="2000" dirty="0" smtClean="0">
                <a:solidFill>
                  <a:srgbClr val="0000FF"/>
                </a:solidFill>
                <a:latin typeface="+mn-ea"/>
              </a:rPr>
              <a:t>“基本概念”</a:t>
            </a:r>
            <a:r>
              <a:rPr lang="zh-CN" altLang="en-US" sz="2000" dirty="0" smtClean="0">
                <a:latin typeface="+mn-ea"/>
              </a:rPr>
              <a:t>为</a:t>
            </a:r>
            <a:r>
              <a:rPr lang="zh-CN" altLang="en-US" sz="2000" dirty="0">
                <a:latin typeface="+mn-ea"/>
              </a:rPr>
              <a:t>基础的系统</a:t>
            </a:r>
            <a:r>
              <a:rPr lang="zh-CN" altLang="en-US" sz="2000" dirty="0" smtClean="0">
                <a:latin typeface="+mn-ea"/>
              </a:rPr>
              <a:t>。这个</a:t>
            </a:r>
            <a:r>
              <a:rPr lang="zh-CN" altLang="en-US" sz="2000" dirty="0">
                <a:latin typeface="+mn-ea"/>
              </a:rPr>
              <a:t>基本</a:t>
            </a:r>
            <a:r>
              <a:rPr lang="zh-CN" altLang="en-US" sz="2000" dirty="0" smtClean="0">
                <a:latin typeface="+mn-ea"/>
              </a:rPr>
              <a:t>概念就是“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</a:rPr>
              <a:t>产生式规则</a:t>
            </a:r>
            <a:r>
              <a:rPr lang="zh-CN" altLang="en-US" sz="2000" dirty="0" smtClean="0">
                <a:latin typeface="+mn-ea"/>
              </a:rPr>
              <a:t>”或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</a:rPr>
              <a:t>产生式的“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条件</a:t>
            </a:r>
            <a:r>
              <a:rPr lang="zh-CN" altLang="en-US" sz="2000" dirty="0">
                <a:solidFill>
                  <a:srgbClr val="FF0000"/>
                </a:solidFill>
                <a:latin typeface="Cambria Math" panose="02040503050406030204" pitchFamily="18" charset="0"/>
                <a:cs typeface="Times New Roman" panose="02020603050405020304" pitchFamily="18" charset="0"/>
              </a:rPr>
              <a:t>→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操作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</a:rPr>
              <a:t>”对</a:t>
            </a:r>
            <a:r>
              <a:rPr lang="zh-CN" altLang="en-US" sz="2000" dirty="0" smtClean="0">
                <a:latin typeface="+mn-ea"/>
              </a:rPr>
              <a:t>。</a:t>
            </a:r>
            <a:endParaRPr lang="en-US" altLang="zh-CN" sz="2000" dirty="0" smtClean="0">
              <a:latin typeface="+mn-ea"/>
            </a:endParaRPr>
          </a:p>
          <a:p>
            <a:pPr marL="361950" indent="-361950">
              <a:lnSpc>
                <a:spcPts val="3500"/>
              </a:lnSpc>
              <a:spcBef>
                <a:spcPts val="0"/>
              </a:spcBef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  <a:defRPr/>
            </a:pPr>
            <a:r>
              <a:rPr lang="zh-CN" altLang="en-US" sz="2000" dirty="0" smtClean="0">
                <a:latin typeface="+mn-ea"/>
                <a:cs typeface="Times New Roman" panose="02020603050405020304" pitchFamily="18" charset="0"/>
              </a:rPr>
              <a:t>产生式系统的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知识</a:t>
            </a:r>
            <a:r>
              <a:rPr lang="zh-CN" altLang="en-US" sz="2000" dirty="0" smtClean="0">
                <a:latin typeface="+mn-ea"/>
                <a:cs typeface="Times New Roman" panose="02020603050405020304" pitchFamily="18" charset="0"/>
              </a:rPr>
              <a:t>分为</a:t>
            </a:r>
            <a:r>
              <a:rPr lang="zh-CN" altLang="en-US" sz="2000" dirty="0" smtClean="0">
                <a:solidFill>
                  <a:srgbClr val="0000FF"/>
                </a:solidFill>
                <a:latin typeface="+mn-ea"/>
                <a:cs typeface="Times New Roman" panose="02020603050405020304" pitchFamily="18" charset="0"/>
              </a:rPr>
              <a:t>两部分</a:t>
            </a:r>
          </a:p>
          <a:p>
            <a:pPr marL="447675" indent="0" algn="just">
              <a:lnSpc>
                <a:spcPts val="3500"/>
              </a:lnSpc>
              <a:spcBef>
                <a:spcPts val="0"/>
              </a:spcBef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  <a:defRPr/>
            </a:pPr>
            <a:r>
              <a:rPr lang="zh-CN" altLang="en-US" sz="2000" dirty="0" smtClean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事实：</a:t>
            </a:r>
            <a:r>
              <a:rPr lang="zh-CN" altLang="en-US" sz="2000" dirty="0" smtClean="0">
                <a:latin typeface="+mn-ea"/>
                <a:cs typeface="Times New Roman" panose="02020603050405020304" pitchFamily="18" charset="0"/>
              </a:rPr>
              <a:t>真实现象，表示静态知识。（获取观察数据</a:t>
            </a:r>
            <a:r>
              <a:rPr lang="en-US" altLang="zh-CN" sz="2000" dirty="0" smtClean="0">
                <a:latin typeface="+mn-ea"/>
                <a:cs typeface="Times New Roman" panose="02020603050405020304" pitchFamily="18" charset="0"/>
              </a:rPr>
              <a:t>/</a:t>
            </a:r>
            <a:r>
              <a:rPr lang="zh-CN" altLang="en-US" sz="2000" dirty="0" smtClean="0">
                <a:latin typeface="+mn-ea"/>
                <a:cs typeface="Times New Roman" panose="02020603050405020304" pitchFamily="18" charset="0"/>
              </a:rPr>
              <a:t>真实数据）</a:t>
            </a:r>
            <a:endParaRPr lang="en-US" altLang="zh-CN" sz="2000" dirty="0">
              <a:latin typeface="+mn-ea"/>
              <a:cs typeface="Times New Roman" panose="02020603050405020304" pitchFamily="18" charset="0"/>
            </a:endParaRPr>
          </a:p>
          <a:p>
            <a:pPr marL="447675" indent="0" algn="just">
              <a:lnSpc>
                <a:spcPts val="35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  <a:defRPr/>
            </a:pPr>
            <a:r>
              <a:rPr lang="zh-CN" altLang="en-US" sz="2000" dirty="0" smtClean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产生式规则：</a:t>
            </a:r>
            <a:r>
              <a:rPr lang="zh-CN" altLang="en-US" sz="2000" dirty="0" smtClean="0">
                <a:latin typeface="+mn-ea"/>
                <a:cs typeface="Times New Roman" panose="02020603050405020304" pitchFamily="18" charset="0"/>
              </a:rPr>
              <a:t>推理过程、行为。</a:t>
            </a:r>
            <a:r>
              <a:rPr lang="en-US" altLang="zh-CN" sz="2000" dirty="0" smtClean="0">
                <a:latin typeface="+mn-ea"/>
                <a:cs typeface="Times New Roman" panose="02020603050405020304" pitchFamily="18" charset="0"/>
              </a:rPr>
              <a:t>(</a:t>
            </a:r>
            <a:r>
              <a:rPr lang="zh-CN" altLang="en-US" sz="2000" dirty="0" smtClean="0">
                <a:latin typeface="+mn-ea"/>
              </a:rPr>
              <a:t>建立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</a:rPr>
              <a:t>知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识库</a:t>
            </a:r>
            <a:r>
              <a:rPr lang="zh-CN" altLang="en-US" sz="2000" dirty="0" smtClean="0">
                <a:latin typeface="+mn-ea"/>
                <a:cs typeface="Times New Roman" panose="02020603050405020304" pitchFamily="18" charset="0"/>
              </a:rPr>
              <a:t>并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存储</a:t>
            </a:r>
            <a:r>
              <a:rPr lang="en-US" altLang="zh-CN" sz="2000" dirty="0">
                <a:latin typeface="+mn-ea"/>
                <a:ea typeface="宋体" panose="02010600030101010101" pitchFamily="2" charset="-122"/>
                <a:cs typeface="Times New Roman" panose="02020603050405020304" pitchFamily="18" charset="0"/>
              </a:rPr>
              <a:t>→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规则集</a:t>
            </a:r>
            <a:r>
              <a:rPr lang="zh-CN" altLang="en-US" sz="2000" dirty="0" smtClean="0">
                <a:latin typeface="+mn-ea"/>
                <a:cs typeface="Times New Roman" panose="02020603050405020304" pitchFamily="18" charset="0"/>
              </a:rPr>
              <a:t>）</a:t>
            </a:r>
            <a:endParaRPr lang="en-US" altLang="zh-CN" sz="2000" dirty="0" smtClean="0">
              <a:latin typeface="+mn-ea"/>
              <a:cs typeface="Times New Roman" panose="02020603050405020304" pitchFamily="18" charset="0"/>
            </a:endParaRPr>
          </a:p>
          <a:p>
            <a:pPr marL="361950" indent="-361950" algn="just">
              <a:lnSpc>
                <a:spcPts val="3500"/>
              </a:lnSpc>
              <a:spcBef>
                <a:spcPts val="0"/>
              </a:spcBef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  <a:defRPr/>
            </a:pPr>
            <a:r>
              <a:rPr lang="zh-CN" altLang="en-US" sz="2000" dirty="0" smtClean="0">
                <a:solidFill>
                  <a:srgbClr val="0000FF"/>
                </a:solidFill>
                <a:latin typeface="+mn-ea"/>
                <a:cs typeface="Times New Roman" panose="02020603050405020304" pitchFamily="18" charset="0"/>
              </a:rPr>
              <a:t>产生式系统</a:t>
            </a:r>
            <a:r>
              <a:rPr lang="zh-CN" altLang="en-US" sz="2000" dirty="0" smtClean="0">
                <a:latin typeface="+mn-ea"/>
                <a:cs typeface="Times New Roman" panose="02020603050405020304" pitchFamily="18" charset="0"/>
              </a:rPr>
              <a:t>也称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基于规则的系统</a:t>
            </a:r>
            <a:r>
              <a:rPr lang="zh-CN" altLang="en-US" sz="2000" dirty="0" smtClean="0">
                <a:latin typeface="+mn-ea"/>
                <a:cs typeface="Times New Roman" panose="02020603050405020304" pitchFamily="18" charset="0"/>
              </a:rPr>
              <a:t>。</a:t>
            </a:r>
            <a:endParaRPr lang="en-US" altLang="zh-CN" sz="2000" dirty="0">
              <a:latin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11"/>
          <p:cNvSpPr txBox="1">
            <a:spLocks noChangeArrowheads="1"/>
          </p:cNvSpPr>
          <p:nvPr/>
        </p:nvSpPr>
        <p:spPr bwMode="auto">
          <a:xfrm>
            <a:off x="602324" y="1735872"/>
            <a:ext cx="6777988" cy="27699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>
              <a:lnSpc>
                <a:spcPct val="150000"/>
              </a:lnSpc>
              <a:spcBef>
                <a:spcPts val="0"/>
              </a:spcBef>
              <a:buSzPct val="80000"/>
              <a:buFont typeface="Wingdings" panose="05000000000000000000" pitchFamily="2" charset="2"/>
              <a:buChar char="p"/>
            </a:pPr>
            <a:r>
              <a:rPr kumimoji="1"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产生式</a:t>
            </a:r>
            <a:endParaRPr kumimoji="1" lang="zh-CN" altLang="en-US" sz="2000" dirty="0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kumimoji="1"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	IF   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某微生物</a:t>
            </a:r>
            <a:r>
              <a:rPr kumimoji="1"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的染色斑是革兰氏阴性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kumimoji="1"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 	       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此微生物</a:t>
            </a:r>
            <a:r>
              <a:rPr kumimoji="1"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的形状呈杆状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kumimoji="1"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             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病人</a:t>
            </a:r>
            <a:r>
              <a:rPr kumimoji="1"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是中间宿主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kumimoji="1"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	THEN   </a:t>
            </a:r>
            <a:r>
              <a:rPr kumimoji="1"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该微生物是绿脓杆菌，置信度为</a:t>
            </a:r>
            <a:r>
              <a:rPr kumimoji="1"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CF=0.6</a:t>
            </a:r>
          </a:p>
          <a:p>
            <a:pPr eaLnBrk="1" hangingPunct="1">
              <a:lnSpc>
                <a:spcPct val="150000"/>
              </a:lnSpc>
              <a:spcBef>
                <a:spcPts val="0"/>
              </a:spcBef>
            </a:pP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其中：</a:t>
            </a:r>
            <a:r>
              <a:rPr kumimoji="1" lang="en-US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CF</a:t>
            </a:r>
            <a:r>
              <a:rPr kumimoji="1"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表示</a:t>
            </a:r>
            <a:r>
              <a:rPr kumimoji="1"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知识的</a:t>
            </a:r>
            <a:r>
              <a:rPr kumimoji="1"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强度（</a:t>
            </a:r>
            <a:r>
              <a:rPr kumimoji="1"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置</a:t>
            </a:r>
            <a:r>
              <a:rPr kumimoji="1"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信度）</a:t>
            </a:r>
            <a:endParaRPr lang="zh-CN" altLang="en-US" sz="2000" dirty="0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3" name="Text Box 11"/>
          <p:cNvSpPr txBox="1">
            <a:spLocks noChangeArrowheads="1"/>
          </p:cNvSpPr>
          <p:nvPr/>
        </p:nvSpPr>
        <p:spPr bwMode="auto">
          <a:xfrm>
            <a:off x="630032" y="1170895"/>
            <a:ext cx="6624736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lvl="1" indent="0" eaLnBrk="1" hangingPunct="1">
              <a:spcBef>
                <a:spcPts val="0"/>
              </a:spcBef>
              <a:spcAft>
                <a:spcPts val="1200"/>
              </a:spcAft>
            </a:pP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如：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Shortliffe</a:t>
            </a:r>
            <a:r>
              <a:rPr kumimoji="1"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研制的的诊断感染性疾病的专家系统</a:t>
            </a:r>
            <a:r>
              <a:rPr kumimoji="1"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MYCIN</a:t>
            </a:r>
            <a:endParaRPr kumimoji="1" lang="en-US" altLang="zh-CN" sz="20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8228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ext Box 11"/>
          <p:cNvSpPr txBox="1">
            <a:spLocks noChangeArrowheads="1"/>
          </p:cNvSpPr>
          <p:nvPr/>
        </p:nvSpPr>
        <p:spPr bwMode="auto">
          <a:xfrm>
            <a:off x="644820" y="1197359"/>
            <a:ext cx="1604452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⑴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、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基本结构</a:t>
            </a:r>
          </a:p>
        </p:txBody>
      </p:sp>
      <p:sp>
        <p:nvSpPr>
          <p:cNvPr id="35843" name="Rectangle 3"/>
          <p:cNvSpPr txBox="1">
            <a:spLocks noChangeArrowheads="1"/>
          </p:cNvSpPr>
          <p:nvPr/>
        </p:nvSpPr>
        <p:spPr bwMode="auto">
          <a:xfrm>
            <a:off x="611560" y="1823333"/>
            <a:ext cx="7849022" cy="399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609600" indent="-609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908050" indent="-436563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304925" indent="-395288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93863" indent="-3873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93913" indent="-398463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511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30083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655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9227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271463" indent="-271463" algn="just">
              <a:lnSpc>
                <a:spcPts val="3200"/>
              </a:lnSpc>
              <a:spcBef>
                <a:spcPts val="0"/>
              </a:spcBef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一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个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产生式系统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包含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事实库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、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规则集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和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规则解释</a:t>
            </a:r>
            <a:r>
              <a:rPr lang="en-US" altLang="zh-CN" sz="20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控制器</a:t>
            </a:r>
            <a:r>
              <a:rPr lang="en-US" altLang="zh-CN" sz="20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)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三部分。       </a:t>
            </a:r>
          </a:p>
        </p:txBody>
      </p:sp>
      <p:graphicFrame>
        <p:nvGraphicFramePr>
          <p:cNvPr id="3584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82977881"/>
              </p:ext>
            </p:extLst>
          </p:nvPr>
        </p:nvGraphicFramePr>
        <p:xfrm>
          <a:off x="1835150" y="2516411"/>
          <a:ext cx="6481763" cy="3144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689" name="Visio" r:id="rId3" imgW="5178247" imgH="2092147" progId="Visio.Drawing.11">
                  <p:embed/>
                </p:oleObj>
              </mc:Choice>
              <mc:Fallback>
                <p:oleObj name="Visio" r:id="rId3" imgW="5178247" imgH="2092147" progId="Visio.Drawing.11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5150" y="2516411"/>
                        <a:ext cx="6481763" cy="31448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" name="组合 4"/>
          <p:cNvGrpSpPr/>
          <p:nvPr/>
        </p:nvGrpSpPr>
        <p:grpSpPr>
          <a:xfrm>
            <a:off x="1850742" y="3572346"/>
            <a:ext cx="6999672" cy="936104"/>
            <a:chOff x="1850742" y="3861048"/>
            <a:chExt cx="6999672" cy="936104"/>
          </a:xfrm>
        </p:grpSpPr>
        <p:sp>
          <p:nvSpPr>
            <p:cNvPr id="2" name="矩形 1"/>
            <p:cNvSpPr/>
            <p:nvPr/>
          </p:nvSpPr>
          <p:spPr bwMode="auto">
            <a:xfrm>
              <a:off x="1850742" y="3861048"/>
              <a:ext cx="669652" cy="93610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1800" b="1" i="0" u="none" strike="noStrike" cap="none" normalizeH="0" baseline="0" dirty="0" smtClean="0">
                  <a:ln>
                    <a:noFill/>
                  </a:ln>
                  <a:solidFill>
                    <a:srgbClr val="0000FF"/>
                  </a:solidFill>
                  <a:effectLst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条件</a:t>
              </a:r>
              <a:r>
                <a:rPr kumimoji="0" lang="en-US" altLang="zh-CN" sz="1800" b="1" i="0" u="none" strike="noStrike" cap="none" normalizeH="0" baseline="0" dirty="0" smtClean="0">
                  <a:ln>
                    <a:noFill/>
                  </a:ln>
                  <a:solidFill>
                    <a:srgbClr val="0000FF"/>
                  </a:solidFill>
                  <a:effectLst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if</a:t>
              </a:r>
            </a:p>
            <a:p>
              <a:pPr algn="ctr" eaLnBrk="1" hangingPunct="1"/>
              <a:r>
                <a:rPr lang="zh-CN" altLang="en-US" b="0" dirty="0">
                  <a:solidFill>
                    <a:srgbClr val="0000FF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↓</a:t>
              </a:r>
            </a:p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1800" b="1" i="0" u="none" strike="noStrike" cap="none" normalizeH="0" baseline="0" dirty="0" smtClean="0">
                  <a:ln>
                    <a:noFill/>
                  </a:ln>
                  <a:solidFill>
                    <a:srgbClr val="0000FF"/>
                  </a:solidFill>
                  <a:effectLst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操作</a:t>
              </a:r>
            </a:p>
          </p:txBody>
        </p:sp>
        <p:sp>
          <p:nvSpPr>
            <p:cNvPr id="6" name="矩形 5"/>
            <p:cNvSpPr/>
            <p:nvPr/>
          </p:nvSpPr>
          <p:spPr bwMode="auto">
            <a:xfrm>
              <a:off x="6906198" y="3896717"/>
              <a:ext cx="1944216" cy="50472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b="1" i="0" u="none" strike="noStrike" cap="none" normalizeH="0" baseline="0" dirty="0" smtClean="0">
                  <a:ln>
                    <a:noFill/>
                  </a:ln>
                  <a:solidFill>
                    <a:srgbClr val="0000FF"/>
                  </a:solidFill>
                  <a:effectLst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事实</a:t>
              </a:r>
              <a:endParaRPr kumimoji="0" lang="en-US" altLang="zh-CN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zh-CN" sz="1600" dirty="0" smtClean="0">
                  <a:solidFill>
                    <a:srgbClr val="0000FF"/>
                  </a:solidFill>
                  <a:latin typeface="+mn-ea"/>
                  <a:ea typeface="+mn-ea"/>
                  <a:cs typeface="Times New Roman" panose="02020603050405020304" pitchFamily="18" charset="0"/>
                </a:rPr>
                <a:t>(</a:t>
              </a:r>
              <a:r>
                <a:rPr lang="zh-CN" altLang="en-US" sz="1600" dirty="0" smtClean="0">
                  <a:solidFill>
                    <a:srgbClr val="0000FF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观察数据</a:t>
              </a:r>
              <a:r>
                <a:rPr lang="en-US" altLang="zh-CN" sz="1600" dirty="0" smtClean="0">
                  <a:solidFill>
                    <a:srgbClr val="0000FF"/>
                  </a:solidFill>
                  <a:latin typeface="+mn-ea"/>
                  <a:ea typeface="+mn-ea"/>
                  <a:cs typeface="Times New Roman" panose="02020603050405020304" pitchFamily="18" charset="0"/>
                </a:rPr>
                <a:t>/</a:t>
              </a:r>
              <a:r>
                <a:rPr lang="zh-CN" altLang="en-US" sz="1600" dirty="0" smtClean="0">
                  <a:solidFill>
                    <a:srgbClr val="0000FF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输入样本</a:t>
              </a:r>
              <a:r>
                <a:rPr lang="en-US" altLang="zh-CN" sz="1600" dirty="0" smtClean="0">
                  <a:solidFill>
                    <a:srgbClr val="0000FF"/>
                  </a:solidFill>
                  <a:latin typeface="+mn-ea"/>
                  <a:ea typeface="+mn-ea"/>
                  <a:cs typeface="Times New Roman" panose="02020603050405020304" pitchFamily="18" charset="0"/>
                </a:rPr>
                <a:t>)</a:t>
              </a:r>
              <a:endParaRPr kumimoji="0" lang="zh-CN" altLang="en-US" sz="16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+mn-ea"/>
                <a:ea typeface="+mn-ea"/>
                <a:cs typeface="Times New Roman" panose="02020603050405020304" pitchFamily="18" charset="0"/>
              </a:endParaRPr>
            </a:p>
          </p:txBody>
        </p:sp>
        <p:cxnSp>
          <p:nvCxnSpPr>
            <p:cNvPr id="4" name="直接箭头连接符 3"/>
            <p:cNvCxnSpPr/>
            <p:nvPr/>
          </p:nvCxnSpPr>
          <p:spPr bwMode="auto">
            <a:xfrm flipH="1" flipV="1">
              <a:off x="2535986" y="4005734"/>
              <a:ext cx="4988342" cy="7200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0000FF"/>
              </a:solidFill>
              <a:prstDash val="dash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8" name="组合 7"/>
          <p:cNvGrpSpPr/>
          <p:nvPr/>
        </p:nvGrpSpPr>
        <p:grpSpPr>
          <a:xfrm>
            <a:off x="1332056" y="2786064"/>
            <a:ext cx="1728192" cy="1722386"/>
            <a:chOff x="1332056" y="2834557"/>
            <a:chExt cx="1728192" cy="1722386"/>
          </a:xfrm>
        </p:grpSpPr>
        <p:sp>
          <p:nvSpPr>
            <p:cNvPr id="3" name="矩形 2"/>
            <p:cNvSpPr/>
            <p:nvPr/>
          </p:nvSpPr>
          <p:spPr bwMode="auto">
            <a:xfrm>
              <a:off x="1835150" y="3620839"/>
              <a:ext cx="685244" cy="936104"/>
            </a:xfrm>
            <a:prstGeom prst="rect">
              <a:avLst/>
            </a:prstGeom>
            <a:noFill/>
            <a:ln w="9525" cap="flat" cmpd="sng" algn="ctr">
              <a:solidFill>
                <a:srgbClr val="FF0000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7" name="矩形 6"/>
            <p:cNvSpPr/>
            <p:nvPr/>
          </p:nvSpPr>
          <p:spPr bwMode="auto">
            <a:xfrm>
              <a:off x="1332056" y="2834557"/>
              <a:ext cx="1728192" cy="80418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2000" dirty="0">
                  <a:solidFill>
                    <a:srgbClr val="FF0000"/>
                  </a:solidFill>
                </a:rPr>
                <a:t>某</a:t>
              </a:r>
              <a:r>
                <a:rPr lang="zh-CN" altLang="en-US" sz="2000" dirty="0" smtClean="0">
                  <a:solidFill>
                    <a:srgbClr val="FF0000"/>
                  </a:solidFill>
                </a:rPr>
                <a:t>一条规则</a:t>
              </a:r>
              <a:endParaRPr lang="en-US" altLang="zh-CN" sz="2000" dirty="0" smtClean="0">
                <a:solidFill>
                  <a:srgbClr val="FF0000"/>
                </a:solidFill>
              </a:endParaRPr>
            </a:p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2000" b="1" i="0" u="none" strike="noStrike" cap="none" normalizeH="0" baseline="0" dirty="0" smtClean="0">
                  <a:ln>
                    <a:noFill/>
                  </a:ln>
                  <a:solidFill>
                    <a:srgbClr val="FF0000"/>
                  </a:solidFill>
                  <a:effectLst/>
                </a:rPr>
                <a:t>（</a:t>
              </a:r>
              <a:r>
                <a:rPr kumimoji="0" lang="en-US" altLang="zh-CN" sz="2000" b="1" i="0" u="none" strike="noStrike" cap="none" normalizeH="0" baseline="0" dirty="0" smtClean="0">
                  <a:ln>
                    <a:noFill/>
                  </a:ln>
                  <a:solidFill>
                    <a:srgbClr val="FF0000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IF-THEN</a:t>
              </a:r>
              <a:r>
                <a:rPr kumimoji="0" lang="zh-CN" altLang="en-US" sz="2000" b="1" i="0" u="none" strike="noStrike" cap="none" normalizeH="0" baseline="0" dirty="0" smtClean="0">
                  <a:ln>
                    <a:noFill/>
                  </a:ln>
                  <a:solidFill>
                    <a:srgbClr val="FF0000"/>
                  </a:solidFill>
                  <a:effectLst/>
                </a:rPr>
                <a:t>）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 txBox="1">
            <a:spLocks noChangeArrowheads="1"/>
          </p:cNvSpPr>
          <p:nvPr/>
        </p:nvSpPr>
        <p:spPr bwMode="auto">
          <a:xfrm>
            <a:off x="594968" y="1783025"/>
            <a:ext cx="8202360" cy="2319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1463" indent="-271463" algn="just">
              <a:lnSpc>
                <a:spcPts val="3200"/>
              </a:lnSpc>
              <a:spcBef>
                <a:spcPts val="0"/>
              </a:spcBef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  <a:defRPr/>
            </a:pPr>
            <a:r>
              <a:rPr lang="zh-CN" altLang="en-US" sz="2000" dirty="0" smtClean="0">
                <a:latin typeface="+mn-ea"/>
              </a:rPr>
              <a:t>存储</a:t>
            </a:r>
            <a:r>
              <a:rPr lang="zh-CN" altLang="zh-CN" sz="2000" dirty="0" smtClean="0">
                <a:solidFill>
                  <a:srgbClr val="FF0000"/>
                </a:solidFill>
                <a:latin typeface="+mn-ea"/>
              </a:rPr>
              <a:t>已知</a:t>
            </a:r>
            <a:r>
              <a:rPr lang="en-US" altLang="zh-CN" sz="2000" dirty="0" smtClean="0">
                <a:solidFill>
                  <a:srgbClr val="FF0000"/>
                </a:solidFill>
                <a:latin typeface="+mn-ea"/>
              </a:rPr>
              <a:t>\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</a:rPr>
              <a:t>可获取</a:t>
            </a:r>
            <a:r>
              <a:rPr lang="zh-CN" altLang="zh-CN" sz="2000" dirty="0" smtClean="0">
                <a:solidFill>
                  <a:srgbClr val="FF0000"/>
                </a:solidFill>
                <a:latin typeface="+mn-ea"/>
              </a:rPr>
              <a:t>的</a:t>
            </a:r>
            <a:r>
              <a:rPr lang="zh-CN" altLang="zh-CN" sz="2000" dirty="0" smtClean="0">
                <a:latin typeface="+mn-ea"/>
              </a:rPr>
              <a:t>知识</a:t>
            </a:r>
            <a:r>
              <a:rPr lang="zh-CN" altLang="en-US" sz="2000" dirty="0" smtClean="0">
                <a:latin typeface="+mn-ea"/>
              </a:rPr>
              <a:t>，</a:t>
            </a:r>
            <a:r>
              <a:rPr lang="zh-CN" altLang="zh-CN" sz="2000" dirty="0" smtClean="0">
                <a:latin typeface="+mn-ea"/>
              </a:rPr>
              <a:t>包括</a:t>
            </a:r>
            <a:r>
              <a:rPr lang="zh-CN" altLang="zh-CN" sz="2000" dirty="0">
                <a:solidFill>
                  <a:srgbClr val="0000FF"/>
                </a:solidFill>
                <a:latin typeface="+mn-ea"/>
              </a:rPr>
              <a:t>推理</a:t>
            </a:r>
            <a:r>
              <a:rPr lang="zh-CN" altLang="zh-CN" sz="2000" dirty="0" smtClean="0">
                <a:solidFill>
                  <a:srgbClr val="0000FF"/>
                </a:solidFill>
                <a:latin typeface="+mn-ea"/>
              </a:rPr>
              <a:t>过程</a:t>
            </a:r>
            <a:r>
              <a:rPr lang="zh-CN" altLang="en-US" sz="2000" dirty="0" smtClean="0">
                <a:latin typeface="+mn-ea"/>
              </a:rPr>
              <a:t>形成的</a:t>
            </a:r>
            <a:r>
              <a:rPr lang="zh-CN" altLang="zh-CN" sz="2000" dirty="0" smtClean="0">
                <a:solidFill>
                  <a:srgbClr val="FF0000"/>
                </a:solidFill>
                <a:latin typeface="+mn-ea"/>
              </a:rPr>
              <a:t>中间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</a:rPr>
              <a:t>结论知识。</a:t>
            </a:r>
            <a:endParaRPr lang="en-US" altLang="zh-CN" sz="2000" dirty="0" smtClean="0">
              <a:solidFill>
                <a:srgbClr val="FF0000"/>
              </a:solidFill>
              <a:latin typeface="+mn-ea"/>
            </a:endParaRPr>
          </a:p>
          <a:p>
            <a:pPr marL="609600" indent="-609600" algn="just">
              <a:lnSpc>
                <a:spcPts val="3200"/>
              </a:lnSpc>
              <a:spcBef>
                <a:spcPts val="0"/>
              </a:spcBef>
              <a:spcAft>
                <a:spcPts val="1200"/>
              </a:spcAft>
              <a:buFontTx/>
              <a:buNone/>
              <a:defRPr/>
            </a:pPr>
            <a:r>
              <a:rPr lang="en-US" altLang="zh-CN" sz="2000" dirty="0">
                <a:latin typeface="+mn-ea"/>
              </a:rPr>
              <a:t> </a:t>
            </a:r>
            <a:r>
              <a:rPr lang="en-US" altLang="zh-CN" sz="2000" dirty="0" smtClean="0">
                <a:latin typeface="+mn-ea"/>
              </a:rPr>
              <a:t>  --- </a:t>
            </a:r>
            <a:r>
              <a:rPr lang="zh-CN" altLang="zh-CN" sz="2000" dirty="0" smtClean="0">
                <a:latin typeface="+mn-ea"/>
              </a:rPr>
              <a:t>也称</a:t>
            </a:r>
            <a:r>
              <a:rPr lang="zh-CN" altLang="zh-CN" sz="2000" dirty="0" smtClean="0">
                <a:solidFill>
                  <a:srgbClr val="0000FF"/>
                </a:solidFill>
                <a:latin typeface="+mn-ea"/>
              </a:rPr>
              <a:t>综合数据库</a:t>
            </a:r>
            <a:r>
              <a:rPr lang="en-US" altLang="zh-CN" sz="2000" dirty="0" smtClean="0">
                <a:latin typeface="+mn-ea"/>
              </a:rPr>
              <a:t>\</a:t>
            </a:r>
            <a:r>
              <a:rPr lang="zh-CN" altLang="zh-CN" sz="2000" dirty="0" smtClean="0">
                <a:solidFill>
                  <a:srgbClr val="0000FF"/>
                </a:solidFill>
                <a:latin typeface="+mn-ea"/>
              </a:rPr>
              <a:t>工作存储器</a:t>
            </a:r>
            <a:r>
              <a:rPr lang="zh-CN" altLang="zh-CN" sz="2000" dirty="0" smtClean="0">
                <a:latin typeface="+mn-ea"/>
              </a:rPr>
              <a:t>。</a:t>
            </a:r>
            <a:r>
              <a:rPr lang="zh-CN" altLang="en-US" sz="2000" dirty="0" smtClean="0">
                <a:latin typeface="+mn-ea"/>
              </a:rPr>
              <a:t>（叙述型知识）</a:t>
            </a:r>
            <a:endParaRPr lang="zh-CN" altLang="zh-CN" sz="2000" dirty="0">
              <a:latin typeface="+mn-ea"/>
            </a:endParaRPr>
          </a:p>
          <a:p>
            <a:pPr marL="271463" indent="-271463">
              <a:lnSpc>
                <a:spcPts val="32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  <a:defRPr/>
            </a:pPr>
            <a:r>
              <a:rPr lang="zh-CN" altLang="zh-CN" sz="2000" dirty="0" smtClean="0">
                <a:latin typeface="+mn-ea"/>
              </a:rPr>
              <a:t>事实库</a:t>
            </a:r>
            <a:r>
              <a:rPr lang="zh-CN" altLang="zh-CN" sz="2000" dirty="0">
                <a:latin typeface="+mn-ea"/>
              </a:rPr>
              <a:t>中的</a:t>
            </a:r>
            <a:r>
              <a:rPr lang="zh-CN" altLang="zh-CN" sz="2000" dirty="0" smtClean="0">
                <a:latin typeface="+mn-ea"/>
              </a:rPr>
              <a:t>数据</a:t>
            </a:r>
            <a:r>
              <a:rPr lang="zh-CN" altLang="en-US" sz="2000" dirty="0" smtClean="0">
                <a:latin typeface="+mn-ea"/>
              </a:rPr>
              <a:t>，</a:t>
            </a:r>
            <a:r>
              <a:rPr lang="zh-CN" altLang="zh-CN" sz="2000" dirty="0" smtClean="0">
                <a:latin typeface="+mn-ea"/>
              </a:rPr>
              <a:t>由</a:t>
            </a:r>
            <a:r>
              <a:rPr lang="zh-CN" altLang="zh-CN" sz="2000" dirty="0">
                <a:solidFill>
                  <a:srgbClr val="FF0000"/>
                </a:solidFill>
                <a:latin typeface="+mn-ea"/>
              </a:rPr>
              <a:t>规则</a:t>
            </a:r>
            <a:r>
              <a:rPr lang="zh-CN" altLang="zh-CN" sz="2000" dirty="0" smtClean="0">
                <a:solidFill>
                  <a:srgbClr val="FF0000"/>
                </a:solidFill>
                <a:latin typeface="+mn-ea"/>
              </a:rPr>
              <a:t>解释</a:t>
            </a:r>
            <a:r>
              <a:rPr lang="en-US" altLang="zh-CN" sz="2000" dirty="0">
                <a:solidFill>
                  <a:srgbClr val="FF0000"/>
                </a:solidFill>
                <a:latin typeface="+mn-ea"/>
              </a:rPr>
              <a:t>(</a:t>
            </a:r>
            <a:r>
              <a:rPr lang="zh-CN" altLang="zh-CN" sz="2000" dirty="0" smtClean="0">
                <a:solidFill>
                  <a:srgbClr val="FF0000"/>
                </a:solidFill>
                <a:latin typeface="+mn-ea"/>
              </a:rPr>
              <a:t>控制器</a:t>
            </a:r>
            <a:r>
              <a:rPr lang="en-US" altLang="zh-CN" sz="2000" dirty="0" smtClean="0">
                <a:solidFill>
                  <a:srgbClr val="FF0000"/>
                </a:solidFill>
                <a:latin typeface="+mn-ea"/>
              </a:rPr>
              <a:t>)</a:t>
            </a:r>
            <a:r>
              <a:rPr lang="zh-CN" altLang="zh-CN" sz="2000" dirty="0" smtClean="0">
                <a:solidFill>
                  <a:srgbClr val="0000FF"/>
                </a:solidFill>
                <a:latin typeface="+mn-ea"/>
              </a:rPr>
              <a:t>激活</a:t>
            </a:r>
            <a:r>
              <a:rPr lang="zh-CN" altLang="zh-CN" sz="2000" dirty="0">
                <a:latin typeface="+mn-ea"/>
              </a:rPr>
              <a:t>相应的</a:t>
            </a:r>
            <a:r>
              <a:rPr lang="zh-CN" altLang="zh-CN" sz="2000" dirty="0">
                <a:solidFill>
                  <a:srgbClr val="0000FF"/>
                </a:solidFill>
                <a:latin typeface="+mn-ea"/>
              </a:rPr>
              <a:t>规则</a:t>
            </a:r>
            <a:r>
              <a:rPr lang="zh-CN" altLang="zh-CN" sz="2000" dirty="0" smtClean="0">
                <a:latin typeface="+mn-ea"/>
              </a:rPr>
              <a:t>。</a:t>
            </a:r>
            <a:endParaRPr lang="en-US" altLang="zh-CN" sz="2000" dirty="0">
              <a:latin typeface="+mn-ea"/>
            </a:endParaRPr>
          </a:p>
          <a:p>
            <a:pPr marL="271463" indent="-271463">
              <a:lnSpc>
                <a:spcPts val="32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  <a:defRPr/>
            </a:pPr>
            <a:r>
              <a:rPr lang="zh-CN" altLang="zh-CN" sz="2000" dirty="0" smtClean="0">
                <a:solidFill>
                  <a:srgbClr val="FF0000"/>
                </a:solidFill>
                <a:latin typeface="+mn-ea"/>
              </a:rPr>
              <a:t>数据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</a:rPr>
              <a:t>类型</a:t>
            </a:r>
            <a:r>
              <a:rPr lang="zh-CN" altLang="zh-CN" sz="2000" dirty="0" smtClean="0">
                <a:latin typeface="+mn-ea"/>
              </a:rPr>
              <a:t>可以</a:t>
            </a:r>
            <a:r>
              <a:rPr lang="zh-CN" altLang="zh-CN" sz="2000" dirty="0">
                <a:latin typeface="+mn-ea"/>
              </a:rPr>
              <a:t>是</a:t>
            </a:r>
            <a:r>
              <a:rPr lang="zh-CN" altLang="zh-CN" sz="2000" dirty="0" smtClean="0">
                <a:solidFill>
                  <a:srgbClr val="0000FF"/>
                </a:solidFill>
                <a:latin typeface="+mn-ea"/>
              </a:rPr>
              <a:t>常量</a:t>
            </a:r>
            <a:r>
              <a:rPr lang="en-US" altLang="zh-CN" sz="2000" dirty="0" smtClean="0">
                <a:solidFill>
                  <a:srgbClr val="0000FF"/>
                </a:solidFill>
                <a:latin typeface="+mn-ea"/>
              </a:rPr>
              <a:t>\</a:t>
            </a:r>
            <a:r>
              <a:rPr lang="zh-CN" altLang="zh-CN" sz="2000" dirty="0" smtClean="0">
                <a:solidFill>
                  <a:srgbClr val="0000FF"/>
                </a:solidFill>
                <a:latin typeface="+mn-ea"/>
              </a:rPr>
              <a:t>多元数组</a:t>
            </a:r>
            <a:r>
              <a:rPr lang="en-US" altLang="zh-CN" sz="2000" dirty="0" smtClean="0">
                <a:solidFill>
                  <a:srgbClr val="0000FF"/>
                </a:solidFill>
                <a:latin typeface="+mn-ea"/>
              </a:rPr>
              <a:t>\</a:t>
            </a:r>
            <a:r>
              <a:rPr lang="zh-CN" altLang="zh-CN" sz="2000" dirty="0" smtClean="0">
                <a:solidFill>
                  <a:srgbClr val="0000FF"/>
                </a:solidFill>
                <a:latin typeface="+mn-ea"/>
              </a:rPr>
              <a:t>谓词</a:t>
            </a:r>
            <a:r>
              <a:rPr lang="en-US" altLang="zh-CN" sz="2000" dirty="0" smtClean="0">
                <a:solidFill>
                  <a:srgbClr val="0000FF"/>
                </a:solidFill>
                <a:latin typeface="+mn-ea"/>
              </a:rPr>
              <a:t>\</a:t>
            </a:r>
            <a:r>
              <a:rPr lang="zh-CN" altLang="zh-CN" sz="2000" dirty="0" smtClean="0">
                <a:solidFill>
                  <a:srgbClr val="0000FF"/>
                </a:solidFill>
                <a:latin typeface="+mn-ea"/>
              </a:rPr>
              <a:t>表结构</a:t>
            </a:r>
            <a:r>
              <a:rPr lang="zh-CN" altLang="zh-CN" sz="2000" dirty="0" smtClean="0">
                <a:latin typeface="+mn-ea"/>
              </a:rPr>
              <a:t>等，</a:t>
            </a:r>
            <a:r>
              <a:rPr lang="zh-CN" altLang="zh-CN" sz="2000" dirty="0">
                <a:latin typeface="+mn-ea"/>
              </a:rPr>
              <a:t>其基本</a:t>
            </a:r>
            <a:r>
              <a:rPr lang="zh-CN" altLang="zh-CN" sz="2000" dirty="0" smtClean="0">
                <a:latin typeface="+mn-ea"/>
              </a:rPr>
              <a:t>含义是</a:t>
            </a:r>
            <a:r>
              <a:rPr lang="zh-CN" altLang="zh-CN" sz="2000" dirty="0">
                <a:latin typeface="+mn-ea"/>
              </a:rPr>
              <a:t>指一个</a:t>
            </a:r>
            <a:r>
              <a:rPr lang="zh-CN" altLang="zh-CN" sz="2000" dirty="0">
                <a:solidFill>
                  <a:srgbClr val="FF0000"/>
                </a:solidFill>
                <a:latin typeface="+mn-ea"/>
              </a:rPr>
              <a:t>事实</a:t>
            </a:r>
            <a:r>
              <a:rPr lang="zh-CN" altLang="zh-CN" sz="2000" dirty="0">
                <a:latin typeface="+mn-ea"/>
              </a:rPr>
              <a:t>或</a:t>
            </a:r>
            <a:r>
              <a:rPr lang="zh-CN" altLang="zh-CN" sz="2000" dirty="0">
                <a:solidFill>
                  <a:srgbClr val="FF0000"/>
                </a:solidFill>
                <a:latin typeface="+mn-ea"/>
              </a:rPr>
              <a:t>断言</a:t>
            </a:r>
            <a:r>
              <a:rPr lang="zh-CN" altLang="zh-CN" sz="2000" dirty="0">
                <a:latin typeface="+mn-ea"/>
              </a:rPr>
              <a:t>。</a:t>
            </a:r>
            <a:endParaRPr lang="zh-CN" altLang="en-US" sz="2000" dirty="0">
              <a:latin typeface="+mn-ea"/>
            </a:endParaRPr>
          </a:p>
        </p:txBody>
      </p:sp>
      <p:sp>
        <p:nvSpPr>
          <p:cNvPr id="36867" name="矩形 2"/>
          <p:cNvSpPr>
            <a:spLocks noChangeArrowheads="1"/>
          </p:cNvSpPr>
          <p:nvPr/>
        </p:nvSpPr>
        <p:spPr bwMode="auto">
          <a:xfrm>
            <a:off x="638033" y="1169651"/>
            <a:ext cx="1223491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marL="609600" indent="-609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000" dirty="0" smtClean="0">
                <a:latin typeface="+mn-ea"/>
                <a:ea typeface="+mn-ea"/>
              </a:rPr>
              <a:t>① 事实库</a:t>
            </a:r>
            <a:endParaRPr lang="en-US" altLang="zh-CN" sz="2000" dirty="0">
              <a:latin typeface="+mn-ea"/>
              <a:ea typeface="+mn-ea"/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548376" y="4365104"/>
            <a:ext cx="8128080" cy="8640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609600" indent="-609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908050" indent="-436563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304925" indent="-395288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93863" indent="-3873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93913" indent="-398463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511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30083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655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9227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271463" indent="-271463">
              <a:lnSpc>
                <a:spcPts val="3200"/>
              </a:lnSpc>
              <a:spcBef>
                <a:spcPts val="0"/>
              </a:spcBef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事实库</a:t>
            </a: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</a:rPr>
              <a:t>的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修改</a:t>
            </a:r>
            <a:r>
              <a:rPr lang="en-US" altLang="zh-CN" sz="2000" dirty="0" smtClean="0">
                <a:solidFill>
                  <a:srgbClr val="FF0000"/>
                </a:solidFill>
                <a:latin typeface="+mn-ea"/>
                <a:ea typeface="+mn-ea"/>
              </a:rPr>
              <a:t>(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更新</a:t>
            </a:r>
            <a:r>
              <a:rPr lang="en-US" altLang="zh-CN" sz="2000" dirty="0" smtClean="0">
                <a:solidFill>
                  <a:srgbClr val="FF0000"/>
                </a:solidFill>
                <a:latin typeface="+mn-ea"/>
                <a:ea typeface="+mn-ea"/>
              </a:rPr>
              <a:t>)</a:t>
            </a:r>
            <a:r>
              <a:rPr lang="zh-CN" altLang="en-US" sz="2000" dirty="0" smtClean="0">
                <a:latin typeface="+mn-ea"/>
                <a:ea typeface="+mn-ea"/>
              </a:rPr>
              <a:t>，</a:t>
            </a:r>
            <a:r>
              <a:rPr lang="zh-CN" altLang="en-US" sz="2000" dirty="0">
                <a:latin typeface="+mn-ea"/>
                <a:ea typeface="+mn-ea"/>
              </a:rPr>
              <a:t>在产生式系统</a:t>
            </a:r>
            <a:r>
              <a:rPr lang="zh-CN" altLang="en-US" sz="2000" dirty="0" smtClean="0">
                <a:latin typeface="+mn-ea"/>
                <a:ea typeface="+mn-ea"/>
              </a:rPr>
              <a:t>中起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推理</a:t>
            </a:r>
            <a:r>
              <a:rPr lang="zh-CN" altLang="en-US" sz="2000" dirty="0">
                <a:latin typeface="+mn-ea"/>
                <a:ea typeface="+mn-ea"/>
              </a:rPr>
              <a:t>作用</a:t>
            </a:r>
            <a:r>
              <a:rPr lang="zh-CN" altLang="en-US" sz="2000" dirty="0" smtClean="0">
                <a:latin typeface="+mn-ea"/>
                <a:ea typeface="+mn-ea"/>
              </a:rPr>
              <a:t>，</a:t>
            </a:r>
            <a:r>
              <a:rPr lang="zh-CN" altLang="en-US" sz="2000" dirty="0" smtClean="0">
                <a:solidFill>
                  <a:srgbClr val="0000FF"/>
                </a:solidFill>
                <a:latin typeface="+mn-ea"/>
                <a:ea typeface="+mn-ea"/>
              </a:rPr>
              <a:t>事实库中内容的不断完善</a:t>
            </a:r>
            <a:r>
              <a:rPr lang="zh-CN" altLang="en-US" sz="2000" dirty="0" smtClean="0">
                <a:latin typeface="+mn-ea"/>
                <a:ea typeface="+mn-ea"/>
              </a:rPr>
              <a:t>，就构成</a:t>
            </a:r>
            <a:r>
              <a:rPr lang="zh-CN" altLang="en-US" sz="2000" dirty="0">
                <a:latin typeface="+mn-ea"/>
                <a:ea typeface="+mn-ea"/>
              </a:rPr>
              <a:t>了</a:t>
            </a:r>
            <a:r>
              <a:rPr lang="zh-CN" altLang="en-US" sz="2000" dirty="0" smtClean="0">
                <a:latin typeface="+mn-ea"/>
                <a:ea typeface="+mn-ea"/>
              </a:rPr>
              <a:t>由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原始数据</a:t>
            </a:r>
            <a:r>
              <a:rPr lang="zh-CN" altLang="en-US" sz="2000" dirty="0" smtClean="0">
                <a:latin typeface="+mn-ea"/>
                <a:ea typeface="+mn-ea"/>
              </a:rPr>
              <a:t>到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结论</a:t>
            </a:r>
            <a:r>
              <a:rPr lang="zh-CN" altLang="en-US" sz="2000" dirty="0">
                <a:latin typeface="+mn-ea"/>
                <a:ea typeface="+mn-ea"/>
              </a:rPr>
              <a:t>的</a:t>
            </a: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</a:rPr>
              <a:t>变换过程</a:t>
            </a:r>
            <a:r>
              <a:rPr lang="zh-CN" altLang="en-US" sz="2000" dirty="0">
                <a:latin typeface="+mn-ea"/>
                <a:ea typeface="+mn-ea"/>
              </a:rPr>
              <a:t>。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5860784" y="188640"/>
            <a:ext cx="2703041" cy="1368810"/>
            <a:chOff x="5860784" y="188640"/>
            <a:chExt cx="2703041" cy="1368810"/>
          </a:xfrm>
        </p:grpSpPr>
        <p:graphicFrame>
          <p:nvGraphicFramePr>
            <p:cNvPr id="4" name="Object 1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681325128"/>
                </p:ext>
              </p:extLst>
            </p:nvPr>
          </p:nvGraphicFramePr>
          <p:xfrm>
            <a:off x="5860784" y="188640"/>
            <a:ext cx="2671458" cy="129614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1359" name="Visio" r:id="rId3" imgW="5178247" imgH="2092147" progId="Visio.Drawing.11">
                    <p:embed/>
                  </p:oleObj>
                </mc:Choice>
                <mc:Fallback>
                  <p:oleObj name="Visio" r:id="rId3" imgW="5178247" imgH="2092147" progId="Visio.Drawing.11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860784" y="188640"/>
                          <a:ext cx="2671458" cy="129614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" name="椭圆 2"/>
            <p:cNvSpPr/>
            <p:nvPr/>
          </p:nvSpPr>
          <p:spPr bwMode="auto">
            <a:xfrm>
              <a:off x="7483705" y="981386"/>
              <a:ext cx="1080120" cy="576064"/>
            </a:xfrm>
            <a:prstGeom prst="ellipse">
              <a:avLst/>
            </a:prstGeom>
            <a:noFill/>
            <a:ln w="22225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宋体" panose="02010600030101010101" pitchFamily="2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3"/>
          <p:cNvSpPr txBox="1">
            <a:spLocks noChangeArrowheads="1"/>
          </p:cNvSpPr>
          <p:nvPr/>
        </p:nvSpPr>
        <p:spPr bwMode="auto">
          <a:xfrm>
            <a:off x="611560" y="1776435"/>
            <a:ext cx="7632848" cy="4321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609600" indent="-609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908050" indent="-436563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304925" indent="-395288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93863" indent="-3873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93913" indent="-398463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511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30083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655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9227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361950" indent="-361950" algn="just">
              <a:lnSpc>
                <a:spcPts val="35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建立并存储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问题的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状态转移、性质变化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等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规则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。（过程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型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知识）</a:t>
            </a:r>
            <a:endParaRPr lang="en-US" altLang="zh-CN" sz="2000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37892" name="矩形 5"/>
          <p:cNvSpPr>
            <a:spLocks noChangeArrowheads="1"/>
          </p:cNvSpPr>
          <p:nvPr/>
        </p:nvSpPr>
        <p:spPr bwMode="auto">
          <a:xfrm>
            <a:off x="638033" y="1217021"/>
            <a:ext cx="165972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marL="609600" indent="-609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90000"/>
              </a:lnSpc>
            </a:pP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② 规则</a:t>
            </a:r>
            <a:r>
              <a:rPr lang="zh-CN" altLang="en-US" sz="2000" dirty="0">
                <a:latin typeface="+mn-ea"/>
                <a:ea typeface="+mn-ea"/>
                <a:cs typeface="Times New Roman" panose="02020603050405020304" pitchFamily="18" charset="0"/>
              </a:rPr>
              <a:t>集</a:t>
            </a:r>
            <a:r>
              <a:rPr lang="en-US" altLang="zh-CN" sz="2000" dirty="0"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lang="zh-CN" altLang="en-US" sz="2000" dirty="0">
                <a:latin typeface="+mn-ea"/>
                <a:ea typeface="+mn-ea"/>
                <a:cs typeface="Times New Roman" panose="02020603050405020304" pitchFamily="18" charset="0"/>
              </a:rPr>
              <a:t>库</a:t>
            </a:r>
            <a:r>
              <a:rPr lang="en-US" altLang="zh-CN" sz="2000" dirty="0">
                <a:latin typeface="+mn-ea"/>
                <a:ea typeface="+mn-ea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13" name="矩形 12"/>
          <p:cNvSpPr/>
          <p:nvPr/>
        </p:nvSpPr>
        <p:spPr>
          <a:xfrm>
            <a:off x="1502399" y="2924944"/>
            <a:ext cx="6552728" cy="76944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其中：“</a:t>
            </a:r>
            <a:r>
              <a:rPr kumimoji="1" lang="en-US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”是</a:t>
            </a:r>
            <a:r>
              <a:rPr kumimoji="1"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产生式的</a:t>
            </a:r>
            <a:r>
              <a:rPr kumimoji="1"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前提</a:t>
            </a:r>
            <a:r>
              <a:rPr kumimoji="1" lang="en-US" altLang="zh-CN" sz="20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\</a:t>
            </a:r>
            <a:r>
              <a:rPr kumimoji="1"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条件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，“</a:t>
            </a:r>
            <a:r>
              <a:rPr kumimoji="1" lang="en-US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Q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”是</a:t>
            </a:r>
            <a:r>
              <a:rPr kumimoji="1"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结论</a:t>
            </a:r>
            <a:r>
              <a:rPr kumimoji="1" lang="en-US" altLang="zh-CN" sz="20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\</a:t>
            </a:r>
            <a:r>
              <a:rPr kumimoji="1"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操作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；</a:t>
            </a:r>
            <a:endParaRPr kumimoji="1" lang="en-US" altLang="zh-CN" sz="2000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>
              <a:spcBef>
                <a:spcPct val="50000"/>
              </a:spcBef>
            </a:pPr>
            <a:r>
              <a:rPr kumimoji="1"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1"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      </a:t>
            </a:r>
            <a:r>
              <a:rPr kumimoji="1" lang="en-US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CF</a:t>
            </a:r>
            <a:r>
              <a:rPr kumimoji="1" lang="en-US" altLang="zh-CN" sz="2000" dirty="0" smtClean="0"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kumimoji="1"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Certainty </a:t>
            </a:r>
            <a:r>
              <a:rPr kumimoji="1"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Factor</a:t>
            </a:r>
            <a:r>
              <a:rPr kumimoji="1" lang="en-US" altLang="zh-CN" sz="2000" dirty="0">
                <a:latin typeface="+mn-ea"/>
                <a:ea typeface="+mn-ea"/>
                <a:cs typeface="Times New Roman" panose="02020603050405020304" pitchFamily="18" charset="0"/>
              </a:rPr>
              <a:t>)</a:t>
            </a:r>
            <a:r>
              <a:rPr kumimoji="1"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为</a:t>
            </a:r>
            <a:r>
              <a:rPr kumimoji="1"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确定</a:t>
            </a:r>
            <a:r>
              <a:rPr kumimoji="1"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性因子</a:t>
            </a:r>
            <a:r>
              <a:rPr kumimoji="1" lang="en-US" altLang="zh-CN" sz="20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kumimoji="1"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置信度</a:t>
            </a:r>
            <a:r>
              <a:rPr kumimoji="1" lang="en-US" altLang="zh-CN" sz="20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)</a:t>
            </a:r>
            <a:endParaRPr kumimoji="1" lang="zh-CN" altLang="en-US" sz="20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6" name="Rectangle 3"/>
          <p:cNvSpPr txBox="1">
            <a:spLocks noChangeArrowheads="1"/>
          </p:cNvSpPr>
          <p:nvPr/>
        </p:nvSpPr>
        <p:spPr bwMode="auto">
          <a:xfrm>
            <a:off x="611560" y="3915366"/>
            <a:ext cx="7848600" cy="2032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609600" indent="-609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908050" indent="-436563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304925" indent="-395288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93863" indent="-3873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93913" indent="-398463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511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30083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655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9227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361950" indent="-361950">
              <a:lnSpc>
                <a:spcPct val="150000"/>
              </a:lnSpc>
              <a:spcBef>
                <a:spcPts val="0"/>
              </a:spcBef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每条产生式规则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分为</a:t>
            </a:r>
            <a:r>
              <a:rPr lang="zh-CN" alt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左部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和</a:t>
            </a:r>
            <a:r>
              <a:rPr lang="zh-CN" alt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右部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两部分</a:t>
            </a:r>
            <a:r>
              <a:rPr lang="en-US" altLang="zh-CN" sz="2000" b="0" dirty="0" smtClean="0">
                <a:latin typeface="+mn-ea"/>
                <a:ea typeface="+mn-ea"/>
                <a:cs typeface="Times New Roman" panose="02020603050405020304" pitchFamily="18" charset="0"/>
              </a:rPr>
              <a:t>---</a:t>
            </a:r>
          </a:p>
          <a:p>
            <a:pPr marL="704850" indent="-261938">
              <a:lnSpc>
                <a:spcPct val="150000"/>
              </a:lnSpc>
              <a:spcBef>
                <a:spcPts val="0"/>
              </a:spcBef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左部：</a:t>
            </a: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激活规则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的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前提</a:t>
            </a: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条件</a:t>
            </a:r>
            <a:r>
              <a:rPr lang="en-US" altLang="zh-CN" sz="20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规则前件</a:t>
            </a:r>
            <a:r>
              <a:rPr lang="en-US" altLang="zh-CN" sz="20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)</a:t>
            </a:r>
            <a:endParaRPr lang="en-US" altLang="zh-CN" sz="2000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704850" indent="-261938">
              <a:lnSpc>
                <a:spcPct val="150000"/>
              </a:lnSpc>
              <a:spcBef>
                <a:spcPts val="0"/>
              </a:spcBef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右部：</a:t>
            </a: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调用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规则后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的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行为</a:t>
            </a:r>
            <a:r>
              <a:rPr lang="en-US" altLang="zh-CN" sz="20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规则</a:t>
            </a: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后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件</a:t>
            </a:r>
            <a:r>
              <a:rPr lang="en-US" altLang="zh-CN" sz="20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\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结论</a:t>
            </a:r>
            <a:r>
              <a:rPr lang="en-US" altLang="zh-CN" sz="20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)</a:t>
            </a:r>
            <a:endParaRPr lang="en-US" altLang="zh-CN" sz="2000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ts val="0"/>
              </a:spcBef>
              <a:buFontTx/>
              <a:buNone/>
            </a:pP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                                  </a:t>
            </a:r>
            <a:r>
              <a:rPr lang="zh-CN" altLang="en-US" sz="2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“左部→右部”构成</a:t>
            </a:r>
            <a:r>
              <a:rPr lang="zh-CN" alt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“条件→动作”对</a:t>
            </a:r>
            <a:endParaRPr lang="zh-CN" altLang="en-US" sz="24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989706" y="2276872"/>
            <a:ext cx="5917713" cy="578983"/>
            <a:chOff x="697488" y="2348880"/>
            <a:chExt cx="5917713" cy="578983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51720" y="2348880"/>
              <a:ext cx="4563481" cy="578983"/>
            </a:xfrm>
            <a:prstGeom prst="rect">
              <a:avLst/>
            </a:prstGeom>
          </p:spPr>
        </p:pic>
        <p:sp>
          <p:nvSpPr>
            <p:cNvPr id="17" name="矩形 5"/>
            <p:cNvSpPr>
              <a:spLocks noChangeArrowheads="1"/>
            </p:cNvSpPr>
            <p:nvPr/>
          </p:nvSpPr>
          <p:spPr bwMode="auto">
            <a:xfrm>
              <a:off x="697488" y="2475974"/>
              <a:ext cx="1330975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 marL="609600" indent="-609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just">
                <a:lnSpc>
                  <a:spcPct val="90000"/>
                </a:lnSpc>
              </a:pPr>
              <a:r>
                <a:rPr lang="zh-CN" altLang="en-US" sz="2000" dirty="0" smtClean="0">
                  <a:solidFill>
                    <a:srgbClr val="FF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一般形式：</a:t>
              </a:r>
              <a:endPara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5817320" y="192115"/>
            <a:ext cx="2715120" cy="1351687"/>
            <a:chOff x="5817320" y="192115"/>
            <a:chExt cx="2715120" cy="1351687"/>
          </a:xfrm>
        </p:grpSpPr>
        <p:graphicFrame>
          <p:nvGraphicFramePr>
            <p:cNvPr id="6" name="Object 1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819185232"/>
                </p:ext>
              </p:extLst>
            </p:nvPr>
          </p:nvGraphicFramePr>
          <p:xfrm>
            <a:off x="5868144" y="192115"/>
            <a:ext cx="2664296" cy="129266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2380" name="Visio" r:id="rId4" imgW="5178247" imgH="2092147" progId="Visio.Drawing.11">
                    <p:embed/>
                  </p:oleObj>
                </mc:Choice>
                <mc:Fallback>
                  <p:oleObj name="Visio" r:id="rId4" imgW="5178247" imgH="2092147" progId="Visio.Drawing.11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868144" y="192115"/>
                          <a:ext cx="2664296" cy="129266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" name="椭圆 9"/>
            <p:cNvSpPr/>
            <p:nvPr/>
          </p:nvSpPr>
          <p:spPr bwMode="auto">
            <a:xfrm>
              <a:off x="5817320" y="967738"/>
              <a:ext cx="1080120" cy="576064"/>
            </a:xfrm>
            <a:prstGeom prst="ellipse">
              <a:avLst/>
            </a:prstGeom>
            <a:noFill/>
            <a:ln w="22225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宋体" panose="02010600030101010101" pitchFamily="2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890" grpId="0"/>
      <p:bldP spid="13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11560" y="1772816"/>
            <a:ext cx="5904656" cy="32316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  <a:spcBef>
                <a:spcPct val="50000"/>
              </a:spcBef>
            </a:pPr>
            <a:r>
              <a:rPr kumimoji="1" lang="zh-CN" altLang="en-US" sz="2000" dirty="0" smtClean="0">
                <a:latin typeface="+mn-ea"/>
                <a:ea typeface="+mn-ea"/>
              </a:rPr>
              <a:t>&lt;</a:t>
            </a:r>
            <a:r>
              <a:rPr kumimoji="1" lang="zh-CN" altLang="en-US" sz="2000" dirty="0">
                <a:latin typeface="+mn-ea"/>
                <a:ea typeface="+mn-ea"/>
              </a:rPr>
              <a:t>产生式&gt; ::=  &lt;前提&gt; </a:t>
            </a:r>
            <a:r>
              <a:rPr kumimoji="1" lang="en-US" altLang="zh-CN" sz="2000" dirty="0">
                <a:latin typeface="+mn-ea"/>
                <a:ea typeface="+mn-ea"/>
                <a:sym typeface="Symbol" panose="05050102010706020507" pitchFamily="18" charset="2"/>
              </a:rPr>
              <a:t></a:t>
            </a:r>
            <a:r>
              <a:rPr kumimoji="1" lang="zh-CN" altLang="en-US" sz="2000" dirty="0">
                <a:latin typeface="+mn-ea"/>
                <a:ea typeface="+mn-ea"/>
              </a:rPr>
              <a:t> &lt;结论&gt;</a:t>
            </a:r>
          </a:p>
          <a:p>
            <a:pPr>
              <a:lnSpc>
                <a:spcPct val="150000"/>
              </a:lnSpc>
              <a:spcBef>
                <a:spcPct val="50000"/>
              </a:spcBef>
            </a:pPr>
            <a:r>
              <a:rPr kumimoji="1" lang="zh-CN" altLang="en-US" sz="2000" dirty="0" smtClean="0">
                <a:latin typeface="+mn-ea"/>
                <a:ea typeface="+mn-ea"/>
              </a:rPr>
              <a:t>&lt;</a:t>
            </a:r>
            <a:r>
              <a:rPr kumimoji="1" lang="zh-CN" altLang="en-US" sz="2000" dirty="0">
                <a:latin typeface="+mn-ea"/>
                <a:ea typeface="+mn-ea"/>
              </a:rPr>
              <a:t>前提&gt; ::= &lt;简单条件&gt; | &lt;复合条件&gt;</a:t>
            </a:r>
          </a:p>
          <a:p>
            <a:pPr>
              <a:lnSpc>
                <a:spcPct val="150000"/>
              </a:lnSpc>
              <a:spcBef>
                <a:spcPct val="50000"/>
              </a:spcBef>
            </a:pPr>
            <a:r>
              <a:rPr kumimoji="1" lang="zh-CN" altLang="en-US" sz="2000" dirty="0" smtClean="0">
                <a:latin typeface="+mn-ea"/>
                <a:ea typeface="+mn-ea"/>
              </a:rPr>
              <a:t>&lt;</a:t>
            </a:r>
            <a:r>
              <a:rPr kumimoji="1" lang="zh-CN" altLang="en-US" sz="2000" dirty="0">
                <a:latin typeface="+mn-ea"/>
                <a:ea typeface="+mn-ea"/>
              </a:rPr>
              <a:t>结论&gt; ::= &lt;事实&gt; | &lt;操作&gt;</a:t>
            </a:r>
          </a:p>
          <a:p>
            <a:pPr>
              <a:spcBef>
                <a:spcPct val="50000"/>
              </a:spcBef>
            </a:pPr>
            <a:r>
              <a:rPr kumimoji="1" lang="zh-CN" altLang="en-US" sz="2000" dirty="0" smtClean="0">
                <a:latin typeface="+mn-ea"/>
                <a:ea typeface="+mn-ea"/>
              </a:rPr>
              <a:t>&lt;</a:t>
            </a:r>
            <a:r>
              <a:rPr kumimoji="1" lang="zh-CN" altLang="en-US" sz="2000" dirty="0">
                <a:latin typeface="+mn-ea"/>
                <a:ea typeface="+mn-ea"/>
              </a:rPr>
              <a:t>复合条件&gt; ::= &lt;简单条件&gt; </a:t>
            </a:r>
            <a:r>
              <a:rPr kumimoji="1" lang="en-US" altLang="zh-CN" sz="2000" dirty="0">
                <a:latin typeface="+mn-ea"/>
                <a:ea typeface="+mn-ea"/>
              </a:rPr>
              <a:t>AND &lt;</a:t>
            </a:r>
            <a:r>
              <a:rPr kumimoji="1" lang="zh-CN" altLang="en-US" sz="2000" dirty="0">
                <a:latin typeface="+mn-ea"/>
                <a:ea typeface="+mn-ea"/>
              </a:rPr>
              <a:t>简单条件&gt; </a:t>
            </a:r>
            <a:r>
              <a:rPr kumimoji="1" lang="en-US" altLang="zh-CN" sz="2000" dirty="0" smtClean="0">
                <a:latin typeface="+mn-ea"/>
                <a:ea typeface="+mn-ea"/>
              </a:rPr>
              <a:t>...</a:t>
            </a:r>
          </a:p>
          <a:p>
            <a:pPr>
              <a:spcBef>
                <a:spcPct val="50000"/>
              </a:spcBef>
            </a:pPr>
            <a:r>
              <a:rPr kumimoji="1" lang="en-US" altLang="zh-CN" sz="2000" dirty="0">
                <a:latin typeface="+mn-ea"/>
                <a:ea typeface="+mn-ea"/>
              </a:rPr>
              <a:t> </a:t>
            </a:r>
            <a:r>
              <a:rPr kumimoji="1" lang="en-US" altLang="zh-CN" sz="2000" dirty="0" smtClean="0">
                <a:latin typeface="+mn-ea"/>
                <a:ea typeface="+mn-ea"/>
              </a:rPr>
              <a:t>              &lt;</a:t>
            </a:r>
            <a:r>
              <a:rPr kumimoji="1" lang="zh-CN" altLang="en-US" sz="2000" dirty="0">
                <a:latin typeface="+mn-ea"/>
                <a:ea typeface="+mn-ea"/>
              </a:rPr>
              <a:t>简单条件&gt; </a:t>
            </a:r>
            <a:r>
              <a:rPr kumimoji="1" lang="en-US" altLang="zh-CN" sz="2000" dirty="0">
                <a:latin typeface="+mn-ea"/>
                <a:ea typeface="+mn-ea"/>
              </a:rPr>
              <a:t>OR &lt;</a:t>
            </a:r>
            <a:r>
              <a:rPr kumimoji="1" lang="zh-CN" altLang="en-US" sz="2000" dirty="0">
                <a:latin typeface="+mn-ea"/>
                <a:ea typeface="+mn-ea"/>
              </a:rPr>
              <a:t>简单条件&gt; </a:t>
            </a:r>
            <a:r>
              <a:rPr kumimoji="1" lang="en-US" altLang="zh-CN" sz="2000" dirty="0" smtClean="0">
                <a:latin typeface="+mn-ea"/>
                <a:ea typeface="+mn-ea"/>
              </a:rPr>
              <a:t>... </a:t>
            </a:r>
            <a:endParaRPr kumimoji="1" lang="en-US" altLang="zh-CN" sz="2000" dirty="0">
              <a:latin typeface="+mn-ea"/>
              <a:ea typeface="+mn-ea"/>
            </a:endParaRPr>
          </a:p>
          <a:p>
            <a:pPr>
              <a:lnSpc>
                <a:spcPct val="150000"/>
              </a:lnSpc>
              <a:spcBef>
                <a:spcPct val="50000"/>
              </a:spcBef>
            </a:pPr>
            <a:r>
              <a:rPr kumimoji="1" lang="en-US" altLang="zh-CN" sz="2000" dirty="0" smtClean="0">
                <a:latin typeface="+mn-ea"/>
                <a:ea typeface="+mn-ea"/>
              </a:rPr>
              <a:t>&lt;</a:t>
            </a:r>
            <a:r>
              <a:rPr kumimoji="1" lang="zh-CN" altLang="en-US" sz="2000" dirty="0">
                <a:latin typeface="+mn-ea"/>
                <a:ea typeface="+mn-ea"/>
              </a:rPr>
              <a:t>操作&gt; ::= &lt;操作名&gt; [(&lt;变元&gt;, ...)]</a:t>
            </a:r>
            <a:endParaRPr lang="zh-CN" altLang="en-US" sz="2000" dirty="0">
              <a:latin typeface="+mn-ea"/>
              <a:ea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55836" y="1156212"/>
            <a:ext cx="2322752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000" dirty="0">
                <a:latin typeface="+mn-ea"/>
                <a:ea typeface="+mn-ea"/>
              </a:rPr>
              <a:t>产生式</a:t>
            </a:r>
            <a:r>
              <a:rPr kumimoji="1" lang="zh-CN" altLang="en-US" sz="2000" dirty="0" smtClean="0">
                <a:latin typeface="+mn-ea"/>
                <a:ea typeface="+mn-ea"/>
              </a:rPr>
              <a:t>形式及</a:t>
            </a:r>
            <a:r>
              <a:rPr kumimoji="1" lang="zh-CN" altLang="en-US" sz="2000" dirty="0">
                <a:latin typeface="+mn-ea"/>
                <a:ea typeface="+mn-ea"/>
              </a:rPr>
              <a:t>语义：</a:t>
            </a:r>
          </a:p>
        </p:txBody>
      </p:sp>
    </p:spTree>
    <p:extLst>
      <p:ext uri="{BB962C8B-B14F-4D97-AF65-F5344CB8AC3E}">
        <p14:creationId xmlns:p14="http://schemas.microsoft.com/office/powerpoint/2010/main" val="3706138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606000" y="1782052"/>
            <a:ext cx="8070456" cy="35283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5113" indent="-265113" algn="just">
              <a:lnSpc>
                <a:spcPts val="35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  <a:defRPr/>
            </a:pPr>
            <a:r>
              <a:rPr lang="zh-CN" altLang="en-US" sz="2000" dirty="0" smtClean="0">
                <a:latin typeface="+mn-ea"/>
              </a:rPr>
              <a:t>根据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</a:rPr>
              <a:t>建立的规则</a:t>
            </a:r>
            <a:r>
              <a:rPr lang="zh-CN" altLang="en-US" sz="2000" dirty="0" smtClean="0">
                <a:latin typeface="+mn-ea"/>
              </a:rPr>
              <a:t>，</a:t>
            </a:r>
            <a:r>
              <a:rPr lang="zh-CN" altLang="en-US" sz="2000" dirty="0" smtClean="0">
                <a:solidFill>
                  <a:srgbClr val="0000FF"/>
                </a:solidFill>
                <a:latin typeface="+mn-ea"/>
              </a:rPr>
              <a:t>选择</a:t>
            </a:r>
            <a:r>
              <a:rPr lang="zh-CN" altLang="en-US" sz="2000" dirty="0" smtClean="0">
                <a:latin typeface="+mn-ea"/>
              </a:rPr>
              <a:t>相应的控制策略。（控制型）</a:t>
            </a:r>
            <a:endParaRPr lang="en-US" altLang="zh-CN" sz="2000" dirty="0" smtClean="0">
              <a:latin typeface="+mn-ea"/>
            </a:endParaRPr>
          </a:p>
          <a:p>
            <a:pPr marL="265113" indent="-265113" algn="just">
              <a:lnSpc>
                <a:spcPts val="35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  <a:defRPr/>
            </a:pPr>
            <a:r>
              <a:rPr lang="zh-CN" altLang="en-US" sz="2000" dirty="0">
                <a:latin typeface="+mn-ea"/>
              </a:rPr>
              <a:t>通过</a:t>
            </a:r>
            <a:r>
              <a:rPr lang="zh-CN" altLang="en-US" sz="2000" dirty="0" smtClean="0">
                <a:solidFill>
                  <a:srgbClr val="0000FF"/>
                </a:solidFill>
                <a:latin typeface="+mn-ea"/>
              </a:rPr>
              <a:t>规则</a:t>
            </a:r>
            <a:r>
              <a:rPr lang="zh-CN" altLang="en-US" sz="2000" dirty="0" smtClean="0">
                <a:latin typeface="+mn-ea"/>
              </a:rPr>
              <a:t>与</a:t>
            </a:r>
            <a:r>
              <a:rPr lang="zh-CN" altLang="en-US" sz="2000" dirty="0" smtClean="0">
                <a:solidFill>
                  <a:srgbClr val="0000FF"/>
                </a:solidFill>
                <a:latin typeface="+mn-ea"/>
              </a:rPr>
              <a:t>事实</a:t>
            </a:r>
            <a:r>
              <a:rPr lang="zh-CN" altLang="en-US" sz="2000" dirty="0" smtClean="0">
                <a:latin typeface="+mn-ea"/>
              </a:rPr>
              <a:t>的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</a:rPr>
              <a:t>匹配</a:t>
            </a:r>
            <a:r>
              <a:rPr lang="zh-CN" altLang="en-US" sz="2000" dirty="0" smtClean="0">
                <a:latin typeface="+mn-ea"/>
              </a:rPr>
              <a:t>，实现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</a:rPr>
              <a:t>知识推理</a:t>
            </a:r>
            <a:r>
              <a:rPr lang="zh-CN" altLang="en-US" sz="2000" dirty="0" smtClean="0">
                <a:latin typeface="+mn-ea"/>
              </a:rPr>
              <a:t>。（求解问题）</a:t>
            </a:r>
            <a:endParaRPr lang="en-US" altLang="zh-CN" sz="2000" dirty="0" smtClean="0">
              <a:latin typeface="+mn-ea"/>
            </a:endParaRPr>
          </a:p>
          <a:p>
            <a:pPr marL="265113" indent="-265113" algn="just">
              <a:lnSpc>
                <a:spcPts val="35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  <a:defRPr/>
            </a:pPr>
            <a:r>
              <a:rPr lang="zh-CN" altLang="en-US" sz="2000" dirty="0" smtClean="0">
                <a:solidFill>
                  <a:srgbClr val="FF0000"/>
                </a:solidFill>
                <a:latin typeface="+mn-ea"/>
              </a:rPr>
              <a:t>从</a:t>
            </a:r>
            <a:r>
              <a:rPr lang="zh-CN" altLang="en-US" sz="2000" dirty="0" smtClean="0">
                <a:solidFill>
                  <a:srgbClr val="0000FF"/>
                </a:solidFill>
                <a:latin typeface="+mn-ea"/>
              </a:rPr>
              <a:t>选择规则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</a:rPr>
              <a:t>到</a:t>
            </a:r>
            <a:r>
              <a:rPr lang="zh-CN" altLang="en-US" sz="2000" dirty="0">
                <a:solidFill>
                  <a:srgbClr val="0000FF"/>
                </a:solidFill>
                <a:latin typeface="+mn-ea"/>
              </a:rPr>
              <a:t>执行操作</a:t>
            </a:r>
            <a:r>
              <a:rPr lang="zh-CN" altLang="en-US" sz="2000" dirty="0">
                <a:latin typeface="+mn-ea"/>
              </a:rPr>
              <a:t>分</a:t>
            </a:r>
            <a:r>
              <a:rPr lang="en-US" altLang="zh-CN" sz="2000" dirty="0">
                <a:latin typeface="+mn-ea"/>
              </a:rPr>
              <a:t>3</a:t>
            </a:r>
            <a:r>
              <a:rPr lang="zh-CN" altLang="en-US" sz="2000" dirty="0">
                <a:latin typeface="+mn-ea"/>
              </a:rPr>
              <a:t>步</a:t>
            </a:r>
            <a:r>
              <a:rPr lang="zh-CN" altLang="en-US" sz="2000" dirty="0" smtClean="0">
                <a:latin typeface="+mn-ea"/>
              </a:rPr>
              <a:t>：</a:t>
            </a:r>
            <a:r>
              <a:rPr lang="zh-CN" altLang="zh-CN" sz="2000" dirty="0">
                <a:solidFill>
                  <a:srgbClr val="FF0000"/>
                </a:solidFill>
                <a:latin typeface="+mn-ea"/>
              </a:rPr>
              <a:t>匹配</a:t>
            </a:r>
            <a:r>
              <a:rPr lang="zh-CN" altLang="zh-CN" sz="2000" dirty="0">
                <a:latin typeface="+mn-ea"/>
              </a:rPr>
              <a:t>、</a:t>
            </a:r>
            <a:r>
              <a:rPr lang="zh-CN" altLang="zh-CN" sz="2000" dirty="0">
                <a:solidFill>
                  <a:srgbClr val="FF0000"/>
                </a:solidFill>
                <a:latin typeface="+mn-ea"/>
              </a:rPr>
              <a:t>冲突解决</a:t>
            </a:r>
            <a:r>
              <a:rPr lang="zh-CN" altLang="zh-CN" sz="2000" dirty="0">
                <a:latin typeface="+mn-ea"/>
              </a:rPr>
              <a:t>、</a:t>
            </a:r>
            <a:r>
              <a:rPr lang="zh-CN" altLang="zh-CN" sz="2000" dirty="0" smtClean="0">
                <a:solidFill>
                  <a:srgbClr val="FF0000"/>
                </a:solidFill>
                <a:latin typeface="+mn-ea"/>
              </a:rPr>
              <a:t>操作</a:t>
            </a:r>
            <a:endParaRPr lang="en-US" altLang="zh-CN" sz="2000" dirty="0" smtClean="0">
              <a:latin typeface="+mn-ea"/>
            </a:endParaRPr>
          </a:p>
          <a:p>
            <a:pPr marL="0" indent="0">
              <a:lnSpc>
                <a:spcPts val="35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None/>
              <a:defRPr/>
            </a:pPr>
            <a:r>
              <a:rPr lang="en-US" altLang="zh-CN" sz="2000" dirty="0" smtClean="0">
                <a:latin typeface="+mn-ea"/>
              </a:rPr>
              <a:t>  </a:t>
            </a:r>
            <a:r>
              <a:rPr lang="zh-CN" altLang="zh-CN" sz="2000" dirty="0" smtClean="0">
                <a:latin typeface="+mn-ea"/>
              </a:rPr>
              <a:t>其中</a:t>
            </a:r>
            <a:r>
              <a:rPr lang="zh-CN" altLang="en-US" sz="2000" dirty="0">
                <a:latin typeface="+mn-ea"/>
              </a:rPr>
              <a:t>：</a:t>
            </a:r>
            <a:r>
              <a:rPr lang="zh-CN" altLang="zh-CN" sz="2000" dirty="0" smtClean="0">
                <a:solidFill>
                  <a:srgbClr val="FF0000"/>
                </a:solidFill>
                <a:latin typeface="+mn-ea"/>
              </a:rPr>
              <a:t>匹配器</a:t>
            </a:r>
            <a:r>
              <a:rPr lang="en-US" altLang="zh-CN" sz="2000" b="0" dirty="0" smtClean="0">
                <a:latin typeface="+mn-ea"/>
              </a:rPr>
              <a:t>--</a:t>
            </a:r>
            <a:r>
              <a:rPr lang="zh-CN" altLang="zh-CN" sz="2000" dirty="0" smtClean="0">
                <a:latin typeface="+mn-ea"/>
              </a:rPr>
              <a:t>负责</a:t>
            </a:r>
            <a:r>
              <a:rPr lang="zh-CN" altLang="zh-CN" sz="2000" dirty="0">
                <a:solidFill>
                  <a:srgbClr val="0000FF"/>
                </a:solidFill>
                <a:latin typeface="+mn-ea"/>
              </a:rPr>
              <a:t>判断</a:t>
            </a:r>
            <a:r>
              <a:rPr lang="zh-CN" altLang="zh-CN" sz="2000" u="wavyHeavy" dirty="0" smtClean="0">
                <a:latin typeface="+mn-ea"/>
              </a:rPr>
              <a:t>规则</a:t>
            </a:r>
            <a:r>
              <a:rPr lang="zh-CN" altLang="en-US" sz="2000" u="wavyHeavy" dirty="0" smtClean="0">
                <a:latin typeface="+mn-ea"/>
              </a:rPr>
              <a:t>的</a:t>
            </a:r>
            <a:r>
              <a:rPr lang="zh-CN" altLang="zh-CN" sz="2000" u="wavyHeavy" dirty="0" smtClean="0">
                <a:solidFill>
                  <a:srgbClr val="0000FF"/>
                </a:solidFill>
                <a:latin typeface="+mn-ea"/>
              </a:rPr>
              <a:t>条件</a:t>
            </a:r>
            <a:r>
              <a:rPr lang="zh-CN" altLang="zh-CN" sz="2000" dirty="0">
                <a:latin typeface="+mn-ea"/>
              </a:rPr>
              <a:t>是否成立；</a:t>
            </a:r>
          </a:p>
          <a:p>
            <a:pPr marL="0" indent="0">
              <a:lnSpc>
                <a:spcPts val="35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None/>
              <a:defRPr/>
            </a:pPr>
            <a:r>
              <a:rPr lang="en-US" altLang="zh-CN" sz="2000" dirty="0" smtClean="0">
                <a:latin typeface="+mn-ea"/>
              </a:rPr>
              <a:t>        </a:t>
            </a:r>
            <a:r>
              <a:rPr lang="zh-CN" altLang="zh-CN" sz="2000" dirty="0" smtClean="0">
                <a:solidFill>
                  <a:srgbClr val="FF0000"/>
                </a:solidFill>
                <a:latin typeface="+mn-ea"/>
              </a:rPr>
              <a:t>冲突</a:t>
            </a:r>
            <a:r>
              <a:rPr lang="zh-CN" altLang="zh-CN" sz="2000" dirty="0">
                <a:solidFill>
                  <a:srgbClr val="FF0000"/>
                </a:solidFill>
                <a:latin typeface="+mn-ea"/>
              </a:rPr>
              <a:t>解决</a:t>
            </a:r>
            <a:r>
              <a:rPr lang="zh-CN" altLang="zh-CN" sz="2000" dirty="0" smtClean="0">
                <a:solidFill>
                  <a:srgbClr val="FF0000"/>
                </a:solidFill>
                <a:latin typeface="+mn-ea"/>
              </a:rPr>
              <a:t>器</a:t>
            </a:r>
            <a:r>
              <a:rPr lang="en-US" altLang="zh-CN" sz="2000" b="0" dirty="0" smtClean="0">
                <a:latin typeface="+mn-ea"/>
              </a:rPr>
              <a:t>--</a:t>
            </a:r>
            <a:r>
              <a:rPr lang="zh-CN" altLang="zh-CN" sz="2000" dirty="0" smtClean="0">
                <a:latin typeface="+mn-ea"/>
              </a:rPr>
              <a:t>负责</a:t>
            </a:r>
            <a:r>
              <a:rPr lang="zh-CN" altLang="zh-CN" sz="2000" dirty="0">
                <a:solidFill>
                  <a:srgbClr val="0000FF"/>
                </a:solidFill>
                <a:latin typeface="+mn-ea"/>
              </a:rPr>
              <a:t>选择</a:t>
            </a:r>
            <a:r>
              <a:rPr lang="zh-CN" altLang="zh-CN" sz="2000" u="wavyHeavy" dirty="0">
                <a:latin typeface="+mn-ea"/>
              </a:rPr>
              <a:t>可调用的规则</a:t>
            </a:r>
            <a:r>
              <a:rPr lang="zh-CN" altLang="zh-CN" sz="2000" dirty="0">
                <a:latin typeface="+mn-ea"/>
              </a:rPr>
              <a:t>；</a:t>
            </a:r>
          </a:p>
          <a:p>
            <a:pPr marL="0" indent="0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en-US" altLang="zh-CN" sz="2000" dirty="0" smtClean="0">
                <a:latin typeface="+mn-ea"/>
              </a:rPr>
              <a:t>        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</a:rPr>
              <a:t>操作</a:t>
            </a:r>
            <a:r>
              <a:rPr lang="en-US" altLang="zh-CN" sz="2000" b="0" dirty="0" smtClean="0">
                <a:latin typeface="+mn-ea"/>
              </a:rPr>
              <a:t>--</a:t>
            </a:r>
            <a:r>
              <a:rPr lang="zh-CN" altLang="zh-CN" sz="2000" dirty="0" smtClean="0">
                <a:latin typeface="+mn-ea"/>
              </a:rPr>
              <a:t>负责</a:t>
            </a:r>
            <a:r>
              <a:rPr lang="zh-CN" altLang="zh-CN" sz="2000" dirty="0">
                <a:solidFill>
                  <a:srgbClr val="0000FF"/>
                </a:solidFill>
                <a:latin typeface="+mn-ea"/>
              </a:rPr>
              <a:t>执行</a:t>
            </a:r>
            <a:r>
              <a:rPr lang="zh-CN" altLang="zh-CN" sz="2000" u="wavyHeavy" dirty="0">
                <a:latin typeface="+mn-ea"/>
              </a:rPr>
              <a:t>规则的动作</a:t>
            </a:r>
            <a:r>
              <a:rPr lang="zh-CN" altLang="zh-CN" sz="2000" dirty="0">
                <a:latin typeface="+mn-ea"/>
              </a:rPr>
              <a:t>，并在</a:t>
            </a:r>
            <a:r>
              <a:rPr lang="zh-CN" altLang="zh-CN" sz="2000" u="sng" dirty="0">
                <a:latin typeface="+mn-ea"/>
              </a:rPr>
              <a:t>满足结束条件</a:t>
            </a:r>
            <a:r>
              <a:rPr lang="zh-CN" altLang="zh-CN" sz="2000" dirty="0" smtClean="0">
                <a:latin typeface="+mn-ea"/>
              </a:rPr>
              <a:t>时</a:t>
            </a:r>
            <a:r>
              <a:rPr lang="zh-CN" altLang="en-US" sz="2000" dirty="0" smtClean="0">
                <a:latin typeface="+mn-ea"/>
              </a:rPr>
              <a:t>终止产生式</a:t>
            </a:r>
            <a:endParaRPr lang="en-US" altLang="zh-CN" sz="2000" dirty="0" smtClean="0">
              <a:latin typeface="+mn-ea"/>
            </a:endParaRPr>
          </a:p>
          <a:p>
            <a:pPr marL="0" indent="0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en-US" altLang="zh-CN" sz="2000" dirty="0">
                <a:latin typeface="+mn-ea"/>
              </a:rPr>
              <a:t> </a:t>
            </a:r>
            <a:r>
              <a:rPr lang="en-US" altLang="zh-CN" sz="2000" dirty="0" smtClean="0">
                <a:latin typeface="+mn-ea"/>
              </a:rPr>
              <a:t>             </a:t>
            </a:r>
            <a:r>
              <a:rPr lang="zh-CN" altLang="zh-CN" sz="2000" dirty="0" smtClean="0">
                <a:latin typeface="+mn-ea"/>
              </a:rPr>
              <a:t>系统</a:t>
            </a:r>
            <a:r>
              <a:rPr lang="zh-CN" altLang="zh-CN" sz="2000" dirty="0">
                <a:latin typeface="+mn-ea"/>
              </a:rPr>
              <a:t>的运行</a:t>
            </a:r>
            <a:r>
              <a:rPr lang="zh-CN" altLang="zh-CN" sz="2000" dirty="0" smtClean="0">
                <a:latin typeface="+mn-ea"/>
              </a:rPr>
              <a:t>。</a:t>
            </a:r>
            <a:endParaRPr lang="zh-CN" altLang="en-US" sz="2000" dirty="0">
              <a:latin typeface="+mn-ea"/>
            </a:endParaRPr>
          </a:p>
        </p:txBody>
      </p:sp>
      <p:sp>
        <p:nvSpPr>
          <p:cNvPr id="38915" name="矩形 4"/>
          <p:cNvSpPr>
            <a:spLocks noChangeArrowheads="1"/>
          </p:cNvSpPr>
          <p:nvPr/>
        </p:nvSpPr>
        <p:spPr bwMode="auto">
          <a:xfrm>
            <a:off x="639269" y="1175457"/>
            <a:ext cx="252028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③ 规则</a:t>
            </a:r>
            <a:r>
              <a:rPr lang="zh-CN" altLang="en-US" sz="2000" dirty="0">
                <a:latin typeface="+mn-ea"/>
                <a:ea typeface="+mn-ea"/>
                <a:cs typeface="Times New Roman" panose="02020603050405020304" pitchFamily="18" charset="0"/>
              </a:rPr>
              <a:t>解释</a:t>
            </a:r>
            <a:r>
              <a:rPr lang="en-US" altLang="zh-CN" sz="2000" dirty="0"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lang="zh-CN" altLang="en-US" sz="2000" dirty="0">
                <a:latin typeface="+mn-ea"/>
                <a:ea typeface="+mn-ea"/>
                <a:cs typeface="Times New Roman" panose="02020603050405020304" pitchFamily="18" charset="0"/>
              </a:rPr>
              <a:t>控制器</a:t>
            </a:r>
            <a:r>
              <a:rPr lang="en-US" altLang="zh-CN" sz="2000" dirty="0">
                <a:latin typeface="+mn-ea"/>
                <a:ea typeface="+mn-ea"/>
                <a:cs typeface="Times New Roman" panose="02020603050405020304" pitchFamily="18" charset="0"/>
              </a:rPr>
              <a:t>)</a:t>
            </a:r>
            <a:endParaRPr lang="zh-CN" altLang="en-US" sz="2000" dirty="0"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graphicFrame>
        <p:nvGraphicFramePr>
          <p:cNvPr id="5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19089689"/>
              </p:ext>
            </p:extLst>
          </p:nvPr>
        </p:nvGraphicFramePr>
        <p:xfrm>
          <a:off x="5868144" y="192115"/>
          <a:ext cx="2664296" cy="12926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400" name="Visio" r:id="rId3" imgW="5178247" imgH="2092147" progId="Visio.Drawing.11">
                  <p:embed/>
                </p:oleObj>
              </mc:Choice>
              <mc:Fallback>
                <p:oleObj name="Visio" r:id="rId3" imgW="5178247" imgH="2092147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68144" y="192115"/>
                        <a:ext cx="2664296" cy="129266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椭圆 5"/>
          <p:cNvSpPr/>
          <p:nvPr/>
        </p:nvSpPr>
        <p:spPr bwMode="auto">
          <a:xfrm>
            <a:off x="6660232" y="121054"/>
            <a:ext cx="1080120" cy="576064"/>
          </a:xfrm>
          <a:prstGeom prst="ellipse">
            <a:avLst/>
          </a:prstGeom>
          <a:noFill/>
          <a:ln w="2222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矩形 3"/>
          <p:cNvSpPr>
            <a:spLocks noChangeArrowheads="1"/>
          </p:cNvSpPr>
          <p:nvPr/>
        </p:nvSpPr>
        <p:spPr bwMode="auto">
          <a:xfrm>
            <a:off x="629666" y="1819648"/>
            <a:ext cx="7951452" cy="32316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 algn="just">
              <a:lnSpc>
                <a:spcPts val="3500"/>
              </a:lnSpc>
              <a:spcAft>
                <a:spcPts val="12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dirty="0" smtClean="0">
                <a:latin typeface="+mn-ea"/>
                <a:ea typeface="+mn-ea"/>
              </a:rPr>
              <a:t>将</a:t>
            </a:r>
            <a:r>
              <a:rPr lang="zh-CN" altLang="en-US" sz="2000" u="wavyHeavy" dirty="0" smtClean="0">
                <a:latin typeface="+mn-ea"/>
                <a:ea typeface="+mn-ea"/>
              </a:rPr>
              <a:t>事实库</a:t>
            </a:r>
            <a:r>
              <a:rPr lang="en-US" altLang="zh-CN" sz="2000" dirty="0" smtClean="0">
                <a:latin typeface="+mn-ea"/>
                <a:ea typeface="+mn-ea"/>
              </a:rPr>
              <a:t>(</a:t>
            </a:r>
            <a:r>
              <a:rPr lang="zh-CN" altLang="en-US" sz="2000" dirty="0" smtClean="0">
                <a:latin typeface="+mn-ea"/>
                <a:ea typeface="+mn-ea"/>
              </a:rPr>
              <a:t>观察数据集</a:t>
            </a:r>
            <a:r>
              <a:rPr lang="en-US" altLang="zh-CN" sz="2000" dirty="0" smtClean="0">
                <a:latin typeface="+mn-ea"/>
                <a:ea typeface="+mn-ea"/>
              </a:rPr>
              <a:t>)</a:t>
            </a:r>
            <a:r>
              <a:rPr lang="zh-CN" altLang="en-US" sz="2000" dirty="0" smtClean="0">
                <a:latin typeface="+mn-ea"/>
                <a:ea typeface="+mn-ea"/>
              </a:rPr>
              <a:t>中的</a:t>
            </a:r>
            <a:r>
              <a:rPr lang="zh-CN" altLang="en-US" sz="2400" dirty="0" smtClean="0">
                <a:solidFill>
                  <a:srgbClr val="FF0000"/>
                </a:solidFill>
                <a:latin typeface="+mn-ea"/>
                <a:ea typeface="+mn-ea"/>
              </a:rPr>
              <a:t>知识</a:t>
            </a:r>
            <a:r>
              <a:rPr lang="zh-CN" altLang="en-US" sz="2000" dirty="0" smtClean="0">
                <a:latin typeface="+mn-ea"/>
                <a:ea typeface="+mn-ea"/>
              </a:rPr>
              <a:t>与</a:t>
            </a:r>
            <a:r>
              <a:rPr lang="zh-CN" altLang="en-US" sz="2000" dirty="0" smtClean="0">
                <a:solidFill>
                  <a:srgbClr val="0000FF"/>
                </a:solidFill>
                <a:latin typeface="+mn-ea"/>
                <a:ea typeface="+mn-ea"/>
              </a:rPr>
              <a:t>规则</a:t>
            </a:r>
            <a:r>
              <a:rPr lang="zh-CN" altLang="en-US" sz="2000" dirty="0" smtClean="0">
                <a:latin typeface="+mn-ea"/>
                <a:ea typeface="+mn-ea"/>
              </a:rPr>
              <a:t>的</a:t>
            </a:r>
            <a:r>
              <a:rPr lang="zh-CN" altLang="en-US" sz="2400" dirty="0" smtClean="0">
                <a:solidFill>
                  <a:srgbClr val="FF0000"/>
                </a:solidFill>
                <a:latin typeface="+mn-ea"/>
                <a:ea typeface="+mn-ea"/>
              </a:rPr>
              <a:t>条件</a:t>
            </a:r>
            <a:r>
              <a:rPr lang="zh-CN" altLang="en-US" sz="2000" dirty="0">
                <a:latin typeface="+mn-ea"/>
                <a:ea typeface="+mn-ea"/>
              </a:rPr>
              <a:t>进行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匹配</a:t>
            </a:r>
            <a:endParaRPr lang="en-US" altLang="zh-CN" sz="2000" dirty="0">
              <a:latin typeface="+mn-ea"/>
              <a:ea typeface="+mn-ea"/>
            </a:endParaRPr>
          </a:p>
          <a:p>
            <a:pPr marL="628650" indent="-266700" algn="just">
              <a:lnSpc>
                <a:spcPts val="3500"/>
              </a:lnSpc>
              <a:spcAft>
                <a:spcPts val="12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2000" dirty="0" smtClean="0">
                <a:latin typeface="+mn-ea"/>
                <a:ea typeface="+mn-ea"/>
              </a:rPr>
              <a:t>若</a:t>
            </a:r>
            <a:r>
              <a:rPr lang="zh-CN" altLang="en-US" sz="2000" dirty="0">
                <a:solidFill>
                  <a:srgbClr val="0000FF"/>
                </a:solidFill>
                <a:latin typeface="+mn-ea"/>
                <a:ea typeface="+mn-ea"/>
              </a:rPr>
              <a:t>两者</a:t>
            </a: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</a:rPr>
              <a:t>完全匹配</a:t>
            </a:r>
            <a:r>
              <a:rPr lang="zh-CN" altLang="en-US" sz="2000" dirty="0" smtClean="0">
                <a:latin typeface="+mn-ea"/>
                <a:ea typeface="+mn-ea"/>
              </a:rPr>
              <a:t>，该</a:t>
            </a:r>
            <a:r>
              <a:rPr lang="zh-CN" altLang="en-US" sz="2000" dirty="0">
                <a:latin typeface="+mn-ea"/>
                <a:ea typeface="+mn-ea"/>
              </a:rPr>
              <a:t>条规则称为</a:t>
            </a: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</a:rPr>
              <a:t>触发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规则</a:t>
            </a:r>
            <a:r>
              <a:rPr lang="zh-CN" altLang="en-US" sz="2000" dirty="0" smtClean="0">
                <a:latin typeface="+mn-ea"/>
                <a:ea typeface="+mn-ea"/>
              </a:rPr>
              <a:t>；当按</a:t>
            </a:r>
            <a:r>
              <a:rPr lang="zh-CN" altLang="en-US" sz="2000" dirty="0">
                <a:latin typeface="+mn-ea"/>
                <a:ea typeface="+mn-ea"/>
              </a:rPr>
              <a:t>该</a:t>
            </a:r>
            <a:r>
              <a:rPr lang="zh-CN" altLang="en-US" sz="2000" dirty="0" smtClean="0">
                <a:latin typeface="+mn-ea"/>
                <a:ea typeface="+mn-ea"/>
              </a:rPr>
              <a:t>规则</a:t>
            </a:r>
            <a:r>
              <a:rPr lang="zh-CN" altLang="en-US" sz="2000" dirty="0">
                <a:latin typeface="+mn-ea"/>
                <a:ea typeface="+mn-ea"/>
              </a:rPr>
              <a:t>的</a:t>
            </a:r>
            <a:r>
              <a:rPr lang="zh-CN" altLang="en-US" sz="2000" dirty="0" smtClean="0">
                <a:solidFill>
                  <a:srgbClr val="0000FF"/>
                </a:solidFill>
                <a:latin typeface="+mn-ea"/>
                <a:ea typeface="+mn-ea"/>
              </a:rPr>
              <a:t>操作部分</a:t>
            </a:r>
            <a:r>
              <a:rPr lang="zh-CN" altLang="en-US" sz="2000" u="wavyHeavy" dirty="0" smtClean="0">
                <a:latin typeface="+mn-ea"/>
                <a:ea typeface="+mn-ea"/>
              </a:rPr>
              <a:t>执行</a:t>
            </a:r>
            <a:r>
              <a:rPr lang="zh-CN" altLang="en-US" sz="2000" dirty="0">
                <a:latin typeface="+mn-ea"/>
                <a:ea typeface="+mn-ea"/>
              </a:rPr>
              <a:t>时，称该条规则为</a:t>
            </a: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</a:rPr>
              <a:t>启用规则</a:t>
            </a:r>
            <a:r>
              <a:rPr lang="zh-CN" altLang="en-US" sz="2000" dirty="0">
                <a:latin typeface="+mn-ea"/>
                <a:ea typeface="+mn-ea"/>
              </a:rPr>
              <a:t>。</a:t>
            </a:r>
            <a:endParaRPr lang="en-US" altLang="zh-CN" sz="2000" dirty="0">
              <a:latin typeface="+mn-ea"/>
              <a:ea typeface="+mn-ea"/>
            </a:endParaRPr>
          </a:p>
          <a:p>
            <a:pPr marL="628650" indent="-266700" algn="just">
              <a:lnSpc>
                <a:spcPts val="3500"/>
              </a:lnSpc>
              <a:spcAft>
                <a:spcPts val="18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触发规则</a:t>
            </a:r>
            <a:r>
              <a:rPr lang="zh-CN" altLang="en-US" sz="2000" dirty="0" smtClean="0">
                <a:solidFill>
                  <a:srgbClr val="0000FF"/>
                </a:solidFill>
                <a:latin typeface="+mn-ea"/>
                <a:ea typeface="+mn-ea"/>
              </a:rPr>
              <a:t>不一定就是</a:t>
            </a: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</a:rPr>
              <a:t>启用规则</a:t>
            </a:r>
            <a:r>
              <a:rPr lang="zh-CN" altLang="en-US" sz="2000" dirty="0">
                <a:latin typeface="+mn-ea"/>
                <a:ea typeface="+mn-ea"/>
              </a:rPr>
              <a:t>，因为可能</a:t>
            </a: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</a:rPr>
              <a:t>同时有</a:t>
            </a:r>
            <a:r>
              <a:rPr lang="zh-CN" altLang="en-US" sz="2000" u="wavyHeavy" dirty="0">
                <a:latin typeface="+mn-ea"/>
                <a:ea typeface="+mn-ea"/>
              </a:rPr>
              <a:t>若干条规则的条件部分</a:t>
            </a:r>
            <a:r>
              <a:rPr lang="zh-CN" altLang="en-US" sz="2000" dirty="0">
                <a:solidFill>
                  <a:srgbClr val="0000FF"/>
                </a:solidFill>
                <a:latin typeface="+mn-ea"/>
                <a:ea typeface="+mn-ea"/>
              </a:rPr>
              <a:t>都满足</a:t>
            </a:r>
            <a:r>
              <a:rPr lang="zh-CN" altLang="en-US" sz="2000" dirty="0">
                <a:latin typeface="+mn-ea"/>
                <a:ea typeface="+mn-ea"/>
              </a:rPr>
              <a:t>，</a:t>
            </a:r>
            <a:r>
              <a:rPr lang="zh-CN" altLang="en-US" sz="2000" dirty="0" smtClean="0">
                <a:latin typeface="+mn-ea"/>
                <a:ea typeface="+mn-ea"/>
              </a:rPr>
              <a:t>需要在</a:t>
            </a:r>
            <a:r>
              <a:rPr lang="zh-CN" altLang="en-US" sz="2000" dirty="0">
                <a:solidFill>
                  <a:srgbClr val="0000FF"/>
                </a:solidFill>
                <a:latin typeface="+mn-ea"/>
                <a:ea typeface="+mn-ea"/>
              </a:rPr>
              <a:t>解决冲突步骤</a:t>
            </a:r>
            <a:r>
              <a:rPr lang="zh-CN" altLang="en-US" sz="2000" dirty="0" smtClean="0">
                <a:latin typeface="+mn-ea"/>
                <a:ea typeface="+mn-ea"/>
              </a:rPr>
              <a:t>中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消解</a:t>
            </a:r>
            <a:r>
              <a:rPr lang="zh-CN" altLang="en-US" sz="2000" dirty="0" smtClean="0">
                <a:latin typeface="+mn-ea"/>
                <a:ea typeface="+mn-ea"/>
              </a:rPr>
              <a:t>。</a:t>
            </a:r>
            <a:endParaRPr lang="en-US" altLang="zh-CN" sz="2000" dirty="0">
              <a:latin typeface="+mn-ea"/>
              <a:ea typeface="+mn-ea"/>
            </a:endParaRPr>
          </a:p>
          <a:p>
            <a:pPr marL="342900" indent="-342900" algn="just">
              <a:lnSpc>
                <a:spcPts val="35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dirty="0" smtClean="0">
                <a:latin typeface="+mn-ea"/>
                <a:ea typeface="+mn-ea"/>
              </a:rPr>
              <a:t>复杂情况时，</a:t>
            </a:r>
            <a:r>
              <a:rPr lang="zh-CN" altLang="en-US" sz="2000" dirty="0" smtClean="0">
                <a:solidFill>
                  <a:srgbClr val="0000FF"/>
                </a:solidFill>
                <a:latin typeface="+mn-ea"/>
                <a:ea typeface="+mn-ea"/>
              </a:rPr>
              <a:t>事实库</a:t>
            </a:r>
            <a:r>
              <a:rPr lang="zh-CN" altLang="en-US" sz="2000" dirty="0" smtClean="0">
                <a:latin typeface="+mn-ea"/>
                <a:ea typeface="+mn-ea"/>
              </a:rPr>
              <a:t>与</a:t>
            </a:r>
            <a:r>
              <a:rPr lang="zh-CN" altLang="en-US" sz="2000" u="wavyHeavy" dirty="0" smtClean="0">
                <a:latin typeface="+mn-ea"/>
                <a:ea typeface="+mn-ea"/>
              </a:rPr>
              <a:t>规则</a:t>
            </a:r>
            <a:r>
              <a:rPr lang="zh-CN" altLang="en-US" sz="2000" dirty="0">
                <a:latin typeface="+mn-ea"/>
                <a:ea typeface="+mn-ea"/>
              </a:rPr>
              <a:t>的</a:t>
            </a:r>
            <a:r>
              <a:rPr lang="zh-CN" altLang="en-US" sz="2000" dirty="0" smtClean="0">
                <a:solidFill>
                  <a:srgbClr val="0000FF"/>
                </a:solidFill>
                <a:latin typeface="+mn-ea"/>
                <a:ea typeface="+mn-ea"/>
              </a:rPr>
              <a:t>条件部分</a:t>
            </a:r>
            <a:r>
              <a:rPr lang="zh-CN" altLang="en-US" sz="2000" dirty="0" smtClean="0">
                <a:latin typeface="+mn-ea"/>
                <a:ea typeface="+mn-ea"/>
              </a:rPr>
              <a:t>，需要进行</a:t>
            </a: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</a:rPr>
              <a:t>近似匹配</a:t>
            </a:r>
            <a:r>
              <a:rPr lang="zh-CN" altLang="en-US" sz="2000" dirty="0">
                <a:latin typeface="+mn-ea"/>
                <a:ea typeface="+mn-ea"/>
              </a:rPr>
              <a:t>。</a:t>
            </a:r>
          </a:p>
        </p:txBody>
      </p:sp>
      <p:sp>
        <p:nvSpPr>
          <p:cNvPr id="39939" name="矩形 1"/>
          <p:cNvSpPr>
            <a:spLocks noChangeArrowheads="1"/>
          </p:cNvSpPr>
          <p:nvPr/>
        </p:nvSpPr>
        <p:spPr bwMode="auto">
          <a:xfrm>
            <a:off x="641994" y="1202835"/>
            <a:ext cx="83366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180975" indent="-180975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zh-CN" altLang="en-US" sz="2000" dirty="0" smtClean="0">
                <a:latin typeface="+mn-ea"/>
                <a:ea typeface="+mn-ea"/>
              </a:rPr>
              <a:t>匹配</a:t>
            </a:r>
            <a:endParaRPr lang="en-US" altLang="zh-CN" sz="2000" dirty="0">
              <a:latin typeface="+mn-ea"/>
              <a:ea typeface="+mn-ea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4499992" y="476672"/>
            <a:ext cx="4081126" cy="936104"/>
            <a:chOff x="4550420" y="264131"/>
            <a:chExt cx="4081126" cy="936104"/>
          </a:xfrm>
        </p:grpSpPr>
        <p:sp>
          <p:nvSpPr>
            <p:cNvPr id="5" name="矩形 4"/>
            <p:cNvSpPr/>
            <p:nvPr/>
          </p:nvSpPr>
          <p:spPr bwMode="auto">
            <a:xfrm>
              <a:off x="4550420" y="264131"/>
              <a:ext cx="1389732" cy="93610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1800" b="1" i="0" u="none" strike="noStrike" cap="none" normalizeH="0" baseline="0" dirty="0" smtClean="0">
                  <a:ln>
                    <a:noFill/>
                  </a:ln>
                  <a:solidFill>
                    <a:srgbClr val="0000FF"/>
                  </a:solidFill>
                  <a:effectLst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IF </a:t>
              </a:r>
              <a:r>
                <a:rPr kumimoji="0" lang="zh-CN" altLang="en-US" sz="1800" b="1" i="0" u="none" strike="noStrike" cap="none" normalizeH="0" baseline="0" dirty="0" smtClean="0">
                  <a:ln>
                    <a:noFill/>
                  </a:ln>
                  <a:solidFill>
                    <a:srgbClr val="0000FF"/>
                  </a:solidFill>
                  <a:effectLst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条件</a:t>
              </a:r>
              <a:endParaRPr kumimoji="0" lang="en-US" altLang="zh-CN" sz="18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  <a:p>
              <a:pPr algn="ctr" eaLnBrk="1" hangingPunct="1"/>
              <a:r>
                <a:rPr lang="zh-CN" altLang="en-US" b="0" dirty="0">
                  <a:solidFill>
                    <a:srgbClr val="0000FF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↓</a:t>
              </a:r>
            </a:p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1800" b="1" i="0" u="none" strike="noStrike" cap="none" normalizeH="0" baseline="0" dirty="0" smtClean="0">
                  <a:ln>
                    <a:noFill/>
                  </a:ln>
                  <a:solidFill>
                    <a:srgbClr val="0000FF"/>
                  </a:solidFill>
                  <a:effectLst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THEN </a:t>
              </a:r>
              <a:r>
                <a:rPr kumimoji="0" lang="zh-CN" altLang="en-US" sz="1800" b="1" i="0" u="none" strike="noStrike" cap="none" normalizeH="0" baseline="0" dirty="0" smtClean="0">
                  <a:ln>
                    <a:noFill/>
                  </a:ln>
                  <a:solidFill>
                    <a:srgbClr val="0000FF"/>
                  </a:solidFill>
                  <a:effectLst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操作</a:t>
              </a:r>
            </a:p>
          </p:txBody>
        </p:sp>
        <p:sp>
          <p:nvSpPr>
            <p:cNvPr id="6" name="矩形 5"/>
            <p:cNvSpPr/>
            <p:nvPr/>
          </p:nvSpPr>
          <p:spPr bwMode="auto">
            <a:xfrm>
              <a:off x="7191584" y="408147"/>
              <a:ext cx="1439962" cy="648072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1800" b="1" i="0" u="none" strike="noStrike" cap="none" normalizeH="0" baseline="0" dirty="0" smtClean="0">
                  <a:ln>
                    <a:noFill/>
                  </a:ln>
                  <a:solidFill>
                    <a:srgbClr val="0000FF"/>
                  </a:solidFill>
                  <a:effectLst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事实</a:t>
              </a:r>
              <a:endParaRPr kumimoji="0" lang="en-US" altLang="zh-CN" sz="18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zh-CN" altLang="en-US" dirty="0" smtClean="0">
                  <a:solidFill>
                    <a:srgbClr val="0000FF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（</a:t>
              </a:r>
              <a:r>
                <a:rPr lang="zh-CN" altLang="en-US" dirty="0">
                  <a:solidFill>
                    <a:srgbClr val="0000FF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知识</a:t>
              </a:r>
              <a:r>
                <a:rPr lang="zh-CN" altLang="en-US" dirty="0" smtClean="0">
                  <a:solidFill>
                    <a:srgbClr val="0000FF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）</a:t>
              </a:r>
              <a:endParaRPr kumimoji="0" lang="zh-CN" altLang="en-US" sz="18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cxnSp>
          <p:nvCxnSpPr>
            <p:cNvPr id="7" name="直接箭头连接符 6"/>
            <p:cNvCxnSpPr/>
            <p:nvPr/>
          </p:nvCxnSpPr>
          <p:spPr bwMode="auto">
            <a:xfrm flipH="1" flipV="1">
              <a:off x="5702548" y="480155"/>
              <a:ext cx="1848728" cy="7200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6"/>
          <p:cNvSpPr txBox="1">
            <a:spLocks noChangeArrowheads="1"/>
          </p:cNvSpPr>
          <p:nvPr/>
        </p:nvSpPr>
        <p:spPr bwMode="auto">
          <a:xfrm>
            <a:off x="649478" y="1183873"/>
            <a:ext cx="4354570" cy="3009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>
              <a:spcBef>
                <a:spcPct val="20000"/>
              </a:spcBef>
              <a:buClr>
                <a:srgbClr val="FF0000"/>
              </a:buClr>
              <a:defRPr/>
            </a:pPr>
            <a:r>
              <a:rPr lang="zh-CN" altLang="en-US" sz="2000" dirty="0" smtClean="0">
                <a:latin typeface="+mn-ea"/>
                <a:ea typeface="+mn-ea"/>
              </a:rPr>
              <a:t>⑵</a:t>
            </a:r>
            <a:r>
              <a:rPr lang="zh-CN" altLang="en-US" sz="2000" dirty="0">
                <a:latin typeface="+mn-ea"/>
                <a:ea typeface="+mn-ea"/>
              </a:rPr>
              <a:t>、</a:t>
            </a:r>
            <a:r>
              <a:rPr lang="zh-CN" altLang="en-US" sz="2000" dirty="0" smtClean="0">
                <a:latin typeface="+mn-ea"/>
                <a:ea typeface="+mn-ea"/>
              </a:rPr>
              <a:t>不确定性（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状态</a:t>
            </a:r>
            <a:r>
              <a:rPr lang="zh-CN" altLang="en-US" sz="2000" dirty="0" smtClean="0">
                <a:latin typeface="+mn-ea"/>
                <a:ea typeface="+mn-ea"/>
              </a:rPr>
              <a:t>：真、假、中间）</a:t>
            </a:r>
            <a:endParaRPr lang="en-US" altLang="zh-CN" sz="2000" dirty="0" smtClean="0">
              <a:latin typeface="+mn-ea"/>
              <a:ea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83568" y="1700808"/>
            <a:ext cx="3388144" cy="30777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>
              <a:lnSpc>
                <a:spcPct val="250000"/>
              </a:lnSpc>
              <a:buClr>
                <a:srgbClr val="FF0000"/>
              </a:buClr>
              <a:buFont typeface="宋体" panose="02010600030101010101" pitchFamily="2" charset="-122"/>
              <a:buChar char="□"/>
            </a:pP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随机性</a:t>
            </a:r>
            <a:r>
              <a:rPr lang="zh-CN" altLang="en-US" sz="2000" dirty="0">
                <a:latin typeface="+mn-ea"/>
                <a:ea typeface="+mn-ea"/>
              </a:rPr>
              <a:t>引起的</a:t>
            </a:r>
            <a:r>
              <a:rPr lang="zh-CN" altLang="en-US" sz="2000" dirty="0" smtClean="0">
                <a:latin typeface="+mn-ea"/>
                <a:ea typeface="+mn-ea"/>
              </a:rPr>
              <a:t>不确定性</a:t>
            </a:r>
            <a:endParaRPr lang="en-US" altLang="zh-CN" sz="2000" dirty="0" smtClean="0">
              <a:latin typeface="+mn-ea"/>
              <a:ea typeface="+mn-ea"/>
            </a:endParaRPr>
          </a:p>
          <a:p>
            <a:pPr marL="342900" indent="-342900">
              <a:lnSpc>
                <a:spcPct val="250000"/>
              </a:lnSpc>
              <a:buClr>
                <a:srgbClr val="FF0000"/>
              </a:buClr>
              <a:buFont typeface="宋体" panose="02010600030101010101" pitchFamily="2" charset="-122"/>
              <a:buChar char="□"/>
            </a:pP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</a:rPr>
              <a:t>模糊性</a:t>
            </a:r>
            <a:r>
              <a:rPr lang="zh-CN" altLang="en-US" sz="2000" dirty="0">
                <a:latin typeface="+mn-ea"/>
                <a:ea typeface="+mn-ea"/>
              </a:rPr>
              <a:t>引起的</a:t>
            </a:r>
            <a:r>
              <a:rPr lang="zh-CN" altLang="en-US" sz="2000" dirty="0" smtClean="0">
                <a:latin typeface="+mn-ea"/>
                <a:ea typeface="+mn-ea"/>
              </a:rPr>
              <a:t>不确定性</a:t>
            </a:r>
            <a:endParaRPr lang="en-US" altLang="zh-CN" sz="2000" dirty="0" smtClean="0">
              <a:latin typeface="+mn-ea"/>
              <a:ea typeface="+mn-ea"/>
            </a:endParaRPr>
          </a:p>
          <a:p>
            <a:pPr marL="342900" indent="-342900">
              <a:lnSpc>
                <a:spcPct val="250000"/>
              </a:lnSpc>
              <a:buClr>
                <a:srgbClr val="FF0000"/>
              </a:buClr>
              <a:buFont typeface="宋体" panose="02010600030101010101" pitchFamily="2" charset="-122"/>
              <a:buChar char="□"/>
            </a:pP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</a:rPr>
              <a:t>经验</a:t>
            </a:r>
            <a:r>
              <a:rPr lang="zh-CN" altLang="en-US" sz="2000" dirty="0">
                <a:latin typeface="+mn-ea"/>
                <a:ea typeface="+mn-ea"/>
              </a:rPr>
              <a:t>引起的</a:t>
            </a:r>
            <a:r>
              <a:rPr lang="zh-CN" altLang="en-US" sz="2000" dirty="0" smtClean="0">
                <a:latin typeface="+mn-ea"/>
                <a:ea typeface="+mn-ea"/>
              </a:rPr>
              <a:t>不确定性</a:t>
            </a:r>
            <a:endParaRPr lang="en-US" altLang="zh-CN" sz="2000" dirty="0" smtClean="0">
              <a:latin typeface="+mn-ea"/>
              <a:ea typeface="+mn-ea"/>
            </a:endParaRPr>
          </a:p>
          <a:p>
            <a:pPr marL="342900" indent="-342900">
              <a:lnSpc>
                <a:spcPct val="250000"/>
              </a:lnSpc>
              <a:buClr>
                <a:srgbClr val="FF0000"/>
              </a:buClr>
              <a:buFont typeface="宋体" panose="02010600030101010101" pitchFamily="2" charset="-122"/>
              <a:buChar char="□"/>
            </a:pP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</a:rPr>
              <a:t>不完全性</a:t>
            </a:r>
            <a:r>
              <a:rPr lang="zh-CN" altLang="en-US" sz="2000" dirty="0">
                <a:latin typeface="+mn-ea"/>
                <a:ea typeface="+mn-ea"/>
              </a:rPr>
              <a:t>引起的不确定性</a:t>
            </a:r>
          </a:p>
        </p:txBody>
      </p:sp>
      <p:sp>
        <p:nvSpPr>
          <p:cNvPr id="2" name="线形标注 1(带强调线) 1"/>
          <p:cNvSpPr/>
          <p:nvPr/>
        </p:nvSpPr>
        <p:spPr bwMode="auto">
          <a:xfrm>
            <a:off x="4387039" y="1954008"/>
            <a:ext cx="3923928" cy="432048"/>
          </a:xfrm>
          <a:prstGeom prst="accentCallout1">
            <a:avLst>
              <a:gd name="adj1" fmla="val 47180"/>
              <a:gd name="adj2" fmla="val -1377"/>
              <a:gd name="adj3" fmla="val 46164"/>
              <a:gd name="adj4" fmla="val -6889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med" len="med"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ct val="150000"/>
              </a:lnSpc>
            </a:pPr>
            <a:r>
              <a:rPr lang="zh-CN" altLang="en-US" sz="2000" dirty="0">
                <a:latin typeface="+mn-ea"/>
              </a:rPr>
              <a:t>若头痛且流涕，则有可能患了感冒 </a:t>
            </a:r>
          </a:p>
        </p:txBody>
      </p:sp>
      <p:sp>
        <p:nvSpPr>
          <p:cNvPr id="16" name="线形标注 1(带强调线) 15"/>
          <p:cNvSpPr/>
          <p:nvPr/>
        </p:nvSpPr>
        <p:spPr bwMode="auto">
          <a:xfrm>
            <a:off x="4394702" y="2732448"/>
            <a:ext cx="4065730" cy="432048"/>
          </a:xfrm>
          <a:prstGeom prst="accentCallout1">
            <a:avLst>
              <a:gd name="adj1" fmla="val 47180"/>
              <a:gd name="adj2" fmla="val -1377"/>
              <a:gd name="adj3" fmla="val 46164"/>
              <a:gd name="adj4" fmla="val -6889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med" len="med"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ct val="150000"/>
              </a:lnSpc>
            </a:pPr>
            <a:r>
              <a:rPr lang="zh-CN" altLang="en-US" sz="2000" dirty="0"/>
              <a:t>高低、冷热、大小、强弱、胖瘦</a:t>
            </a:r>
            <a:r>
              <a:rPr lang="en-US" altLang="zh-CN" sz="2000" dirty="0" smtClean="0"/>
              <a:t>…</a:t>
            </a:r>
            <a:endParaRPr lang="zh-CN" altLang="en-US" sz="2000" dirty="0"/>
          </a:p>
        </p:txBody>
      </p:sp>
      <p:sp>
        <p:nvSpPr>
          <p:cNvPr id="17" name="线形标注 1(带强调线) 16"/>
          <p:cNvSpPr/>
          <p:nvPr/>
        </p:nvSpPr>
        <p:spPr bwMode="auto">
          <a:xfrm>
            <a:off x="4400294" y="3483592"/>
            <a:ext cx="4065730" cy="432048"/>
          </a:xfrm>
          <a:prstGeom prst="accentCallout1">
            <a:avLst>
              <a:gd name="adj1" fmla="val 47180"/>
              <a:gd name="adj2" fmla="val -1377"/>
              <a:gd name="adj3" fmla="val 46164"/>
              <a:gd name="adj4" fmla="val -6889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med" len="med"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ct val="150000"/>
              </a:lnSpc>
            </a:pPr>
            <a:r>
              <a:rPr lang="zh-CN" altLang="en-US" sz="2000" dirty="0" smtClean="0"/>
              <a:t>老马识途</a:t>
            </a:r>
            <a:r>
              <a:rPr lang="en-US" altLang="zh-CN" sz="2000" dirty="0" smtClean="0"/>
              <a:t>…</a:t>
            </a:r>
            <a:endParaRPr lang="zh-CN" altLang="en-US" sz="2000" dirty="0"/>
          </a:p>
        </p:txBody>
      </p:sp>
      <p:sp>
        <p:nvSpPr>
          <p:cNvPr id="18" name="线形标注 1(带强调线) 17"/>
          <p:cNvSpPr/>
          <p:nvPr/>
        </p:nvSpPr>
        <p:spPr bwMode="auto">
          <a:xfrm>
            <a:off x="4401205" y="4234736"/>
            <a:ext cx="4065730" cy="432048"/>
          </a:xfrm>
          <a:prstGeom prst="accentCallout1">
            <a:avLst>
              <a:gd name="adj1" fmla="val 47180"/>
              <a:gd name="adj2" fmla="val -1377"/>
              <a:gd name="adj3" fmla="val 46164"/>
              <a:gd name="adj4" fmla="val -6889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med" len="med"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ct val="150000"/>
              </a:lnSpc>
            </a:pPr>
            <a:r>
              <a:rPr lang="zh-CN" altLang="en-US" sz="2000" dirty="0" smtClean="0"/>
              <a:t>火星有水、生命</a:t>
            </a:r>
            <a:r>
              <a:rPr lang="en-US" altLang="zh-CN" sz="2000" dirty="0" smtClean="0"/>
              <a:t>…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41209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3"/>
          <p:cNvSpPr txBox="1">
            <a:spLocks noChangeArrowheads="1"/>
          </p:cNvSpPr>
          <p:nvPr/>
        </p:nvSpPr>
        <p:spPr bwMode="auto">
          <a:xfrm>
            <a:off x="611560" y="1824608"/>
            <a:ext cx="7943850" cy="884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908050" indent="-436563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304925" indent="-395288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93863" indent="-3873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93913" indent="-398463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511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30083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655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9227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 algn="just">
              <a:lnSpc>
                <a:spcPts val="3500"/>
              </a:lnSpc>
              <a:spcBef>
                <a:spcPts val="0"/>
              </a:spcBef>
              <a:spcAft>
                <a:spcPts val="18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当</a:t>
            </a:r>
            <a:r>
              <a:rPr lang="zh-CN" altLang="en-US" sz="2000" u="wavyDbl" dirty="0" smtClean="0">
                <a:latin typeface="+mn-ea"/>
                <a:ea typeface="+mn-ea"/>
                <a:cs typeface="Times New Roman" panose="02020603050405020304" pitchFamily="18" charset="0"/>
              </a:rPr>
              <a:t>事实库</a:t>
            </a:r>
            <a:r>
              <a:rPr lang="en-US" altLang="zh-CN" sz="2000" dirty="0" smtClean="0"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观察样本</a:t>
            </a:r>
            <a:r>
              <a:rPr lang="en-US" altLang="zh-CN" sz="2000" dirty="0" smtClean="0">
                <a:latin typeface="+mn-ea"/>
                <a:ea typeface="+mn-ea"/>
                <a:cs typeface="Times New Roman" panose="02020603050405020304" pitchFamily="18" charset="0"/>
              </a:rPr>
              <a:t>)</a:t>
            </a: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与</a:t>
            </a:r>
            <a:r>
              <a:rPr lang="zh-CN" altLang="en-US" sz="2000" u="wavyDbl" dirty="0" smtClean="0">
                <a:latin typeface="+mn-ea"/>
                <a:ea typeface="+mn-ea"/>
                <a:cs typeface="Times New Roman" panose="02020603050405020304" pitchFamily="18" charset="0"/>
              </a:rPr>
              <a:t>多条规则</a:t>
            </a:r>
            <a:r>
              <a:rPr lang="zh-CN" altLang="en-US" sz="2000" dirty="0">
                <a:latin typeface="+mn-ea"/>
                <a:ea typeface="+mn-ea"/>
                <a:cs typeface="Times New Roman" panose="02020603050405020304" pitchFamily="18" charset="0"/>
              </a:rPr>
              <a:t>的</a:t>
            </a:r>
            <a:r>
              <a:rPr lang="zh-CN" altLang="en-US" sz="2000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条件</a:t>
            </a: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同时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匹配</a:t>
            </a: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，即需要</a:t>
            </a:r>
            <a:r>
              <a:rPr lang="zh-CN" altLang="en-US" sz="2000" dirty="0">
                <a:latin typeface="+mn-ea"/>
                <a:ea typeface="+mn-ea"/>
                <a:cs typeface="Times New Roman" panose="02020603050405020304" pitchFamily="18" charset="0"/>
              </a:rPr>
              <a:t>决定</a:t>
            </a: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首先使用哪一条规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则</a:t>
            </a: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。</a:t>
            </a:r>
            <a:endParaRPr lang="zh-CN" altLang="en-US" sz="2000" dirty="0">
              <a:latin typeface="+mn-ea"/>
              <a:ea typeface="+mn-ea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650391" y="1169651"/>
            <a:ext cx="1329322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80975" indent="-180975" algn="just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冲突</a:t>
            </a:r>
            <a:r>
              <a:rPr lang="zh-CN" altLang="en-US" sz="2000" dirty="0">
                <a:latin typeface="+mn-ea"/>
                <a:ea typeface="+mn-ea"/>
                <a:cs typeface="Times New Roman" panose="02020603050405020304" pitchFamily="18" charset="0"/>
              </a:rPr>
              <a:t>解决</a:t>
            </a:r>
            <a:endParaRPr lang="en-US" altLang="zh-CN" sz="2000" dirty="0"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650390" y="2924944"/>
            <a:ext cx="8026066" cy="180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908050" indent="-436563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304925" indent="-395288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93863" indent="-3873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93913" indent="-398463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511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30083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655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9227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180975" indent="-180975" algn="just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zh-CN" altLang="en-US" sz="2000" dirty="0" smtClean="0">
                <a:latin typeface="+mn-ea"/>
                <a:ea typeface="+mn-ea"/>
              </a:rPr>
              <a:t>操作</a:t>
            </a:r>
            <a:endParaRPr lang="en-US" altLang="zh-CN" sz="2000" dirty="0">
              <a:latin typeface="+mn-ea"/>
              <a:ea typeface="+mn-ea"/>
            </a:endParaRPr>
          </a:p>
          <a:p>
            <a:pPr algn="just">
              <a:lnSpc>
                <a:spcPts val="32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</a:rPr>
              <a:t>    </a:t>
            </a:r>
            <a:r>
              <a:rPr lang="zh-CN" altLang="en-US" sz="2000" dirty="0">
                <a:solidFill>
                  <a:srgbClr val="0000FF"/>
                </a:solidFill>
                <a:latin typeface="+mn-ea"/>
                <a:ea typeface="+mn-ea"/>
              </a:rPr>
              <a:t>执行</a:t>
            </a: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</a:rPr>
              <a:t>规则</a:t>
            </a:r>
            <a:r>
              <a:rPr lang="zh-CN" altLang="en-US" sz="2000" dirty="0">
                <a:latin typeface="+mn-ea"/>
                <a:ea typeface="+mn-ea"/>
              </a:rPr>
              <a:t>的</a:t>
            </a:r>
            <a:r>
              <a:rPr lang="zh-CN" altLang="en-US" sz="2000" u="wavyHeavy" dirty="0" smtClean="0">
                <a:latin typeface="+mn-ea"/>
                <a:ea typeface="+mn-ea"/>
              </a:rPr>
              <a:t>操作部分</a:t>
            </a:r>
            <a:r>
              <a:rPr lang="en-US" altLang="zh-CN" sz="2000" dirty="0" smtClean="0">
                <a:latin typeface="+mn-ea"/>
                <a:ea typeface="+mn-ea"/>
              </a:rPr>
              <a:t>(</a:t>
            </a:r>
            <a:r>
              <a:rPr lang="zh-CN" altLang="en-US" sz="2000" dirty="0" smtClean="0">
                <a:latin typeface="+mn-ea"/>
                <a:ea typeface="+mn-ea"/>
              </a:rPr>
              <a:t>后件</a:t>
            </a:r>
            <a:r>
              <a:rPr lang="en-US" altLang="zh-CN" sz="2000" dirty="0" smtClean="0">
                <a:latin typeface="+mn-ea"/>
                <a:ea typeface="+mn-ea"/>
              </a:rPr>
              <a:t>)</a:t>
            </a:r>
          </a:p>
          <a:p>
            <a:pPr algn="just">
              <a:lnSpc>
                <a:spcPts val="32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zh-CN" sz="2000" dirty="0">
                <a:latin typeface="+mn-ea"/>
                <a:ea typeface="+mn-ea"/>
              </a:rPr>
              <a:t> </a:t>
            </a:r>
            <a:r>
              <a:rPr lang="en-US" altLang="zh-CN" sz="2000" dirty="0" smtClean="0">
                <a:latin typeface="+mn-ea"/>
                <a:ea typeface="+mn-ea"/>
              </a:rPr>
              <a:t>   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操作结果：</a:t>
            </a:r>
            <a:r>
              <a:rPr lang="zh-CN" altLang="en-US" sz="2000" u="wavyHeavy" dirty="0" smtClean="0">
                <a:latin typeface="+mn-ea"/>
                <a:ea typeface="+mn-ea"/>
              </a:rPr>
              <a:t>当前事实库</a:t>
            </a:r>
            <a:r>
              <a:rPr lang="zh-CN" altLang="en-US" sz="2000" dirty="0" smtClean="0">
                <a:latin typeface="+mn-ea"/>
                <a:ea typeface="+mn-ea"/>
              </a:rPr>
              <a:t>中的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知识被更新</a:t>
            </a:r>
            <a:r>
              <a:rPr lang="zh-CN" altLang="en-US" sz="2000" dirty="0" smtClean="0">
                <a:latin typeface="+mn-ea"/>
                <a:ea typeface="+mn-ea"/>
              </a:rPr>
              <a:t>。然后</a:t>
            </a:r>
            <a:r>
              <a:rPr lang="zh-CN" altLang="en-US" sz="2000" dirty="0">
                <a:latin typeface="+mn-ea"/>
                <a:ea typeface="+mn-ea"/>
              </a:rPr>
              <a:t>，</a:t>
            </a:r>
            <a:r>
              <a:rPr lang="zh-CN" altLang="en-US" sz="2000" dirty="0" smtClean="0">
                <a:solidFill>
                  <a:srgbClr val="0000FF"/>
                </a:solidFill>
                <a:latin typeface="+mn-ea"/>
                <a:ea typeface="+mn-ea"/>
              </a:rPr>
              <a:t>其它未用规则</a:t>
            </a:r>
            <a:r>
              <a:rPr lang="zh-CN" altLang="en-US" sz="2000" dirty="0" smtClean="0">
                <a:latin typeface="+mn-ea"/>
                <a:ea typeface="+mn-ea"/>
              </a:rPr>
              <a:t>才有</a:t>
            </a:r>
            <a:endParaRPr lang="en-US" altLang="zh-CN" sz="2000" dirty="0" smtClean="0">
              <a:latin typeface="+mn-ea"/>
              <a:ea typeface="+mn-ea"/>
            </a:endParaRPr>
          </a:p>
          <a:p>
            <a:pPr algn="just">
              <a:lnSpc>
                <a:spcPts val="32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zh-CN" sz="2000" dirty="0">
                <a:latin typeface="+mn-ea"/>
                <a:ea typeface="+mn-ea"/>
              </a:rPr>
              <a:t> </a:t>
            </a:r>
            <a:r>
              <a:rPr lang="en-US" altLang="zh-CN" sz="2000" dirty="0" smtClean="0">
                <a:latin typeface="+mn-ea"/>
                <a:ea typeface="+mn-ea"/>
              </a:rPr>
              <a:t>             </a:t>
            </a:r>
            <a:r>
              <a:rPr lang="zh-CN" altLang="en-US" sz="2000" dirty="0" smtClean="0">
                <a:latin typeface="+mn-ea"/>
                <a:ea typeface="+mn-ea"/>
              </a:rPr>
              <a:t>可能</a:t>
            </a:r>
            <a:r>
              <a:rPr lang="zh-CN" altLang="en-US" sz="2000" dirty="0">
                <a:latin typeface="+mn-ea"/>
                <a:ea typeface="+mn-ea"/>
              </a:rPr>
              <a:t>被</a:t>
            </a:r>
            <a:r>
              <a:rPr lang="zh-CN" altLang="en-US" sz="2000" dirty="0" smtClean="0">
                <a:latin typeface="+mn-ea"/>
                <a:ea typeface="+mn-ea"/>
              </a:rPr>
              <a:t>使用</a:t>
            </a:r>
            <a:r>
              <a:rPr lang="en-US" altLang="zh-CN" sz="2000" dirty="0" smtClean="0">
                <a:latin typeface="+mn-ea"/>
                <a:ea typeface="+mn-ea"/>
              </a:rPr>
              <a:t>(</a:t>
            </a:r>
            <a:r>
              <a:rPr lang="zh-CN" altLang="en-US" sz="2000" dirty="0" smtClean="0">
                <a:latin typeface="+mn-ea"/>
                <a:ea typeface="+mn-ea"/>
              </a:rPr>
              <a:t>进入下一轮循环</a:t>
            </a:r>
            <a:r>
              <a:rPr lang="en-US" altLang="zh-CN" sz="2000" dirty="0" smtClean="0">
                <a:latin typeface="+mn-ea"/>
                <a:ea typeface="+mn-ea"/>
              </a:rPr>
              <a:t>)</a:t>
            </a:r>
            <a:r>
              <a:rPr lang="zh-CN" altLang="en-US" sz="2000" dirty="0" smtClean="0">
                <a:latin typeface="+mn-ea"/>
                <a:ea typeface="+mn-ea"/>
              </a:rPr>
              <a:t>。</a:t>
            </a:r>
            <a:endParaRPr lang="zh-CN" altLang="en-US" sz="2000" dirty="0">
              <a:latin typeface="+mn-ea"/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621044" y="1872120"/>
            <a:ext cx="8055412" cy="2492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1950" indent="-361950">
              <a:lnSpc>
                <a:spcPts val="33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  <a:defRPr/>
            </a:pPr>
            <a:r>
              <a:rPr lang="zh-CN" altLang="en-US" sz="2000" dirty="0" smtClean="0">
                <a:solidFill>
                  <a:srgbClr val="FF0000"/>
                </a:solidFill>
                <a:latin typeface="+mn-ea"/>
              </a:rPr>
              <a:t>左部</a:t>
            </a:r>
            <a:r>
              <a:rPr lang="zh-CN" altLang="en-US" sz="2000" dirty="0" smtClean="0">
                <a:latin typeface="+mn-ea"/>
              </a:rPr>
              <a:t>是一组</a:t>
            </a:r>
            <a:r>
              <a:rPr lang="zh-CN" altLang="en-US" sz="2000" dirty="0" smtClean="0">
                <a:solidFill>
                  <a:srgbClr val="0000FF"/>
                </a:solidFill>
                <a:latin typeface="+mn-ea"/>
              </a:rPr>
              <a:t>复杂模式</a:t>
            </a:r>
            <a:r>
              <a:rPr lang="zh-CN" altLang="en-US" sz="2000" dirty="0" smtClean="0">
                <a:latin typeface="+mn-ea"/>
              </a:rPr>
              <a:t>，而不仅仅是一个</a:t>
            </a:r>
            <a:r>
              <a:rPr lang="zh-CN" altLang="en-US" sz="2000" dirty="0" smtClean="0">
                <a:solidFill>
                  <a:srgbClr val="0000FF"/>
                </a:solidFill>
                <a:latin typeface="+mn-ea"/>
              </a:rPr>
              <a:t>布尔表达式</a:t>
            </a:r>
            <a:r>
              <a:rPr lang="zh-CN" altLang="en-US" sz="2000" dirty="0">
                <a:latin typeface="+mn-ea"/>
              </a:rPr>
              <a:t>。</a:t>
            </a:r>
            <a:endParaRPr lang="zh-CN" altLang="en-US" sz="2000" dirty="0" smtClean="0">
              <a:latin typeface="+mn-ea"/>
            </a:endParaRPr>
          </a:p>
          <a:p>
            <a:pPr marL="361950" indent="-361950">
              <a:lnSpc>
                <a:spcPts val="3300"/>
              </a:lnSpc>
              <a:spcBef>
                <a:spcPts val="0"/>
              </a:spcBef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  <a:defRPr/>
            </a:pPr>
            <a:r>
              <a:rPr lang="zh-CN" altLang="en-US" sz="2000" dirty="0" smtClean="0">
                <a:latin typeface="+mn-ea"/>
              </a:rPr>
              <a:t>规则之间的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</a:rPr>
              <a:t>控制流</a:t>
            </a:r>
            <a:endParaRPr lang="en-US" altLang="zh-CN" sz="2000" dirty="0" smtClean="0">
              <a:solidFill>
                <a:srgbClr val="FF0000"/>
              </a:solidFill>
              <a:latin typeface="+mn-ea"/>
            </a:endParaRPr>
          </a:p>
          <a:p>
            <a:pPr marL="720725" lvl="1" indent="-249238">
              <a:lnSpc>
                <a:spcPts val="3300"/>
              </a:lnSpc>
              <a:spcBef>
                <a:spcPts val="0"/>
              </a:spcBef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  <a:defRPr/>
            </a:pPr>
            <a:r>
              <a:rPr lang="zh-CN" altLang="en-US" sz="2000" dirty="0" smtClean="0">
                <a:latin typeface="+mn-ea"/>
              </a:rPr>
              <a:t>并非</a:t>
            </a:r>
            <a:r>
              <a:rPr lang="zh-CN" altLang="en-US" sz="2000" dirty="0" smtClean="0">
                <a:solidFill>
                  <a:srgbClr val="0000FF"/>
                </a:solidFill>
                <a:latin typeface="+mn-ea"/>
              </a:rPr>
              <a:t>传统语言</a:t>
            </a:r>
            <a:r>
              <a:rPr lang="zh-CN" altLang="en-US" sz="2000" dirty="0" smtClean="0">
                <a:latin typeface="+mn-ea"/>
              </a:rPr>
              <a:t>中</a:t>
            </a:r>
            <a:r>
              <a:rPr lang="zh-CN" altLang="en-US" sz="2000" u="sng" dirty="0" smtClean="0">
                <a:latin typeface="+mn-ea"/>
              </a:rPr>
              <a:t>从一条语句向下一条语句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</a:rPr>
              <a:t>传递</a:t>
            </a:r>
            <a:r>
              <a:rPr lang="zh-CN" altLang="en-US" sz="2000" dirty="0" smtClean="0">
                <a:latin typeface="+mn-ea"/>
              </a:rPr>
              <a:t>。</a:t>
            </a:r>
            <a:endParaRPr lang="en-US" altLang="zh-CN" sz="2000" dirty="0" smtClean="0">
              <a:latin typeface="+mn-ea"/>
            </a:endParaRPr>
          </a:p>
          <a:p>
            <a:pPr marL="720725" lvl="1" indent="-249238">
              <a:lnSpc>
                <a:spcPts val="33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  <a:defRPr/>
            </a:pPr>
            <a:r>
              <a:rPr lang="zh-CN" altLang="en-US" sz="2000" dirty="0" smtClean="0">
                <a:solidFill>
                  <a:srgbClr val="FF0000"/>
                </a:solidFill>
                <a:latin typeface="+mn-ea"/>
              </a:rPr>
              <a:t>满足条件的规则被激活，但不一定执行</a:t>
            </a:r>
            <a:r>
              <a:rPr lang="zh-CN" altLang="en-US" sz="2000" dirty="0" smtClean="0">
                <a:latin typeface="+mn-ea"/>
              </a:rPr>
              <a:t>，取决于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</a:rPr>
              <a:t>冲突消解策略</a:t>
            </a:r>
            <a:r>
              <a:rPr lang="zh-CN" altLang="en-US" sz="2000" dirty="0" smtClean="0">
                <a:latin typeface="+mn-ea"/>
              </a:rPr>
              <a:t>。</a:t>
            </a:r>
            <a:endParaRPr lang="en-US" altLang="zh-CN" sz="2000" dirty="0" smtClean="0">
              <a:latin typeface="+mn-ea"/>
            </a:endParaRPr>
          </a:p>
          <a:p>
            <a:pPr marL="361950" indent="-361950">
              <a:lnSpc>
                <a:spcPts val="3300"/>
              </a:lnSpc>
              <a:spcBef>
                <a:spcPts val="0"/>
              </a:spcBef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  <a:defRPr/>
            </a:pPr>
            <a:r>
              <a:rPr lang="zh-CN" altLang="en-US" sz="2000" dirty="0" smtClean="0">
                <a:solidFill>
                  <a:srgbClr val="0000FF"/>
                </a:solidFill>
                <a:latin typeface="+mn-ea"/>
              </a:rPr>
              <a:t>条件语句</a:t>
            </a:r>
            <a:r>
              <a:rPr lang="zh-CN" altLang="en-US" sz="2000" dirty="0" smtClean="0">
                <a:latin typeface="+mn-ea"/>
              </a:rPr>
              <a:t>可视</a:t>
            </a:r>
            <a:r>
              <a:rPr lang="zh-CN" altLang="en-US" sz="2000" dirty="0">
                <a:latin typeface="+mn-ea"/>
              </a:rPr>
              <a:t>为产生式规则的一种</a:t>
            </a:r>
            <a:r>
              <a:rPr lang="zh-CN" altLang="en-US" sz="2000" dirty="0">
                <a:solidFill>
                  <a:srgbClr val="FF0000"/>
                </a:solidFill>
                <a:latin typeface="+mn-ea"/>
              </a:rPr>
              <a:t>特殊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</a:rPr>
              <a:t>形式</a:t>
            </a:r>
            <a:endParaRPr lang="en-US" altLang="zh-CN" sz="2000" dirty="0" smtClean="0">
              <a:latin typeface="+mn-ea"/>
            </a:endParaRPr>
          </a:p>
        </p:txBody>
      </p:sp>
      <p:sp>
        <p:nvSpPr>
          <p:cNvPr id="41987" name="矩形 1"/>
          <p:cNvSpPr>
            <a:spLocks noChangeArrowheads="1"/>
          </p:cNvSpPr>
          <p:nvPr/>
        </p:nvSpPr>
        <p:spPr bwMode="auto">
          <a:xfrm>
            <a:off x="639516" y="1160415"/>
            <a:ext cx="540097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marL="609600" indent="-609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</a:rPr>
              <a:t>产生式规则</a:t>
            </a:r>
            <a:r>
              <a:rPr lang="zh-CN" altLang="en-US" sz="2000" dirty="0">
                <a:latin typeface="+mn-ea"/>
                <a:ea typeface="+mn-ea"/>
              </a:rPr>
              <a:t>与传统程序设计中</a:t>
            </a:r>
            <a:r>
              <a:rPr lang="zh-CN" altLang="en-US" sz="2000" dirty="0">
                <a:solidFill>
                  <a:srgbClr val="0000FF"/>
                </a:solidFill>
                <a:latin typeface="+mn-ea"/>
                <a:ea typeface="+mn-ea"/>
              </a:rPr>
              <a:t>条件语句</a:t>
            </a:r>
            <a:r>
              <a:rPr lang="zh-CN" altLang="en-US" sz="2000" dirty="0">
                <a:latin typeface="+mn-ea"/>
                <a:ea typeface="+mn-ea"/>
              </a:rPr>
              <a:t>的</a:t>
            </a: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</a:rPr>
              <a:t>区别：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29928" y="1098916"/>
            <a:ext cx="4248472" cy="400110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r>
              <a:rPr kumimoji="1" lang="zh-CN" altLang="en-US" sz="2000" dirty="0" smtClean="0">
                <a:solidFill>
                  <a:schemeClr val="tx2"/>
                </a:solidFill>
                <a:latin typeface="+mn-ea"/>
                <a:ea typeface="+mn-ea"/>
              </a:rPr>
              <a:t>⑵、产生式系统</a:t>
            </a:r>
            <a:r>
              <a:rPr kumimoji="1" lang="zh-CN" altLang="en-US" sz="2000" dirty="0">
                <a:solidFill>
                  <a:schemeClr val="tx2"/>
                </a:solidFill>
                <a:latin typeface="+mn-ea"/>
                <a:ea typeface="+mn-ea"/>
              </a:rPr>
              <a:t>求解问题的</a:t>
            </a:r>
            <a:r>
              <a:rPr kumimoji="1" lang="zh-CN" altLang="en-US" sz="2000" dirty="0">
                <a:solidFill>
                  <a:srgbClr val="FF0000"/>
                </a:solidFill>
                <a:latin typeface="+mn-ea"/>
                <a:ea typeface="+mn-ea"/>
              </a:rPr>
              <a:t>一般步骤</a:t>
            </a:r>
            <a:endParaRPr lang="zh-CN" altLang="en-US" sz="2000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29928" y="1832818"/>
            <a:ext cx="8190544" cy="34917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ts val="2700"/>
              </a:lnSpc>
              <a:spcBef>
                <a:spcPts val="0"/>
              </a:spcBef>
              <a:spcAft>
                <a:spcPts val="1200"/>
              </a:spcAft>
            </a:pPr>
            <a:r>
              <a:rPr kumimoji="1" lang="zh-CN" altLang="en-US" dirty="0" smtClean="0">
                <a:solidFill>
                  <a:schemeClr val="tx2"/>
                </a:solidFill>
                <a:latin typeface="+mn-ea"/>
                <a:ea typeface="+mn-ea"/>
              </a:rPr>
              <a:t>① </a:t>
            </a:r>
            <a:r>
              <a:rPr kumimoji="1" lang="zh-CN" altLang="en-US" dirty="0" smtClean="0">
                <a:solidFill>
                  <a:srgbClr val="FF0000"/>
                </a:solidFill>
                <a:latin typeface="+mn-ea"/>
                <a:ea typeface="+mn-ea"/>
              </a:rPr>
              <a:t>初始化</a:t>
            </a:r>
            <a:r>
              <a:rPr kumimoji="1" lang="zh-CN" altLang="en-US" dirty="0">
                <a:solidFill>
                  <a:srgbClr val="0000FF"/>
                </a:solidFill>
                <a:latin typeface="+mn-ea"/>
                <a:ea typeface="+mn-ea"/>
              </a:rPr>
              <a:t>综合数据库</a:t>
            </a:r>
            <a:r>
              <a:rPr kumimoji="1" lang="zh-CN" altLang="en-US" dirty="0" smtClean="0">
                <a:latin typeface="+mn-ea"/>
                <a:ea typeface="+mn-ea"/>
              </a:rPr>
              <a:t>，将</a:t>
            </a:r>
            <a:r>
              <a:rPr kumimoji="1" lang="zh-CN" altLang="en-US" dirty="0" smtClean="0">
                <a:solidFill>
                  <a:srgbClr val="0000FF"/>
                </a:solidFill>
                <a:latin typeface="+mn-ea"/>
                <a:ea typeface="+mn-ea"/>
              </a:rPr>
              <a:t>初始</a:t>
            </a:r>
            <a:r>
              <a:rPr kumimoji="1" lang="zh-CN" altLang="en-US" dirty="0">
                <a:solidFill>
                  <a:srgbClr val="0000FF"/>
                </a:solidFill>
                <a:latin typeface="+mn-ea"/>
                <a:ea typeface="+mn-ea"/>
              </a:rPr>
              <a:t>已知事实</a:t>
            </a:r>
            <a:r>
              <a:rPr kumimoji="1" lang="zh-CN" altLang="en-US" dirty="0">
                <a:solidFill>
                  <a:srgbClr val="FF0000"/>
                </a:solidFill>
                <a:latin typeface="+mn-ea"/>
                <a:ea typeface="+mn-ea"/>
              </a:rPr>
              <a:t>送入</a:t>
            </a:r>
            <a:r>
              <a:rPr kumimoji="1" lang="zh-CN" altLang="en-US" dirty="0" smtClean="0">
                <a:latin typeface="+mn-ea"/>
                <a:ea typeface="+mn-ea"/>
              </a:rPr>
              <a:t>综合数据库</a:t>
            </a:r>
            <a:r>
              <a:rPr kumimoji="1" lang="en-US" altLang="zh-CN" dirty="0" smtClean="0">
                <a:latin typeface="+mn-ea"/>
                <a:ea typeface="+mn-ea"/>
              </a:rPr>
              <a:t>(</a:t>
            </a:r>
            <a:r>
              <a:rPr kumimoji="1" lang="zh-CN" altLang="en-US" dirty="0" smtClean="0">
                <a:latin typeface="+mn-ea"/>
                <a:ea typeface="+mn-ea"/>
              </a:rPr>
              <a:t>事实库</a:t>
            </a:r>
            <a:r>
              <a:rPr kumimoji="1" lang="en-US" altLang="zh-CN" dirty="0" smtClean="0">
                <a:latin typeface="+mn-ea"/>
                <a:ea typeface="+mn-ea"/>
              </a:rPr>
              <a:t>)</a:t>
            </a:r>
            <a:r>
              <a:rPr kumimoji="1" lang="zh-CN" altLang="en-US" dirty="0" smtClean="0">
                <a:latin typeface="+mn-ea"/>
                <a:ea typeface="+mn-ea"/>
              </a:rPr>
              <a:t>。</a:t>
            </a:r>
            <a:endParaRPr kumimoji="1" lang="zh-CN" altLang="en-US" dirty="0">
              <a:latin typeface="+mn-ea"/>
              <a:ea typeface="+mn-ea"/>
            </a:endParaRPr>
          </a:p>
          <a:p>
            <a:pPr>
              <a:lnSpc>
                <a:spcPts val="2700"/>
              </a:lnSpc>
              <a:spcBef>
                <a:spcPts val="0"/>
              </a:spcBef>
            </a:pPr>
            <a:r>
              <a:rPr kumimoji="1" lang="zh-CN" altLang="en-US" dirty="0" smtClean="0">
                <a:latin typeface="+mn-ea"/>
                <a:ea typeface="+mn-ea"/>
              </a:rPr>
              <a:t>② </a:t>
            </a:r>
            <a:r>
              <a:rPr kumimoji="1" lang="zh-CN" altLang="en-US" dirty="0" smtClean="0">
                <a:solidFill>
                  <a:srgbClr val="FF0000"/>
                </a:solidFill>
                <a:latin typeface="+mn-ea"/>
                <a:ea typeface="+mn-ea"/>
              </a:rPr>
              <a:t>若</a:t>
            </a:r>
            <a:r>
              <a:rPr kumimoji="1" lang="zh-CN" altLang="en-US" dirty="0" smtClean="0">
                <a:solidFill>
                  <a:schemeClr val="tx2"/>
                </a:solidFill>
                <a:latin typeface="+mn-ea"/>
                <a:ea typeface="+mn-ea"/>
              </a:rPr>
              <a:t>规则库</a:t>
            </a:r>
            <a:r>
              <a:rPr kumimoji="1" lang="en-US" altLang="zh-CN" dirty="0" smtClean="0">
                <a:solidFill>
                  <a:schemeClr val="tx2"/>
                </a:solidFill>
                <a:latin typeface="+mn-ea"/>
                <a:ea typeface="+mn-ea"/>
              </a:rPr>
              <a:t>(</a:t>
            </a:r>
            <a:r>
              <a:rPr kumimoji="1" lang="zh-CN" altLang="en-US" dirty="0" smtClean="0">
                <a:solidFill>
                  <a:schemeClr val="tx2"/>
                </a:solidFill>
                <a:latin typeface="+mn-ea"/>
                <a:ea typeface="+mn-ea"/>
              </a:rPr>
              <a:t>集</a:t>
            </a:r>
            <a:r>
              <a:rPr kumimoji="1" lang="en-US" altLang="zh-CN" dirty="0" smtClean="0">
                <a:solidFill>
                  <a:schemeClr val="tx2"/>
                </a:solidFill>
                <a:latin typeface="+mn-ea"/>
                <a:ea typeface="+mn-ea"/>
              </a:rPr>
              <a:t>)</a:t>
            </a:r>
            <a:r>
              <a:rPr kumimoji="1" lang="zh-CN" altLang="en-US" dirty="0" smtClean="0">
                <a:solidFill>
                  <a:schemeClr val="tx2"/>
                </a:solidFill>
                <a:latin typeface="+mn-ea"/>
                <a:ea typeface="+mn-ea"/>
              </a:rPr>
              <a:t>中</a:t>
            </a:r>
            <a:r>
              <a:rPr kumimoji="1" lang="zh-CN" altLang="en-US" dirty="0">
                <a:solidFill>
                  <a:srgbClr val="0000FF"/>
                </a:solidFill>
                <a:latin typeface="+mn-ea"/>
                <a:ea typeface="+mn-ea"/>
              </a:rPr>
              <a:t>有</a:t>
            </a:r>
            <a:r>
              <a:rPr kumimoji="1" lang="zh-CN" altLang="en-US" dirty="0" smtClean="0">
                <a:solidFill>
                  <a:srgbClr val="0000FF"/>
                </a:solidFill>
                <a:latin typeface="+mn-ea"/>
                <a:ea typeface="+mn-ea"/>
              </a:rPr>
              <a:t>未</a:t>
            </a:r>
            <a:r>
              <a:rPr kumimoji="1" lang="zh-CN" altLang="en-US" dirty="0">
                <a:solidFill>
                  <a:srgbClr val="0000FF"/>
                </a:solidFill>
                <a:latin typeface="+mn-ea"/>
                <a:ea typeface="+mn-ea"/>
              </a:rPr>
              <a:t>使用过的规则</a:t>
            </a:r>
            <a:r>
              <a:rPr kumimoji="1" lang="zh-CN" altLang="en-US" dirty="0" smtClean="0">
                <a:latin typeface="+mn-ea"/>
                <a:ea typeface="+mn-ea"/>
              </a:rPr>
              <a:t>，且其</a:t>
            </a:r>
            <a:r>
              <a:rPr kumimoji="1" lang="zh-CN" altLang="en-US" dirty="0" smtClean="0">
                <a:solidFill>
                  <a:srgbClr val="FF0000"/>
                </a:solidFill>
                <a:latin typeface="+mn-ea"/>
                <a:ea typeface="+mn-ea"/>
              </a:rPr>
              <a:t>前提</a:t>
            </a:r>
            <a:r>
              <a:rPr kumimoji="1" lang="zh-CN" altLang="en-US" dirty="0">
                <a:latin typeface="+mn-ea"/>
                <a:ea typeface="+mn-ea"/>
              </a:rPr>
              <a:t>可与综合数据库</a:t>
            </a:r>
            <a:r>
              <a:rPr kumimoji="1" lang="zh-CN" altLang="en-US" dirty="0" smtClean="0">
                <a:latin typeface="+mn-ea"/>
                <a:ea typeface="+mn-ea"/>
              </a:rPr>
              <a:t>中的</a:t>
            </a:r>
            <a:r>
              <a:rPr kumimoji="1" lang="zh-CN" altLang="en-US" u="wavyHeavy" dirty="0" smtClean="0">
                <a:solidFill>
                  <a:srgbClr val="0000FF"/>
                </a:solidFill>
                <a:latin typeface="+mn-ea"/>
                <a:ea typeface="+mn-ea"/>
              </a:rPr>
              <a:t>已知事实</a:t>
            </a:r>
            <a:endParaRPr kumimoji="1" lang="en-US" altLang="zh-CN" u="wavyHeavy" dirty="0" smtClean="0">
              <a:solidFill>
                <a:srgbClr val="0000FF"/>
              </a:solidFill>
              <a:latin typeface="+mn-ea"/>
              <a:ea typeface="+mn-ea"/>
            </a:endParaRPr>
          </a:p>
          <a:p>
            <a:pPr>
              <a:lnSpc>
                <a:spcPts val="2700"/>
              </a:lnSpc>
              <a:spcBef>
                <a:spcPts val="0"/>
              </a:spcBef>
              <a:spcAft>
                <a:spcPts val="1200"/>
              </a:spcAft>
            </a:pPr>
            <a:r>
              <a:rPr kumimoji="1" lang="zh-CN" altLang="en-US" dirty="0" smtClean="0">
                <a:latin typeface="+mn-ea"/>
                <a:ea typeface="+mn-ea"/>
              </a:rPr>
              <a:t>   </a:t>
            </a:r>
            <a:r>
              <a:rPr kumimoji="1" lang="zh-CN" altLang="en-US" dirty="0" smtClean="0">
                <a:solidFill>
                  <a:srgbClr val="FF0000"/>
                </a:solidFill>
                <a:latin typeface="+mn-ea"/>
                <a:ea typeface="+mn-ea"/>
              </a:rPr>
              <a:t>匹配</a:t>
            </a:r>
            <a:r>
              <a:rPr kumimoji="1" lang="zh-CN" altLang="en-US" dirty="0" smtClean="0">
                <a:latin typeface="+mn-ea"/>
                <a:ea typeface="+mn-ea"/>
              </a:rPr>
              <a:t>，继续</a:t>
            </a:r>
            <a:r>
              <a:rPr kumimoji="1" lang="zh-CN" altLang="en-US" dirty="0">
                <a:latin typeface="+mn-ea"/>
                <a:ea typeface="+mn-ea"/>
              </a:rPr>
              <a:t>。</a:t>
            </a:r>
            <a:r>
              <a:rPr kumimoji="1" lang="zh-CN" altLang="en-US" dirty="0" smtClean="0">
                <a:latin typeface="+mn-ea"/>
                <a:ea typeface="+mn-ea"/>
              </a:rPr>
              <a:t>若</a:t>
            </a:r>
            <a:r>
              <a:rPr kumimoji="1" lang="zh-CN" altLang="en-US" dirty="0">
                <a:latin typeface="+mn-ea"/>
                <a:ea typeface="+mn-ea"/>
              </a:rPr>
              <a:t>不存在这样的事实</a:t>
            </a:r>
            <a:r>
              <a:rPr kumimoji="1" lang="zh-CN" altLang="en-US" dirty="0" smtClean="0">
                <a:latin typeface="+mn-ea"/>
                <a:ea typeface="+mn-ea"/>
              </a:rPr>
              <a:t>，转⑤</a:t>
            </a:r>
            <a:r>
              <a:rPr kumimoji="1" lang="en-US" altLang="zh-CN" dirty="0" smtClean="0">
                <a:latin typeface="+mn-ea"/>
                <a:ea typeface="+mn-ea"/>
              </a:rPr>
              <a:t>-</a:t>
            </a:r>
            <a:r>
              <a:rPr kumimoji="1" lang="zh-CN" altLang="en-US" dirty="0" smtClean="0">
                <a:latin typeface="+mn-ea"/>
                <a:ea typeface="+mn-ea"/>
              </a:rPr>
              <a:t>提供更多事实。</a:t>
            </a:r>
            <a:endParaRPr kumimoji="1" lang="zh-CN" altLang="en-US" dirty="0">
              <a:latin typeface="+mn-ea"/>
              <a:ea typeface="+mn-ea"/>
            </a:endParaRPr>
          </a:p>
          <a:p>
            <a:pPr>
              <a:lnSpc>
                <a:spcPts val="2700"/>
              </a:lnSpc>
              <a:spcBef>
                <a:spcPts val="0"/>
              </a:spcBef>
            </a:pPr>
            <a:r>
              <a:rPr kumimoji="1" lang="zh-CN" altLang="en-US" dirty="0" smtClean="0">
                <a:latin typeface="+mn-ea"/>
                <a:ea typeface="+mn-ea"/>
              </a:rPr>
              <a:t>③ </a:t>
            </a:r>
            <a:r>
              <a:rPr kumimoji="1" lang="zh-CN" altLang="en-US" dirty="0" smtClean="0">
                <a:solidFill>
                  <a:srgbClr val="FF0000"/>
                </a:solidFill>
                <a:latin typeface="+mn-ea"/>
                <a:ea typeface="+mn-ea"/>
              </a:rPr>
              <a:t>执行</a:t>
            </a:r>
            <a:r>
              <a:rPr kumimoji="1" lang="zh-CN" altLang="en-US" dirty="0">
                <a:solidFill>
                  <a:srgbClr val="0000FF"/>
                </a:solidFill>
                <a:latin typeface="+mn-ea"/>
                <a:ea typeface="+mn-ea"/>
              </a:rPr>
              <a:t>当前选中的</a:t>
            </a:r>
            <a:r>
              <a:rPr kumimoji="1" lang="zh-CN" altLang="en-US" dirty="0">
                <a:solidFill>
                  <a:srgbClr val="FF0000"/>
                </a:solidFill>
                <a:latin typeface="+mn-ea"/>
                <a:ea typeface="+mn-ea"/>
              </a:rPr>
              <a:t>规则</a:t>
            </a:r>
            <a:r>
              <a:rPr kumimoji="1" lang="zh-CN" altLang="en-US" dirty="0" smtClean="0">
                <a:solidFill>
                  <a:schemeClr val="tx2"/>
                </a:solidFill>
                <a:latin typeface="+mn-ea"/>
                <a:ea typeface="+mn-ea"/>
              </a:rPr>
              <a:t>，对</a:t>
            </a:r>
            <a:r>
              <a:rPr kumimoji="1" lang="zh-CN" altLang="en-US" dirty="0">
                <a:solidFill>
                  <a:schemeClr val="tx2"/>
                </a:solidFill>
                <a:latin typeface="+mn-ea"/>
                <a:ea typeface="+mn-ea"/>
              </a:rPr>
              <a:t>该规则</a:t>
            </a:r>
            <a:r>
              <a:rPr kumimoji="1" lang="zh-CN" altLang="en-US" dirty="0" smtClean="0">
                <a:solidFill>
                  <a:srgbClr val="FF0000"/>
                </a:solidFill>
                <a:latin typeface="+mn-ea"/>
                <a:ea typeface="+mn-ea"/>
              </a:rPr>
              <a:t>做标记</a:t>
            </a:r>
            <a:r>
              <a:rPr kumimoji="1" lang="zh-CN" altLang="en-US" dirty="0" smtClean="0">
                <a:latin typeface="+mn-ea"/>
                <a:ea typeface="+mn-ea"/>
              </a:rPr>
              <a:t>，并将</a:t>
            </a:r>
            <a:r>
              <a:rPr kumimoji="1" lang="zh-CN" altLang="en-US" u="wavyHeavy" dirty="0" smtClean="0">
                <a:latin typeface="+mn-ea"/>
                <a:ea typeface="+mn-ea"/>
              </a:rPr>
              <a:t>执行</a:t>
            </a:r>
            <a:r>
              <a:rPr kumimoji="1" lang="zh-CN" altLang="en-US" u="wavyHeavy" dirty="0">
                <a:latin typeface="+mn-ea"/>
                <a:ea typeface="+mn-ea"/>
              </a:rPr>
              <a:t>后得到</a:t>
            </a:r>
            <a:r>
              <a:rPr kumimoji="1" lang="zh-CN" altLang="en-US" u="wavyHeavy" dirty="0" smtClean="0">
                <a:latin typeface="+mn-ea"/>
                <a:ea typeface="+mn-ea"/>
              </a:rPr>
              <a:t>的</a:t>
            </a:r>
            <a:r>
              <a:rPr kumimoji="1" lang="zh-CN" altLang="en-US" dirty="0" smtClean="0">
                <a:solidFill>
                  <a:srgbClr val="FF0000"/>
                </a:solidFill>
                <a:latin typeface="+mn-ea"/>
                <a:ea typeface="+mn-ea"/>
              </a:rPr>
              <a:t>结论</a:t>
            </a:r>
            <a:r>
              <a:rPr kumimoji="1" lang="en-US" altLang="zh-CN" dirty="0" smtClean="0">
                <a:latin typeface="+mn-ea"/>
                <a:ea typeface="+mn-ea"/>
              </a:rPr>
              <a:t>(</a:t>
            </a:r>
            <a:r>
              <a:rPr kumimoji="1" lang="zh-CN" altLang="en-US" dirty="0" smtClean="0">
                <a:latin typeface="+mn-ea"/>
                <a:ea typeface="+mn-ea"/>
              </a:rPr>
              <a:t>中间结论</a:t>
            </a:r>
            <a:r>
              <a:rPr kumimoji="1" lang="en-US" altLang="zh-CN" dirty="0" smtClean="0">
                <a:latin typeface="+mn-ea"/>
                <a:ea typeface="+mn-ea"/>
              </a:rPr>
              <a:t>)</a:t>
            </a:r>
            <a:r>
              <a:rPr kumimoji="1" lang="zh-CN" altLang="en-US" dirty="0" smtClean="0">
                <a:solidFill>
                  <a:srgbClr val="FF0000"/>
                </a:solidFill>
                <a:latin typeface="+mn-ea"/>
                <a:ea typeface="+mn-ea"/>
              </a:rPr>
              <a:t>加 </a:t>
            </a:r>
            <a:endParaRPr kumimoji="1" lang="en-US" altLang="zh-CN" dirty="0" smtClean="0">
              <a:solidFill>
                <a:srgbClr val="FF0000"/>
              </a:solidFill>
              <a:latin typeface="+mn-ea"/>
              <a:ea typeface="+mn-ea"/>
            </a:endParaRPr>
          </a:p>
          <a:p>
            <a:pPr>
              <a:lnSpc>
                <a:spcPts val="2700"/>
              </a:lnSpc>
              <a:spcBef>
                <a:spcPts val="0"/>
              </a:spcBef>
              <a:spcAft>
                <a:spcPts val="1200"/>
              </a:spcAft>
            </a:pPr>
            <a:r>
              <a:rPr kumimoji="1" lang="en-US" altLang="zh-CN" dirty="0">
                <a:solidFill>
                  <a:srgbClr val="FF0000"/>
                </a:solidFill>
                <a:latin typeface="+mn-ea"/>
                <a:ea typeface="+mn-ea"/>
              </a:rPr>
              <a:t> </a:t>
            </a:r>
            <a:r>
              <a:rPr kumimoji="1" lang="en-US" altLang="zh-CN" dirty="0" smtClean="0">
                <a:solidFill>
                  <a:srgbClr val="FF0000"/>
                </a:solidFill>
                <a:latin typeface="+mn-ea"/>
                <a:ea typeface="+mn-ea"/>
              </a:rPr>
              <a:t>  </a:t>
            </a:r>
            <a:r>
              <a:rPr kumimoji="1" lang="zh-CN" altLang="en-US" dirty="0" smtClean="0">
                <a:solidFill>
                  <a:srgbClr val="FF0000"/>
                </a:solidFill>
                <a:latin typeface="+mn-ea"/>
                <a:ea typeface="+mn-ea"/>
              </a:rPr>
              <a:t>入</a:t>
            </a:r>
            <a:r>
              <a:rPr kumimoji="1" lang="zh-CN" altLang="en-US" dirty="0" smtClean="0">
                <a:latin typeface="+mn-ea"/>
                <a:ea typeface="+mn-ea"/>
              </a:rPr>
              <a:t>综合数据库。</a:t>
            </a:r>
            <a:r>
              <a:rPr kumimoji="1" lang="zh-CN" altLang="en-US" dirty="0">
                <a:latin typeface="+mn-ea"/>
                <a:ea typeface="+mn-ea"/>
              </a:rPr>
              <a:t>若该规则的</a:t>
            </a:r>
            <a:r>
              <a:rPr kumimoji="1" lang="zh-CN" altLang="en-US" dirty="0" smtClean="0">
                <a:latin typeface="+mn-ea"/>
                <a:ea typeface="+mn-ea"/>
              </a:rPr>
              <a:t>结论是</a:t>
            </a:r>
            <a:r>
              <a:rPr kumimoji="1" lang="zh-CN" altLang="en-US" dirty="0" smtClean="0">
                <a:solidFill>
                  <a:srgbClr val="0000FF"/>
                </a:solidFill>
                <a:latin typeface="+mn-ea"/>
                <a:ea typeface="+mn-ea"/>
              </a:rPr>
              <a:t>某些</a:t>
            </a:r>
            <a:r>
              <a:rPr kumimoji="1" lang="zh-CN" altLang="en-US" dirty="0">
                <a:solidFill>
                  <a:srgbClr val="0000FF"/>
                </a:solidFill>
                <a:latin typeface="+mn-ea"/>
                <a:ea typeface="+mn-ea"/>
              </a:rPr>
              <a:t>操作</a:t>
            </a:r>
            <a:r>
              <a:rPr kumimoji="1" lang="zh-CN" altLang="en-US" dirty="0" smtClean="0">
                <a:latin typeface="+mn-ea"/>
                <a:ea typeface="+mn-ea"/>
              </a:rPr>
              <a:t>，则执行操作。</a:t>
            </a:r>
            <a:endParaRPr kumimoji="1" lang="zh-CN" altLang="en-US" dirty="0">
              <a:latin typeface="+mn-ea"/>
              <a:ea typeface="+mn-ea"/>
            </a:endParaRPr>
          </a:p>
          <a:p>
            <a:pPr>
              <a:lnSpc>
                <a:spcPts val="2700"/>
              </a:lnSpc>
              <a:spcBef>
                <a:spcPts val="0"/>
              </a:spcBef>
              <a:spcAft>
                <a:spcPts val="1200"/>
              </a:spcAft>
            </a:pPr>
            <a:r>
              <a:rPr kumimoji="1" lang="zh-CN" altLang="en-US" dirty="0" smtClean="0">
                <a:latin typeface="+mn-ea"/>
                <a:ea typeface="+mn-ea"/>
              </a:rPr>
              <a:t>④</a:t>
            </a:r>
            <a:r>
              <a:rPr kumimoji="1" lang="zh-CN" altLang="en-US" dirty="0" smtClean="0">
                <a:solidFill>
                  <a:srgbClr val="FF0000"/>
                </a:solidFill>
                <a:latin typeface="+mn-ea"/>
                <a:ea typeface="+mn-ea"/>
              </a:rPr>
              <a:t> 检查</a:t>
            </a:r>
            <a:r>
              <a:rPr kumimoji="1" lang="zh-CN" altLang="en-US" dirty="0">
                <a:solidFill>
                  <a:schemeClr val="tx2"/>
                </a:solidFill>
                <a:latin typeface="+mn-ea"/>
                <a:ea typeface="+mn-ea"/>
              </a:rPr>
              <a:t>综合数据库中</a:t>
            </a:r>
            <a:r>
              <a:rPr kumimoji="1" lang="zh-CN" altLang="en-US" dirty="0">
                <a:solidFill>
                  <a:srgbClr val="FF0000"/>
                </a:solidFill>
                <a:latin typeface="+mn-ea"/>
                <a:ea typeface="+mn-ea"/>
              </a:rPr>
              <a:t>是否</a:t>
            </a:r>
            <a:r>
              <a:rPr kumimoji="1" lang="zh-CN" altLang="en-US" dirty="0" smtClean="0">
                <a:solidFill>
                  <a:srgbClr val="FF0000"/>
                </a:solidFill>
                <a:latin typeface="+mn-ea"/>
                <a:ea typeface="+mn-ea"/>
              </a:rPr>
              <a:t>已出现问题</a:t>
            </a:r>
            <a:r>
              <a:rPr kumimoji="1" lang="zh-CN" altLang="en-US" dirty="0">
                <a:solidFill>
                  <a:srgbClr val="FF0000"/>
                </a:solidFill>
                <a:latin typeface="+mn-ea"/>
                <a:ea typeface="+mn-ea"/>
              </a:rPr>
              <a:t>的</a:t>
            </a:r>
            <a:r>
              <a:rPr kumimoji="1" lang="zh-CN" altLang="en-US" dirty="0" smtClean="0">
                <a:solidFill>
                  <a:srgbClr val="FF0000"/>
                </a:solidFill>
                <a:latin typeface="+mn-ea"/>
                <a:ea typeface="+mn-ea"/>
              </a:rPr>
              <a:t>解</a:t>
            </a:r>
            <a:r>
              <a:rPr kumimoji="1" lang="zh-CN" altLang="en-US" dirty="0" smtClean="0">
                <a:latin typeface="+mn-ea"/>
                <a:ea typeface="+mn-ea"/>
              </a:rPr>
              <a:t>。若出现，求解过程终止；否则转②。</a:t>
            </a:r>
            <a:endParaRPr kumimoji="1" lang="zh-CN" altLang="en-US" dirty="0">
              <a:latin typeface="+mn-ea"/>
              <a:ea typeface="+mn-ea"/>
            </a:endParaRPr>
          </a:p>
          <a:p>
            <a:pPr>
              <a:lnSpc>
                <a:spcPts val="2700"/>
              </a:lnSpc>
              <a:spcBef>
                <a:spcPts val="0"/>
              </a:spcBef>
              <a:spcAft>
                <a:spcPts val="1200"/>
              </a:spcAft>
            </a:pPr>
            <a:r>
              <a:rPr kumimoji="1" lang="zh-CN" altLang="en-US" dirty="0" smtClean="0">
                <a:solidFill>
                  <a:schemeClr val="tx2"/>
                </a:solidFill>
                <a:latin typeface="+mn-ea"/>
                <a:ea typeface="+mn-ea"/>
              </a:rPr>
              <a:t>⑤ 要求</a:t>
            </a:r>
            <a:r>
              <a:rPr kumimoji="1" lang="zh-CN" altLang="en-US" dirty="0" smtClean="0">
                <a:solidFill>
                  <a:srgbClr val="FF0000"/>
                </a:solidFill>
                <a:latin typeface="+mn-ea"/>
                <a:ea typeface="+mn-ea"/>
              </a:rPr>
              <a:t>提供更多事实</a:t>
            </a:r>
            <a:r>
              <a:rPr kumimoji="1" lang="zh-CN" altLang="en-US" dirty="0">
                <a:latin typeface="+mn-ea"/>
                <a:ea typeface="+mn-ea"/>
              </a:rPr>
              <a:t>，若能提供，则</a:t>
            </a:r>
            <a:r>
              <a:rPr kumimoji="1" lang="zh-CN" altLang="en-US" dirty="0" smtClean="0">
                <a:latin typeface="+mn-ea"/>
                <a:ea typeface="+mn-ea"/>
              </a:rPr>
              <a:t>转②；否则终止</a:t>
            </a:r>
            <a:r>
              <a:rPr kumimoji="1" lang="zh-CN" altLang="en-US" dirty="0">
                <a:latin typeface="+mn-ea"/>
                <a:ea typeface="+mn-ea"/>
              </a:rPr>
              <a:t>。</a:t>
            </a:r>
          </a:p>
          <a:p>
            <a:pPr>
              <a:lnSpc>
                <a:spcPts val="2700"/>
              </a:lnSpc>
              <a:spcBef>
                <a:spcPts val="0"/>
              </a:spcBef>
            </a:pPr>
            <a:r>
              <a:rPr kumimoji="1" lang="zh-CN" altLang="en-US" dirty="0" smtClean="0">
                <a:latin typeface="+mn-ea"/>
                <a:ea typeface="+mn-ea"/>
              </a:rPr>
              <a:t>⑥ </a:t>
            </a:r>
            <a:r>
              <a:rPr kumimoji="1" lang="zh-CN" altLang="en-US" dirty="0" smtClean="0">
                <a:solidFill>
                  <a:srgbClr val="FF0000"/>
                </a:solidFill>
                <a:latin typeface="+mn-ea"/>
                <a:ea typeface="+mn-ea"/>
              </a:rPr>
              <a:t>若</a:t>
            </a:r>
            <a:r>
              <a:rPr kumimoji="1" lang="zh-CN" altLang="en-US" dirty="0" smtClean="0">
                <a:solidFill>
                  <a:srgbClr val="0000FF"/>
                </a:solidFill>
                <a:latin typeface="+mn-ea"/>
                <a:ea typeface="+mn-ea"/>
              </a:rPr>
              <a:t>规则集中</a:t>
            </a:r>
            <a:r>
              <a:rPr kumimoji="1" lang="zh-CN" altLang="en-US" u="wavyHeavy" dirty="0" smtClean="0">
                <a:solidFill>
                  <a:schemeClr val="tx2"/>
                </a:solidFill>
                <a:latin typeface="+mn-ea"/>
                <a:ea typeface="+mn-ea"/>
              </a:rPr>
              <a:t>已没有</a:t>
            </a:r>
            <a:r>
              <a:rPr kumimoji="1" lang="zh-CN" altLang="en-US" dirty="0">
                <a:solidFill>
                  <a:schemeClr val="tx2"/>
                </a:solidFill>
                <a:latin typeface="+mn-ea"/>
                <a:ea typeface="+mn-ea"/>
              </a:rPr>
              <a:t>未使用过的规则</a:t>
            </a:r>
            <a:r>
              <a:rPr kumimoji="1" lang="zh-CN" altLang="en-US" dirty="0">
                <a:latin typeface="+mn-ea"/>
                <a:ea typeface="+mn-ea"/>
              </a:rPr>
              <a:t>，</a:t>
            </a:r>
            <a:r>
              <a:rPr kumimoji="1" lang="zh-CN" altLang="en-US" dirty="0" smtClean="0">
                <a:latin typeface="+mn-ea"/>
                <a:ea typeface="+mn-ea"/>
              </a:rPr>
              <a:t>则求解过程终止。</a:t>
            </a:r>
            <a:endParaRPr kumimoji="1" lang="zh-CN" altLang="en-US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9709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624441" y="448318"/>
            <a:ext cx="5243703" cy="10364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1950" indent="-361950"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  <a:defRPr/>
            </a:pPr>
            <a:r>
              <a:rPr lang="zh-CN" altLang="en-US" sz="1800" dirty="0" smtClean="0">
                <a:solidFill>
                  <a:srgbClr val="0000FF"/>
                </a:solidFill>
                <a:latin typeface="+mn-ea"/>
              </a:rPr>
              <a:t>每</a:t>
            </a:r>
            <a:r>
              <a:rPr lang="zh-CN" altLang="en-US" sz="1800" dirty="0">
                <a:solidFill>
                  <a:srgbClr val="0000FF"/>
                </a:solidFill>
                <a:latin typeface="+mn-ea"/>
              </a:rPr>
              <a:t>一</a:t>
            </a:r>
            <a:r>
              <a:rPr lang="zh-CN" altLang="en-US" sz="1800" dirty="0" smtClean="0">
                <a:solidFill>
                  <a:srgbClr val="0000FF"/>
                </a:solidFill>
                <a:latin typeface="+mn-ea"/>
              </a:rPr>
              <a:t>条规</a:t>
            </a:r>
            <a:r>
              <a:rPr lang="zh-CN" altLang="en-US" sz="1800" dirty="0">
                <a:solidFill>
                  <a:srgbClr val="0000FF"/>
                </a:solidFill>
                <a:latin typeface="+mn-ea"/>
              </a:rPr>
              <a:t>则</a:t>
            </a:r>
            <a:r>
              <a:rPr lang="zh-CN" altLang="en-US" sz="1800" dirty="0">
                <a:solidFill>
                  <a:srgbClr val="FF0000"/>
                </a:solidFill>
                <a:latin typeface="+mn-ea"/>
              </a:rPr>
              <a:t>仅</a:t>
            </a:r>
            <a:r>
              <a:rPr lang="zh-CN" altLang="en-US" sz="1800" dirty="0" smtClean="0">
                <a:solidFill>
                  <a:srgbClr val="FF0000"/>
                </a:solidFill>
                <a:latin typeface="+mn-ea"/>
              </a:rPr>
              <a:t>描述</a:t>
            </a:r>
            <a:r>
              <a:rPr lang="zh-CN" altLang="en-US" sz="1800" dirty="0" smtClean="0">
                <a:solidFill>
                  <a:srgbClr val="0000FF"/>
                </a:solidFill>
                <a:latin typeface="+mn-ea"/>
              </a:rPr>
              <a:t>前提</a:t>
            </a:r>
            <a:r>
              <a:rPr lang="zh-CN" altLang="en-US" sz="1800" dirty="0" smtClean="0">
                <a:latin typeface="+mn-ea"/>
              </a:rPr>
              <a:t>与</a:t>
            </a:r>
            <a:r>
              <a:rPr lang="zh-CN" altLang="en-US" sz="1800" dirty="0" smtClean="0">
                <a:solidFill>
                  <a:srgbClr val="0000FF"/>
                </a:solidFill>
                <a:latin typeface="+mn-ea"/>
              </a:rPr>
              <a:t>结论</a:t>
            </a:r>
            <a:r>
              <a:rPr lang="zh-CN" altLang="en-US" sz="1800" dirty="0" smtClean="0">
                <a:latin typeface="+mn-ea"/>
              </a:rPr>
              <a:t>之间的</a:t>
            </a:r>
            <a:r>
              <a:rPr lang="zh-CN" altLang="en-US" sz="1800" dirty="0" smtClean="0">
                <a:solidFill>
                  <a:srgbClr val="FF0000"/>
                </a:solidFill>
                <a:latin typeface="+mn-ea"/>
              </a:rPr>
              <a:t>静态关系</a:t>
            </a:r>
            <a:endParaRPr lang="en-US" altLang="zh-CN" sz="1800" dirty="0">
              <a:latin typeface="+mn-ea"/>
            </a:endParaRPr>
          </a:p>
          <a:p>
            <a:pPr marL="361950" indent="-361950"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  <a:defRPr/>
            </a:pPr>
            <a:r>
              <a:rPr lang="zh-CN" altLang="en-US" sz="1800" dirty="0" smtClean="0">
                <a:solidFill>
                  <a:srgbClr val="FF0000"/>
                </a:solidFill>
                <a:latin typeface="+mn-ea"/>
              </a:rPr>
              <a:t>规则</a:t>
            </a:r>
            <a:r>
              <a:rPr lang="zh-CN" altLang="en-US" sz="1800" dirty="0">
                <a:solidFill>
                  <a:srgbClr val="FF0000"/>
                </a:solidFill>
                <a:latin typeface="+mn-ea"/>
              </a:rPr>
              <a:t>的</a:t>
            </a:r>
            <a:r>
              <a:rPr lang="zh-CN" altLang="en-US" sz="1800" dirty="0" smtClean="0">
                <a:solidFill>
                  <a:srgbClr val="FF0000"/>
                </a:solidFill>
                <a:latin typeface="+mn-ea"/>
              </a:rPr>
              <a:t>正确性</a:t>
            </a:r>
            <a:r>
              <a:rPr lang="zh-CN" altLang="en-US" sz="1800" dirty="0" smtClean="0">
                <a:latin typeface="+mn-ea"/>
              </a:rPr>
              <a:t>可独立得到保证（</a:t>
            </a:r>
            <a:r>
              <a:rPr lang="zh-CN" altLang="en-US" sz="1800" dirty="0" smtClean="0">
                <a:solidFill>
                  <a:srgbClr val="FF0000"/>
                </a:solidFill>
                <a:latin typeface="+mn-ea"/>
              </a:rPr>
              <a:t>规则</a:t>
            </a:r>
            <a:r>
              <a:rPr lang="zh-CN" altLang="en-US" sz="1800" dirty="0">
                <a:solidFill>
                  <a:srgbClr val="FF0000"/>
                </a:solidFill>
                <a:latin typeface="+mn-ea"/>
              </a:rPr>
              <a:t>的自含</a:t>
            </a:r>
            <a:r>
              <a:rPr lang="zh-CN" altLang="en-US" sz="1800" dirty="0" smtClean="0">
                <a:solidFill>
                  <a:srgbClr val="FF0000"/>
                </a:solidFill>
                <a:latin typeface="+mn-ea"/>
              </a:rPr>
              <a:t>性</a:t>
            </a:r>
            <a:r>
              <a:rPr lang="zh-CN" altLang="en-US" sz="1800" dirty="0" smtClean="0">
                <a:latin typeface="+mn-ea"/>
              </a:rPr>
              <a:t>）</a:t>
            </a:r>
            <a:endParaRPr lang="en-US" altLang="zh-CN" sz="1800" dirty="0">
              <a:latin typeface="+mn-ea"/>
            </a:endParaRPr>
          </a:p>
          <a:p>
            <a:pPr marL="361950" indent="-361950"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  <a:defRPr/>
            </a:pPr>
            <a:r>
              <a:rPr lang="zh-CN" altLang="en-US" sz="1800" dirty="0" smtClean="0">
                <a:solidFill>
                  <a:srgbClr val="0000FF"/>
                </a:solidFill>
                <a:latin typeface="+mn-ea"/>
              </a:rPr>
              <a:t>知识表示</a:t>
            </a:r>
            <a:r>
              <a:rPr lang="zh-CN" altLang="en-US" sz="1800" dirty="0">
                <a:latin typeface="+mn-ea"/>
              </a:rPr>
              <a:t>与</a:t>
            </a:r>
            <a:r>
              <a:rPr lang="zh-CN" altLang="en-US" sz="1800" dirty="0">
                <a:solidFill>
                  <a:srgbClr val="0000FF"/>
                </a:solidFill>
                <a:latin typeface="+mn-ea"/>
              </a:rPr>
              <a:t>控制</a:t>
            </a:r>
            <a:r>
              <a:rPr lang="zh-CN" altLang="en-US" sz="1800" dirty="0">
                <a:latin typeface="+mn-ea"/>
              </a:rPr>
              <a:t>的</a:t>
            </a:r>
            <a:r>
              <a:rPr lang="zh-CN" altLang="en-US" sz="1800" dirty="0">
                <a:solidFill>
                  <a:srgbClr val="FF0000"/>
                </a:solidFill>
                <a:latin typeface="+mn-ea"/>
              </a:rPr>
              <a:t>分离</a:t>
            </a:r>
            <a:r>
              <a:rPr lang="zh-CN" altLang="en-US" sz="1800" dirty="0">
                <a:latin typeface="+mn-ea"/>
              </a:rPr>
              <a:t>成为</a:t>
            </a:r>
            <a:r>
              <a:rPr lang="zh-CN" altLang="en-US" sz="1800" dirty="0" smtClean="0">
                <a:latin typeface="+mn-ea"/>
              </a:rPr>
              <a:t>可能</a:t>
            </a:r>
            <a:endParaRPr lang="en-US" altLang="zh-CN" sz="1800" dirty="0" smtClean="0">
              <a:latin typeface="+mn-ea"/>
            </a:endParaRPr>
          </a:p>
        </p:txBody>
      </p:sp>
      <p:pic>
        <p:nvPicPr>
          <p:cNvPr id="43011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913" y="1693170"/>
            <a:ext cx="7416800" cy="2027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组合 1"/>
          <p:cNvGrpSpPr/>
          <p:nvPr/>
        </p:nvGrpSpPr>
        <p:grpSpPr>
          <a:xfrm>
            <a:off x="827088" y="924441"/>
            <a:ext cx="7921625" cy="4808815"/>
            <a:chOff x="827088" y="924441"/>
            <a:chExt cx="7921625" cy="4808815"/>
          </a:xfrm>
        </p:grpSpPr>
        <p:sp>
          <p:nvSpPr>
            <p:cNvPr id="43012" name="Rectangle 3"/>
            <p:cNvSpPr txBox="1">
              <a:spLocks noChangeArrowheads="1"/>
            </p:cNvSpPr>
            <p:nvPr/>
          </p:nvSpPr>
          <p:spPr bwMode="auto">
            <a:xfrm>
              <a:off x="827088" y="3728021"/>
              <a:ext cx="7777162" cy="200523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>
              <a:lvl1pPr marL="609600" indent="-609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908050" indent="-436563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304925" indent="-395288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93863" indent="-3873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93913" indent="-398463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51113" indent="-398463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3008313" indent="-398463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65513" indent="-398463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922713" indent="-398463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just">
                <a:lnSpc>
                  <a:spcPts val="3000"/>
                </a:lnSpc>
                <a:spcBef>
                  <a:spcPts val="0"/>
                </a:spcBef>
                <a:buFontTx/>
                <a:buNone/>
              </a:pPr>
              <a:r>
                <a:rPr lang="en-US" altLang="zh-CN" sz="2000" dirty="0">
                  <a:solidFill>
                    <a:srgbClr val="FF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R1</a:t>
              </a:r>
              <a:r>
                <a:rPr lang="zh-CN" altLang="en-US" sz="2000" dirty="0">
                  <a:solidFill>
                    <a:srgbClr val="FF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规则</a:t>
              </a:r>
              <a:r>
                <a:rPr lang="zh-CN" altLang="en-US" sz="20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：</a:t>
              </a:r>
              <a:r>
                <a:rPr lang="zh-CN" altLang="en-US" sz="2000" dirty="0">
                  <a:solidFill>
                    <a:srgbClr val="0000FF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若进攻方</a:t>
              </a:r>
              <a:r>
                <a:rPr lang="zh-CN" altLang="en-US" sz="20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前三次进攻的推进距离少于</a:t>
              </a:r>
              <a:r>
                <a:rPr lang="en-US" altLang="zh-CN" sz="20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10</a:t>
              </a:r>
              <a:r>
                <a:rPr lang="zh-CN" altLang="en-US" sz="20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码</a:t>
              </a:r>
              <a:r>
                <a:rPr lang="en-US" altLang="zh-CN" sz="20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(short </a:t>
              </a:r>
              <a:r>
                <a:rPr lang="en-US" altLang="zh-CN" sz="2000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yardage</a:t>
              </a:r>
              <a:r>
                <a:rPr lang="en-US" altLang="zh-CN" sz="20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)</a:t>
              </a:r>
              <a:r>
                <a:rPr lang="zh-CN" altLang="en-US" sz="2000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，</a:t>
              </a:r>
              <a:endPara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  <a:p>
              <a:pPr algn="just">
                <a:lnSpc>
                  <a:spcPts val="3000"/>
                </a:lnSpc>
                <a:spcBef>
                  <a:spcPts val="0"/>
                </a:spcBef>
                <a:spcAft>
                  <a:spcPts val="600"/>
                </a:spcAft>
                <a:buFontTx/>
                <a:buNone/>
              </a:pPr>
              <a:r>
                <a:rPr lang="en-US" altLang="zh-CN" sz="20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 </a:t>
              </a:r>
              <a:r>
                <a:rPr lang="en-US" altLang="zh-CN" sz="2000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                </a:t>
              </a:r>
              <a:r>
                <a:rPr lang="zh-CN" altLang="en-US" sz="2000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则</a:t>
              </a:r>
              <a:r>
                <a:rPr lang="zh-CN" altLang="en-US" sz="20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第四次进攻</a:t>
              </a:r>
              <a:r>
                <a:rPr lang="en-US" altLang="zh-CN" sz="20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(fourth dawn)</a:t>
              </a:r>
              <a:r>
                <a:rPr lang="zh-CN" altLang="en-US" sz="20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可以</a:t>
              </a:r>
              <a:r>
                <a:rPr lang="zh-CN" altLang="en-US" sz="2000" dirty="0" smtClean="0">
                  <a:solidFill>
                    <a:srgbClr val="0000FF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踢悬空</a:t>
              </a:r>
              <a:r>
                <a:rPr lang="zh-CN" altLang="en-US" sz="2000" dirty="0">
                  <a:solidFill>
                    <a:srgbClr val="0000FF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球</a:t>
              </a:r>
              <a:r>
                <a:rPr lang="en-US" altLang="zh-CN" sz="20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(punt)</a:t>
              </a:r>
              <a:r>
                <a:rPr lang="zh-CN" altLang="en-US" sz="20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。</a:t>
              </a:r>
              <a:endPara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  <a:p>
              <a:pPr algn="just">
                <a:lnSpc>
                  <a:spcPts val="3000"/>
                </a:lnSpc>
                <a:spcBef>
                  <a:spcPts val="0"/>
                </a:spcBef>
                <a:buFontTx/>
                <a:buNone/>
              </a:pPr>
              <a:r>
                <a:rPr lang="en-US" altLang="zh-CN" sz="2000" dirty="0">
                  <a:solidFill>
                    <a:srgbClr val="FF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R2</a:t>
              </a:r>
              <a:r>
                <a:rPr lang="zh-CN" altLang="en-US" sz="2000" dirty="0">
                  <a:solidFill>
                    <a:srgbClr val="FF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规则</a:t>
              </a:r>
              <a:r>
                <a:rPr lang="zh-CN" altLang="en-US" sz="20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：</a:t>
              </a:r>
              <a:r>
                <a:rPr lang="zh-CN" altLang="en-US" sz="2000" dirty="0">
                  <a:solidFill>
                    <a:srgbClr val="0000FF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若进攻方</a:t>
              </a:r>
              <a:r>
                <a:rPr lang="zh-CN" altLang="en-US" sz="20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前三次进攻的推进距离少于</a:t>
              </a:r>
              <a:r>
                <a:rPr lang="en-US" altLang="zh-CN" sz="20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10</a:t>
              </a:r>
              <a:r>
                <a:rPr lang="zh-CN" altLang="en-US" sz="20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码，</a:t>
              </a:r>
              <a:r>
                <a:rPr lang="zh-CN" altLang="en-US" sz="2000" dirty="0" smtClean="0">
                  <a:solidFill>
                    <a:srgbClr val="0000FF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并且</a:t>
              </a:r>
              <a:r>
                <a:rPr lang="zh-CN" altLang="en-US" sz="2000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当前进攻</a:t>
              </a:r>
              <a:endPara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  <a:p>
              <a:pPr algn="just">
                <a:lnSpc>
                  <a:spcPts val="3000"/>
                </a:lnSpc>
                <a:spcBef>
                  <a:spcPts val="0"/>
                </a:spcBef>
                <a:buFontTx/>
                <a:buNone/>
              </a:pPr>
              <a:r>
                <a:rPr lang="en-US" altLang="zh-CN" sz="20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 </a:t>
              </a:r>
              <a:r>
                <a:rPr lang="en-US" altLang="zh-CN" sz="2000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                </a:t>
              </a:r>
              <a:r>
                <a:rPr lang="zh-CN" altLang="en-US" sz="2000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位置</a:t>
              </a:r>
              <a:r>
                <a:rPr lang="zh-CN" altLang="en-US" sz="20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离对方球门线在</a:t>
              </a:r>
              <a:r>
                <a:rPr lang="en-US" altLang="zh-CN" sz="20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30</a:t>
              </a:r>
              <a:r>
                <a:rPr lang="zh-CN" altLang="en-US" sz="20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码</a:t>
              </a:r>
              <a:r>
                <a:rPr lang="zh-CN" altLang="en-US" sz="2000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以内</a:t>
              </a:r>
              <a:r>
                <a:rPr lang="en-US" altLang="zh-CN" sz="2000" dirty="0" smtClean="0">
                  <a:latin typeface="+mn-ea"/>
                  <a:ea typeface="+mn-ea"/>
                  <a:cs typeface="Times New Roman" panose="02020603050405020304" pitchFamily="18" charset="0"/>
                </a:rPr>
                <a:t>(</a:t>
              </a:r>
              <a:r>
                <a:rPr lang="en-US" altLang="zh-CN" sz="2000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within 30 yards</a:t>
              </a:r>
              <a:r>
                <a:rPr lang="en-US" altLang="zh-CN" sz="2000" dirty="0" smtClean="0">
                  <a:latin typeface="+mn-ea"/>
                  <a:ea typeface="+mn-ea"/>
                  <a:cs typeface="Times New Roman" panose="02020603050405020304" pitchFamily="18" charset="0"/>
                </a:rPr>
                <a:t>)</a:t>
              </a:r>
              <a:r>
                <a:rPr lang="zh-CN" altLang="en-US" sz="2000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，则第四次</a:t>
              </a:r>
              <a:endPara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  <a:p>
              <a:pPr algn="just">
                <a:lnSpc>
                  <a:spcPts val="3000"/>
                </a:lnSpc>
                <a:spcBef>
                  <a:spcPts val="0"/>
                </a:spcBef>
                <a:buFontTx/>
                <a:buNone/>
              </a:pPr>
              <a:r>
                <a:rPr lang="zh-CN" altLang="en-US" sz="2000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                 进攻可以</a:t>
              </a:r>
              <a:r>
                <a:rPr lang="zh-CN" altLang="en-US" sz="2000" dirty="0" smtClean="0">
                  <a:solidFill>
                    <a:srgbClr val="0000FF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直接射门</a:t>
              </a:r>
              <a:r>
                <a:rPr lang="en-US" altLang="zh-CN" sz="2000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(</a:t>
              </a:r>
              <a:r>
                <a:rPr lang="en-US" altLang="zh-CN" sz="20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field goal)</a:t>
              </a:r>
              <a:r>
                <a:rPr lang="zh-CN" altLang="en-US" sz="20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。</a:t>
              </a:r>
            </a:p>
          </p:txBody>
        </p:sp>
        <p:pic>
          <p:nvPicPr>
            <p:cNvPr id="46084" name="Picture 4" descr="https://timgsa.baidu.com/timg?image&amp;quality=80&amp;size=b9999_10000&amp;sec=1536862018140&amp;di=3a3f8d26467a16627f1ce1f0bcd14459&amp;imgtype=0&amp;src=http%3A%2F%2Fwww.csva.org.cn%2Fuploadfile%2F2016%2F0329%2F20160329042333639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83658" y="924441"/>
              <a:ext cx="2265055" cy="1698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组合 5"/>
          <p:cNvGrpSpPr/>
          <p:nvPr/>
        </p:nvGrpSpPr>
        <p:grpSpPr>
          <a:xfrm>
            <a:off x="2157098" y="3768281"/>
            <a:ext cx="6344120" cy="1530879"/>
            <a:chOff x="2157098" y="3768281"/>
            <a:chExt cx="6344120" cy="1530879"/>
          </a:xfrm>
        </p:grpSpPr>
        <p:sp>
          <p:nvSpPr>
            <p:cNvPr id="3" name="矩形 2"/>
            <p:cNvSpPr/>
            <p:nvPr/>
          </p:nvSpPr>
          <p:spPr bwMode="auto">
            <a:xfrm>
              <a:off x="5436096" y="3768281"/>
              <a:ext cx="1152128" cy="280394"/>
            </a:xfrm>
            <a:prstGeom prst="rect">
              <a:avLst/>
            </a:prstGeom>
            <a:noFill/>
            <a:ln w="222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" name="矩形 7"/>
            <p:cNvSpPr/>
            <p:nvPr/>
          </p:nvSpPr>
          <p:spPr bwMode="auto">
            <a:xfrm>
              <a:off x="5428802" y="4616199"/>
              <a:ext cx="1152128" cy="280394"/>
            </a:xfrm>
            <a:prstGeom prst="rect">
              <a:avLst/>
            </a:prstGeom>
            <a:noFill/>
            <a:ln w="222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" name="矩形 8"/>
            <p:cNvSpPr/>
            <p:nvPr/>
          </p:nvSpPr>
          <p:spPr bwMode="auto">
            <a:xfrm>
              <a:off x="4211959" y="5000297"/>
              <a:ext cx="1028257" cy="280394"/>
            </a:xfrm>
            <a:prstGeom prst="rect">
              <a:avLst/>
            </a:prstGeom>
            <a:noFill/>
            <a:ln w="222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1" name="矩形 10"/>
            <p:cNvSpPr/>
            <p:nvPr/>
          </p:nvSpPr>
          <p:spPr bwMode="auto">
            <a:xfrm>
              <a:off x="2157098" y="4157227"/>
              <a:ext cx="1334781" cy="324621"/>
            </a:xfrm>
            <a:prstGeom prst="rect">
              <a:avLst/>
            </a:prstGeom>
            <a:noFill/>
            <a:ln w="222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2" name="矩形 11"/>
            <p:cNvSpPr/>
            <p:nvPr/>
          </p:nvSpPr>
          <p:spPr bwMode="auto">
            <a:xfrm>
              <a:off x="7616185" y="4974539"/>
              <a:ext cx="885033" cy="324621"/>
            </a:xfrm>
            <a:prstGeom prst="rect">
              <a:avLst/>
            </a:prstGeom>
            <a:noFill/>
            <a:ln w="222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宋体" panose="02010600030101010101" pitchFamily="2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3"/>
          <p:cNvSpPr txBox="1">
            <a:spLocks noChangeArrowheads="1"/>
          </p:cNvSpPr>
          <p:nvPr/>
        </p:nvSpPr>
        <p:spPr bwMode="auto">
          <a:xfrm>
            <a:off x="666107" y="404664"/>
            <a:ext cx="7128147" cy="9353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609600" indent="-609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908050" indent="-436563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304925" indent="-395288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93863" indent="-3873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93913" indent="-398463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511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30083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655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9227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180975" indent="-180975" algn="just">
              <a:lnSpc>
                <a:spcPts val="2500"/>
              </a:lnSpc>
              <a:spcBef>
                <a:spcPts val="0"/>
              </a:spcBef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若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某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场比赛中，获取的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事实库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中</a:t>
            </a: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包含有事实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</a:t>
            </a:r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fourth dawn</a:t>
            </a:r>
          </a:p>
          <a:p>
            <a:pPr algn="just">
              <a:lnSpc>
                <a:spcPts val="2500"/>
              </a:lnSpc>
              <a:spcBef>
                <a:spcPts val="0"/>
              </a:spcBef>
              <a:buFontTx/>
              <a:buNone/>
            </a:pPr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                                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                                      </a:t>
            </a:r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short yardage</a:t>
            </a:r>
          </a:p>
          <a:p>
            <a:pPr algn="just">
              <a:lnSpc>
                <a:spcPts val="2500"/>
              </a:lnSpc>
              <a:spcBef>
                <a:spcPts val="0"/>
              </a:spcBef>
              <a:buFontTx/>
              <a:buNone/>
            </a:pP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                                 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                                     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within </a:t>
            </a:r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30 yards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6" name="矩形 5"/>
          <p:cNvSpPr/>
          <p:nvPr/>
        </p:nvSpPr>
        <p:spPr>
          <a:xfrm>
            <a:off x="611560" y="1863525"/>
            <a:ext cx="8064500" cy="3180358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342900" indent="-342900">
              <a:lnSpc>
                <a:spcPts val="3200"/>
              </a:lnSpc>
              <a:spcAft>
                <a:spcPts val="12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  <a:defRPr/>
            </a:pPr>
            <a:r>
              <a:rPr lang="zh-CN" altLang="zh-CN" sz="2000" kern="1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则</a:t>
            </a:r>
            <a:r>
              <a:rPr lang="zh-CN" altLang="zh-CN" sz="2000" kern="1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上述两条规</a:t>
            </a:r>
            <a:r>
              <a:rPr lang="zh-CN" altLang="zh-CN" sz="2000" kern="1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则</a:t>
            </a:r>
            <a:r>
              <a:rPr lang="zh-CN" altLang="en-US" sz="2000" kern="1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均</a:t>
            </a:r>
            <a:r>
              <a:rPr lang="zh-CN" altLang="en-US" sz="2000" kern="1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会</a:t>
            </a:r>
            <a:r>
              <a:rPr lang="zh-CN" altLang="zh-CN" sz="2000" kern="1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被</a:t>
            </a:r>
            <a:r>
              <a:rPr lang="zh-CN" altLang="zh-CN" sz="2000" kern="1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触发</a:t>
            </a:r>
            <a:r>
              <a:rPr lang="zh-CN" altLang="zh-CN" sz="2000" kern="1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</a:t>
            </a:r>
            <a:r>
              <a:rPr lang="zh-CN" altLang="en-US" sz="2000" kern="1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因此必须有</a:t>
            </a:r>
            <a:r>
              <a:rPr lang="zh-CN" altLang="zh-CN" sz="2000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冲突</a:t>
            </a:r>
            <a:r>
              <a:rPr lang="zh-CN" altLang="zh-CN" sz="2000" kern="1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解决</a:t>
            </a:r>
            <a:r>
              <a:rPr lang="zh-CN" altLang="en-US" sz="2000" kern="1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策略</a:t>
            </a:r>
            <a:r>
              <a:rPr lang="zh-CN" altLang="en-US" sz="2000" kern="1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</a:t>
            </a:r>
            <a:r>
              <a:rPr lang="zh-CN" altLang="zh-CN" sz="2000" kern="1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决定首先使用哪一条规则</a:t>
            </a:r>
            <a:r>
              <a:rPr lang="zh-CN" altLang="zh-CN" sz="2000" kern="1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。</a:t>
            </a:r>
            <a:endParaRPr lang="en-US" altLang="zh-CN" sz="800" kern="1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342900" indent="-342900">
              <a:lnSpc>
                <a:spcPts val="3200"/>
              </a:lnSpc>
              <a:spcAft>
                <a:spcPts val="12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  <a:defRPr/>
            </a:pPr>
            <a:r>
              <a:rPr lang="zh-CN" altLang="zh-CN" sz="2000" kern="1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有</a:t>
            </a:r>
            <a:r>
              <a:rPr lang="zh-CN" altLang="zh-CN" sz="2000" kern="1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多种冲突解决策略，</a:t>
            </a:r>
            <a:r>
              <a:rPr lang="zh-CN" altLang="zh-CN" sz="2000" kern="1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其中一种策略是</a:t>
            </a:r>
            <a:r>
              <a:rPr lang="zh-CN" altLang="zh-CN" sz="2000" kern="1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</a:t>
            </a:r>
            <a:r>
              <a:rPr lang="zh-CN" altLang="zh-CN" sz="2000" kern="1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先使用</a:t>
            </a:r>
            <a:r>
              <a:rPr lang="zh-CN" altLang="zh-CN" sz="2000" kern="1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规则</a:t>
            </a:r>
            <a:r>
              <a:rPr lang="en-US" altLang="zh-CN" sz="2000" kern="1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R2</a:t>
            </a:r>
            <a:r>
              <a:rPr lang="zh-CN" altLang="zh-CN" sz="2000" kern="1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</a:t>
            </a:r>
            <a:r>
              <a:rPr lang="zh-CN" altLang="zh-CN" sz="2000" kern="1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因为</a:t>
            </a:r>
            <a:r>
              <a:rPr lang="en-US" altLang="zh-CN" sz="2000" kern="1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R2</a:t>
            </a:r>
            <a:r>
              <a:rPr lang="zh-CN" altLang="zh-CN" sz="2000" kern="1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的</a:t>
            </a:r>
            <a:r>
              <a:rPr lang="zh-CN" altLang="zh-CN" sz="2000" kern="1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条件部分</a:t>
            </a:r>
            <a:r>
              <a:rPr lang="zh-CN" altLang="zh-CN" sz="2000" kern="1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包括更多限制</a:t>
            </a:r>
            <a:r>
              <a:rPr lang="zh-CN" altLang="zh-CN" sz="2000" kern="1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，规定了一个</a:t>
            </a:r>
            <a:r>
              <a:rPr lang="zh-CN" altLang="zh-CN" sz="2000" kern="1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更特殊</a:t>
            </a:r>
            <a:r>
              <a:rPr lang="zh-CN" altLang="zh-CN" sz="2000" kern="1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的</a:t>
            </a:r>
            <a:r>
              <a:rPr lang="zh-CN" altLang="zh-CN" sz="2000" kern="1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情况</a:t>
            </a:r>
            <a:r>
              <a:rPr lang="en-US" altLang="zh-CN" sz="2000" b="0" kern="100" dirty="0" smtClean="0">
                <a:latin typeface="+mn-ea"/>
                <a:ea typeface="+mn-ea"/>
                <a:cs typeface="Times New Roman" panose="02020603050405020304" pitchFamily="18" charset="0"/>
              </a:rPr>
              <a:t>---</a:t>
            </a:r>
            <a:r>
              <a:rPr lang="zh-CN" altLang="zh-CN" sz="2000" kern="1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这种</a:t>
            </a:r>
            <a:r>
              <a:rPr lang="zh-CN" altLang="zh-CN" sz="2000" kern="1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按</a:t>
            </a:r>
            <a:r>
              <a:rPr lang="zh-CN" altLang="en-US" sz="2000" kern="1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“</a:t>
            </a:r>
            <a:r>
              <a:rPr lang="zh-CN" altLang="zh-CN" sz="2000" kern="1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专一性</a:t>
            </a:r>
            <a:r>
              <a:rPr lang="zh-CN" altLang="en-US" sz="2000" kern="1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”</a:t>
            </a:r>
            <a:r>
              <a:rPr lang="zh-CN" altLang="zh-CN" sz="2000" kern="1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zh-CN" altLang="zh-CN" sz="2000" kern="1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编排</a:t>
            </a:r>
            <a:r>
              <a:rPr lang="zh-CN" altLang="en-US" sz="2000" kern="1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规则</a:t>
            </a:r>
            <a:r>
              <a:rPr lang="zh-CN" altLang="zh-CN" sz="2000" kern="1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顺序</a:t>
            </a:r>
            <a:r>
              <a:rPr lang="zh-CN" altLang="zh-CN" sz="2000" kern="1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的策略，</a:t>
            </a:r>
            <a:r>
              <a:rPr lang="zh-CN" altLang="zh-CN" sz="2000" kern="1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称</a:t>
            </a:r>
            <a:r>
              <a:rPr lang="zh-CN" altLang="zh-CN" sz="2000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专一性</a:t>
            </a:r>
            <a:r>
              <a:rPr lang="zh-CN" altLang="zh-CN" sz="2000" kern="1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排序</a:t>
            </a:r>
            <a:r>
              <a:rPr lang="zh-CN" altLang="zh-CN" sz="2000" kern="1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。</a:t>
            </a:r>
            <a:endParaRPr lang="en-US" altLang="zh-CN" sz="2000" kern="1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342900" indent="-342900">
              <a:lnSpc>
                <a:spcPts val="3200"/>
              </a:lnSpc>
              <a:spcAft>
                <a:spcPts val="12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  <a:defRPr/>
            </a:pPr>
            <a:r>
              <a:rPr lang="zh-CN" altLang="zh-CN" sz="2000" kern="1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此外</a:t>
            </a:r>
            <a:r>
              <a:rPr lang="zh-CN" altLang="zh-CN" sz="2000" kern="1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，还有</a:t>
            </a:r>
            <a:r>
              <a:rPr lang="zh-CN" altLang="en-US" sz="2000" kern="1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其它一些</a:t>
            </a:r>
            <a:r>
              <a:rPr lang="zh-CN" altLang="zh-CN" sz="2000" kern="1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冲突解决策略，如</a:t>
            </a:r>
            <a:r>
              <a:rPr lang="zh-CN" altLang="zh-CN" sz="2000" kern="1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规则排序</a:t>
            </a:r>
            <a:r>
              <a:rPr lang="zh-CN" altLang="zh-CN" sz="2000" kern="1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、</a:t>
            </a:r>
            <a:r>
              <a:rPr lang="zh-CN" altLang="zh-CN" sz="2000" kern="1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数据排序</a:t>
            </a:r>
            <a:r>
              <a:rPr lang="zh-CN" altLang="zh-CN" sz="2000" kern="1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、</a:t>
            </a:r>
            <a:r>
              <a:rPr lang="zh-CN" altLang="zh-CN" sz="2000" kern="1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规模排序</a:t>
            </a:r>
            <a:r>
              <a:rPr lang="zh-CN" altLang="zh-CN" sz="2000" kern="1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、</a:t>
            </a:r>
            <a:r>
              <a:rPr lang="zh-CN" altLang="zh-CN" sz="2000" kern="1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就近</a:t>
            </a:r>
            <a:r>
              <a:rPr lang="zh-CN" altLang="zh-CN" sz="2000" kern="1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排序</a:t>
            </a:r>
            <a:r>
              <a:rPr lang="en-US" altLang="zh-CN" sz="2000" kern="1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……</a:t>
            </a:r>
            <a:r>
              <a:rPr lang="zh-CN" altLang="zh-CN" sz="2000" kern="1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。</a:t>
            </a:r>
            <a:endParaRPr lang="zh-CN" altLang="en-US" sz="20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1979712" y="842375"/>
            <a:ext cx="3024336" cy="670447"/>
            <a:chOff x="1979712" y="842375"/>
            <a:chExt cx="3024336" cy="670447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79712" y="842376"/>
              <a:ext cx="912963" cy="640830"/>
            </a:xfrm>
            <a:prstGeom prst="rect">
              <a:avLst/>
            </a:prstGeom>
          </p:spPr>
        </p:pic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47864" y="842375"/>
              <a:ext cx="1656184" cy="670447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55860" y="1121618"/>
            <a:ext cx="2952328" cy="400110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r>
              <a:rPr kumimoji="1" lang="zh-CN" altLang="en-US" sz="2000" dirty="0">
                <a:solidFill>
                  <a:schemeClr val="tx2"/>
                </a:solidFill>
                <a:latin typeface="+mn-ea"/>
                <a:ea typeface="+mn-ea"/>
                <a:cs typeface="Times New Roman" panose="02020603050405020304" pitchFamily="18" charset="0"/>
              </a:rPr>
              <a:t>⑶</a:t>
            </a:r>
            <a:r>
              <a:rPr kumimoji="1" lang="zh-CN" altLang="en-US" sz="2000" dirty="0" smtClean="0">
                <a:solidFill>
                  <a:schemeClr val="tx2"/>
                </a:solidFill>
                <a:latin typeface="+mn-ea"/>
                <a:ea typeface="+mn-ea"/>
                <a:cs typeface="Times New Roman" panose="02020603050405020304" pitchFamily="18" charset="0"/>
              </a:rPr>
              <a:t>、产生式系统的优缺点</a:t>
            </a:r>
            <a:endParaRPr lang="zh-CN" altLang="en-US" sz="2000" dirty="0"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20197" y="1814428"/>
            <a:ext cx="7624211" cy="2605842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pPr marL="342900" indent="-342900">
              <a:lnSpc>
                <a:spcPts val="32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kumimoji="1" lang="zh-CN" altLang="en-US" sz="2000" dirty="0" smtClean="0">
                <a:latin typeface="+mn-ea"/>
                <a:ea typeface="+mn-ea"/>
              </a:rPr>
              <a:t>优点</a:t>
            </a:r>
            <a:endParaRPr kumimoji="1" lang="zh-CN" altLang="en-US" sz="2000" dirty="0">
              <a:latin typeface="+mn-ea"/>
              <a:ea typeface="+mn-ea"/>
            </a:endParaRPr>
          </a:p>
          <a:p>
            <a:pPr>
              <a:lnSpc>
                <a:spcPts val="3200"/>
              </a:lnSpc>
              <a:spcBef>
                <a:spcPts val="0"/>
              </a:spcBef>
              <a:spcAft>
                <a:spcPts val="1200"/>
              </a:spcAft>
              <a:buClr>
                <a:srgbClr val="C00000"/>
              </a:buClr>
            </a:pPr>
            <a:r>
              <a:rPr kumimoji="1"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   自然性</a:t>
            </a:r>
            <a:r>
              <a:rPr kumimoji="1" lang="zh-CN" altLang="en-US" sz="2000" dirty="0" smtClean="0">
                <a:latin typeface="+mn-ea"/>
                <a:ea typeface="+mn-ea"/>
              </a:rPr>
              <a:t>：知识表示形式为</a:t>
            </a:r>
            <a:r>
              <a:rPr kumimoji="1" lang="zh-CN" altLang="en-US" sz="2000" dirty="0" smtClean="0">
                <a:solidFill>
                  <a:srgbClr val="0000FF"/>
                </a:solidFill>
                <a:latin typeface="+mn-ea"/>
                <a:ea typeface="+mn-ea"/>
              </a:rPr>
              <a:t>因果关系</a:t>
            </a:r>
            <a:r>
              <a:rPr kumimoji="1" lang="zh-CN" altLang="en-US" sz="2000" dirty="0" smtClean="0">
                <a:latin typeface="+mn-ea"/>
                <a:ea typeface="+mn-ea"/>
              </a:rPr>
              <a:t>，直观自然，便于推理</a:t>
            </a:r>
            <a:r>
              <a:rPr kumimoji="1" lang="zh-CN" altLang="en-US" sz="2000" dirty="0">
                <a:latin typeface="+mn-ea"/>
                <a:ea typeface="+mn-ea"/>
              </a:rPr>
              <a:t>。</a:t>
            </a:r>
          </a:p>
          <a:p>
            <a:pPr>
              <a:lnSpc>
                <a:spcPts val="3200"/>
              </a:lnSpc>
              <a:spcBef>
                <a:spcPts val="0"/>
              </a:spcBef>
              <a:spcAft>
                <a:spcPts val="600"/>
              </a:spcAft>
              <a:buClr>
                <a:srgbClr val="C00000"/>
              </a:buClr>
            </a:pPr>
            <a:r>
              <a:rPr kumimoji="1"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   模块性</a:t>
            </a:r>
            <a:r>
              <a:rPr kumimoji="1" lang="zh-CN" altLang="en-US" sz="2000" dirty="0" smtClean="0">
                <a:latin typeface="+mn-ea"/>
                <a:ea typeface="+mn-ea"/>
              </a:rPr>
              <a:t>：规则</a:t>
            </a:r>
            <a:r>
              <a:rPr kumimoji="1" lang="zh-CN" altLang="en-US" sz="2000" dirty="0">
                <a:latin typeface="+mn-ea"/>
                <a:ea typeface="+mn-ea"/>
              </a:rPr>
              <a:t>是</a:t>
            </a:r>
            <a:r>
              <a:rPr kumimoji="1" lang="zh-CN" altLang="en-US" sz="2000" dirty="0" smtClean="0">
                <a:solidFill>
                  <a:srgbClr val="0000FF"/>
                </a:solidFill>
                <a:latin typeface="+mn-ea"/>
                <a:ea typeface="+mn-ea"/>
              </a:rPr>
              <a:t>最</a:t>
            </a:r>
            <a:r>
              <a:rPr kumimoji="1" lang="zh-CN" altLang="en-US" sz="2000" dirty="0">
                <a:solidFill>
                  <a:srgbClr val="0000FF"/>
                </a:solidFill>
                <a:latin typeface="+mn-ea"/>
                <a:ea typeface="+mn-ea"/>
              </a:rPr>
              <a:t>基本的</a:t>
            </a:r>
            <a:r>
              <a:rPr kumimoji="1" lang="zh-CN" altLang="en-US" sz="2000" dirty="0">
                <a:latin typeface="+mn-ea"/>
                <a:ea typeface="+mn-ea"/>
              </a:rPr>
              <a:t>知识单元，形式相同，易于</a:t>
            </a:r>
            <a:r>
              <a:rPr kumimoji="1" lang="zh-CN" altLang="en-US" sz="2000" dirty="0" smtClean="0">
                <a:latin typeface="+mn-ea"/>
                <a:ea typeface="+mn-ea"/>
              </a:rPr>
              <a:t>模块化。</a:t>
            </a:r>
            <a:endParaRPr kumimoji="1" lang="zh-CN" altLang="en-US" sz="2000" dirty="0">
              <a:latin typeface="+mn-ea"/>
              <a:ea typeface="+mn-ea"/>
            </a:endParaRPr>
          </a:p>
          <a:p>
            <a:pPr>
              <a:lnSpc>
                <a:spcPts val="3200"/>
              </a:lnSpc>
              <a:spcBef>
                <a:spcPts val="0"/>
              </a:spcBef>
              <a:spcAft>
                <a:spcPts val="600"/>
              </a:spcAft>
              <a:buClr>
                <a:srgbClr val="C00000"/>
              </a:buClr>
            </a:pPr>
            <a:r>
              <a:rPr kumimoji="1"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   有效性</a:t>
            </a:r>
            <a:r>
              <a:rPr kumimoji="1" lang="zh-CN" altLang="en-US" sz="2000" dirty="0" smtClean="0">
                <a:latin typeface="+mn-ea"/>
                <a:ea typeface="+mn-ea"/>
              </a:rPr>
              <a:t>：可表示确定性、不确定性、启发性、过程性知识等。</a:t>
            </a:r>
            <a:endParaRPr kumimoji="1" lang="zh-CN" altLang="en-US" sz="2000" dirty="0">
              <a:latin typeface="+mn-ea"/>
              <a:ea typeface="+mn-ea"/>
            </a:endParaRPr>
          </a:p>
          <a:p>
            <a:pPr>
              <a:lnSpc>
                <a:spcPts val="3200"/>
              </a:lnSpc>
              <a:spcBef>
                <a:spcPts val="0"/>
              </a:spcBef>
              <a:buClr>
                <a:srgbClr val="C00000"/>
              </a:buClr>
            </a:pPr>
            <a:r>
              <a:rPr kumimoji="1"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   清晰性</a:t>
            </a:r>
            <a:r>
              <a:rPr kumimoji="1" lang="zh-CN" altLang="en-US" sz="2000" dirty="0" smtClean="0">
                <a:latin typeface="+mn-ea"/>
                <a:ea typeface="+mn-ea"/>
              </a:rPr>
              <a:t>：</a:t>
            </a:r>
            <a:r>
              <a:rPr kumimoji="1" lang="zh-CN" altLang="en-US" sz="2000" dirty="0" smtClean="0">
                <a:solidFill>
                  <a:srgbClr val="0000FF"/>
                </a:solidFill>
                <a:latin typeface="+mn-ea"/>
                <a:ea typeface="+mn-ea"/>
              </a:rPr>
              <a:t>固定格式</a:t>
            </a:r>
            <a:r>
              <a:rPr kumimoji="1" lang="zh-CN" altLang="en-US" sz="2000" dirty="0" smtClean="0">
                <a:latin typeface="+mn-ea"/>
                <a:ea typeface="+mn-ea"/>
              </a:rPr>
              <a:t>，便于</a:t>
            </a:r>
            <a:r>
              <a:rPr kumimoji="1" lang="zh-CN" altLang="en-US" sz="2000" dirty="0">
                <a:latin typeface="+mn-ea"/>
                <a:ea typeface="+mn-ea"/>
              </a:rPr>
              <a:t>规则设计</a:t>
            </a:r>
            <a:r>
              <a:rPr kumimoji="1" lang="zh-CN" altLang="en-US" sz="2000" dirty="0" smtClean="0">
                <a:latin typeface="+mn-ea"/>
                <a:ea typeface="+mn-ea"/>
              </a:rPr>
              <a:t>，易于一致性</a:t>
            </a:r>
            <a:r>
              <a:rPr kumimoji="1" lang="zh-CN" altLang="en-US" sz="2000" dirty="0">
                <a:latin typeface="+mn-ea"/>
                <a:ea typeface="+mn-ea"/>
              </a:rPr>
              <a:t>、完整性检测。</a:t>
            </a:r>
          </a:p>
        </p:txBody>
      </p:sp>
    </p:spTree>
    <p:extLst>
      <p:ext uri="{BB962C8B-B14F-4D97-AF65-F5344CB8AC3E}">
        <p14:creationId xmlns:p14="http://schemas.microsoft.com/office/powerpoint/2010/main" val="667703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42624" y="1772816"/>
            <a:ext cx="7948176" cy="30905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indent="-285750">
              <a:lnSpc>
                <a:spcPts val="31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kumimoji="1" lang="zh-CN" altLang="en-US" sz="2000" dirty="0" smtClean="0">
                <a:solidFill>
                  <a:schemeClr val="tx2"/>
                </a:solidFill>
                <a:latin typeface="+mn-ea"/>
                <a:ea typeface="+mn-ea"/>
              </a:rPr>
              <a:t> 缺点</a:t>
            </a:r>
            <a:endParaRPr kumimoji="1" lang="en-US" altLang="zh-CN" sz="2000" dirty="0">
              <a:solidFill>
                <a:schemeClr val="tx2"/>
              </a:solidFill>
              <a:latin typeface="+mn-ea"/>
              <a:ea typeface="+mn-ea"/>
            </a:endParaRPr>
          </a:p>
          <a:p>
            <a:pPr>
              <a:lnSpc>
                <a:spcPts val="31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</a:pPr>
            <a:r>
              <a:rPr kumimoji="1"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效率</a:t>
            </a:r>
            <a:r>
              <a:rPr kumimoji="1" lang="zh-CN" altLang="en-US" sz="2000" dirty="0">
                <a:solidFill>
                  <a:srgbClr val="FF0000"/>
                </a:solidFill>
                <a:latin typeface="+mn-ea"/>
                <a:ea typeface="+mn-ea"/>
              </a:rPr>
              <a:t>不</a:t>
            </a:r>
            <a:r>
              <a:rPr kumimoji="1"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高</a:t>
            </a:r>
            <a:r>
              <a:rPr kumimoji="1" lang="zh-CN" altLang="en-US" sz="2000" dirty="0" smtClean="0">
                <a:solidFill>
                  <a:schemeClr val="tx2"/>
                </a:solidFill>
                <a:latin typeface="+mn-ea"/>
                <a:ea typeface="+mn-ea"/>
              </a:rPr>
              <a:t>：</a:t>
            </a:r>
            <a:r>
              <a:rPr kumimoji="1" lang="zh-CN" altLang="en-US" sz="2000" dirty="0" smtClean="0">
                <a:latin typeface="+mn-ea"/>
                <a:ea typeface="+mn-ea"/>
              </a:rPr>
              <a:t>求解过程是</a:t>
            </a:r>
            <a:r>
              <a:rPr kumimoji="1" lang="zh-CN" altLang="en-US" sz="2000" dirty="0">
                <a:latin typeface="+mn-ea"/>
                <a:ea typeface="+mn-ea"/>
              </a:rPr>
              <a:t>一个</a:t>
            </a:r>
            <a:r>
              <a:rPr kumimoji="1" lang="zh-CN" altLang="en-US" sz="2000" dirty="0">
                <a:solidFill>
                  <a:srgbClr val="FF0000"/>
                </a:solidFill>
                <a:latin typeface="+mn-ea"/>
                <a:ea typeface="+mn-ea"/>
              </a:rPr>
              <a:t>反复进行</a:t>
            </a:r>
            <a:r>
              <a:rPr kumimoji="1" lang="zh-CN" altLang="en-US" sz="2000" dirty="0">
                <a:latin typeface="+mn-ea"/>
                <a:ea typeface="+mn-ea"/>
              </a:rPr>
              <a:t>“</a:t>
            </a:r>
            <a:r>
              <a:rPr kumimoji="1" lang="zh-CN" altLang="en-US" sz="2000" dirty="0" smtClean="0">
                <a:solidFill>
                  <a:srgbClr val="0000FF"/>
                </a:solidFill>
                <a:latin typeface="+mn-ea"/>
                <a:ea typeface="+mn-ea"/>
              </a:rPr>
              <a:t>匹配</a:t>
            </a:r>
            <a:r>
              <a:rPr kumimoji="1" lang="en-US" altLang="zh-CN" sz="2000" dirty="0" smtClean="0">
                <a:solidFill>
                  <a:srgbClr val="0000FF"/>
                </a:solidFill>
                <a:latin typeface="+mn-ea"/>
                <a:ea typeface="+mn-ea"/>
              </a:rPr>
              <a:t>-</a:t>
            </a:r>
            <a:r>
              <a:rPr kumimoji="1" lang="zh-CN" altLang="en-US" sz="2000" dirty="0" smtClean="0">
                <a:solidFill>
                  <a:srgbClr val="0000FF"/>
                </a:solidFill>
                <a:latin typeface="+mn-ea"/>
                <a:ea typeface="+mn-ea"/>
              </a:rPr>
              <a:t>冲突消解</a:t>
            </a:r>
            <a:r>
              <a:rPr kumimoji="1" lang="en-US" altLang="zh-CN" sz="2000" dirty="0" smtClean="0">
                <a:solidFill>
                  <a:srgbClr val="0000FF"/>
                </a:solidFill>
                <a:latin typeface="+mn-ea"/>
                <a:ea typeface="+mn-ea"/>
              </a:rPr>
              <a:t>-</a:t>
            </a:r>
            <a:r>
              <a:rPr kumimoji="1" lang="zh-CN" altLang="en-US" sz="2000" dirty="0" smtClean="0">
                <a:solidFill>
                  <a:srgbClr val="0000FF"/>
                </a:solidFill>
                <a:latin typeface="+mn-ea"/>
                <a:ea typeface="+mn-ea"/>
              </a:rPr>
              <a:t>执行</a:t>
            </a:r>
            <a:r>
              <a:rPr kumimoji="1" lang="zh-CN" altLang="en-US" sz="2000" dirty="0" smtClean="0">
                <a:latin typeface="+mn-ea"/>
                <a:ea typeface="+mn-ea"/>
              </a:rPr>
              <a:t>”过程。</a:t>
            </a:r>
            <a:endParaRPr kumimoji="1" lang="en-US" altLang="zh-CN" sz="2000" dirty="0" smtClean="0">
              <a:latin typeface="+mn-ea"/>
              <a:ea typeface="+mn-ea"/>
            </a:endParaRPr>
          </a:p>
          <a:p>
            <a:pPr>
              <a:lnSpc>
                <a:spcPts val="31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</a:pPr>
            <a:r>
              <a:rPr kumimoji="1" lang="en-US" altLang="zh-CN" sz="2000" dirty="0">
                <a:latin typeface="+mn-ea"/>
                <a:ea typeface="+mn-ea"/>
              </a:rPr>
              <a:t> </a:t>
            </a:r>
            <a:r>
              <a:rPr kumimoji="1" lang="en-US" altLang="zh-CN" sz="2000" dirty="0" smtClean="0">
                <a:latin typeface="+mn-ea"/>
                <a:ea typeface="+mn-ea"/>
              </a:rPr>
              <a:t>         </a:t>
            </a:r>
            <a:r>
              <a:rPr kumimoji="1" lang="zh-CN" altLang="en-US" sz="2000" dirty="0" smtClean="0">
                <a:latin typeface="+mn-ea"/>
                <a:ea typeface="+mn-ea"/>
              </a:rPr>
              <a:t>由于规则库</a:t>
            </a:r>
            <a:r>
              <a:rPr kumimoji="1" lang="zh-CN" altLang="en-US" sz="2000" dirty="0">
                <a:latin typeface="+mn-ea"/>
                <a:ea typeface="+mn-ea"/>
              </a:rPr>
              <a:t>一般都</a:t>
            </a:r>
            <a:r>
              <a:rPr kumimoji="1" lang="zh-CN" altLang="en-US" sz="2000" dirty="0" smtClean="0">
                <a:latin typeface="+mn-ea"/>
                <a:ea typeface="+mn-ea"/>
              </a:rPr>
              <a:t>比较大，</a:t>
            </a:r>
            <a:r>
              <a:rPr kumimoji="1"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匹配</a:t>
            </a:r>
            <a:r>
              <a:rPr kumimoji="1" lang="zh-CN" altLang="en-US" sz="2000" dirty="0" smtClean="0">
                <a:latin typeface="+mn-ea"/>
                <a:ea typeface="+mn-ea"/>
              </a:rPr>
              <a:t>非常</a:t>
            </a:r>
            <a:r>
              <a:rPr kumimoji="1"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耗时</a:t>
            </a:r>
            <a:r>
              <a:rPr kumimoji="1" lang="zh-CN" altLang="en-US" sz="2000" dirty="0" smtClean="0">
                <a:latin typeface="+mn-ea"/>
                <a:ea typeface="+mn-ea"/>
              </a:rPr>
              <a:t>。</a:t>
            </a:r>
            <a:r>
              <a:rPr kumimoji="1" lang="en-US" altLang="zh-CN" sz="2000" dirty="0" smtClean="0">
                <a:latin typeface="+mn-ea"/>
                <a:ea typeface="+mn-ea"/>
              </a:rPr>
              <a:t>          </a:t>
            </a:r>
          </a:p>
          <a:p>
            <a:pPr>
              <a:lnSpc>
                <a:spcPts val="3100"/>
              </a:lnSpc>
              <a:spcBef>
                <a:spcPts val="0"/>
              </a:spcBef>
              <a:spcAft>
                <a:spcPts val="1200"/>
              </a:spcAft>
              <a:buClr>
                <a:srgbClr val="C00000"/>
              </a:buClr>
            </a:pPr>
            <a:r>
              <a:rPr kumimoji="1" lang="en-US" altLang="zh-CN" sz="2000" dirty="0">
                <a:latin typeface="+mn-ea"/>
                <a:ea typeface="+mn-ea"/>
              </a:rPr>
              <a:t> </a:t>
            </a:r>
            <a:r>
              <a:rPr kumimoji="1" lang="en-US" altLang="zh-CN" sz="2000" dirty="0" smtClean="0">
                <a:latin typeface="+mn-ea"/>
                <a:ea typeface="+mn-ea"/>
              </a:rPr>
              <a:t>         </a:t>
            </a:r>
            <a:r>
              <a:rPr kumimoji="1" lang="zh-CN" altLang="en-US" sz="2000" dirty="0" smtClean="0">
                <a:latin typeface="+mn-ea"/>
                <a:ea typeface="+mn-ea"/>
              </a:rPr>
              <a:t>求解</a:t>
            </a:r>
            <a:r>
              <a:rPr kumimoji="1" lang="zh-CN" altLang="en-US" sz="2000" dirty="0">
                <a:solidFill>
                  <a:srgbClr val="FF0000"/>
                </a:solidFill>
                <a:latin typeface="+mn-ea"/>
                <a:ea typeface="+mn-ea"/>
              </a:rPr>
              <a:t>复杂问题</a:t>
            </a:r>
            <a:r>
              <a:rPr kumimoji="1" lang="zh-CN" altLang="en-US" sz="2000" dirty="0">
                <a:latin typeface="+mn-ea"/>
                <a:ea typeface="+mn-ea"/>
              </a:rPr>
              <a:t>时容易引起</a:t>
            </a:r>
            <a:r>
              <a:rPr kumimoji="1" lang="zh-CN" altLang="en-US" sz="2000" dirty="0">
                <a:solidFill>
                  <a:srgbClr val="FF0000"/>
                </a:solidFill>
                <a:latin typeface="+mn-ea"/>
                <a:ea typeface="+mn-ea"/>
              </a:rPr>
              <a:t>组合爆炸</a:t>
            </a:r>
            <a:r>
              <a:rPr kumimoji="1" lang="zh-CN" altLang="en-US" sz="2000" dirty="0" smtClean="0">
                <a:latin typeface="+mn-ea"/>
                <a:ea typeface="+mn-ea"/>
              </a:rPr>
              <a:t>。</a:t>
            </a:r>
            <a:endParaRPr kumimoji="1" lang="en-US" altLang="zh-CN" sz="2000" dirty="0" smtClean="0">
              <a:latin typeface="+mn-ea"/>
              <a:ea typeface="+mn-ea"/>
            </a:endParaRPr>
          </a:p>
          <a:p>
            <a:pPr>
              <a:lnSpc>
                <a:spcPts val="31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</a:pPr>
            <a:r>
              <a:rPr kumimoji="1"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不能表示具有</a:t>
            </a:r>
            <a:r>
              <a:rPr kumimoji="1" lang="zh-CN" altLang="en-US" sz="2000" dirty="0">
                <a:solidFill>
                  <a:srgbClr val="FF0000"/>
                </a:solidFill>
                <a:latin typeface="+mn-ea"/>
                <a:ea typeface="+mn-ea"/>
              </a:rPr>
              <a:t>结构性的</a:t>
            </a:r>
            <a:r>
              <a:rPr kumimoji="1"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知识</a:t>
            </a:r>
            <a:r>
              <a:rPr kumimoji="1" lang="zh-CN" altLang="en-US" sz="2000" dirty="0" smtClean="0">
                <a:solidFill>
                  <a:schemeClr val="tx2"/>
                </a:solidFill>
                <a:latin typeface="+mn-ea"/>
                <a:ea typeface="+mn-ea"/>
              </a:rPr>
              <a:t>：无法表示“</a:t>
            </a:r>
            <a:r>
              <a:rPr kumimoji="1" lang="zh-CN" altLang="en-US" sz="2000" dirty="0" smtClean="0">
                <a:solidFill>
                  <a:srgbClr val="0000FF"/>
                </a:solidFill>
                <a:latin typeface="+mn-ea"/>
                <a:ea typeface="+mn-ea"/>
              </a:rPr>
              <a:t>具有</a:t>
            </a:r>
            <a:r>
              <a:rPr kumimoji="1" lang="zh-CN" altLang="en-US" sz="2000" dirty="0">
                <a:solidFill>
                  <a:srgbClr val="0000FF"/>
                </a:solidFill>
                <a:latin typeface="+mn-ea"/>
                <a:ea typeface="+mn-ea"/>
              </a:rPr>
              <a:t>结构关系的</a:t>
            </a:r>
            <a:r>
              <a:rPr kumimoji="1" lang="zh-CN" altLang="en-US" sz="2000" dirty="0" smtClean="0">
                <a:solidFill>
                  <a:srgbClr val="0000FF"/>
                </a:solidFill>
                <a:latin typeface="+mn-ea"/>
                <a:ea typeface="+mn-ea"/>
              </a:rPr>
              <a:t>事物</a:t>
            </a:r>
            <a:r>
              <a:rPr kumimoji="1" lang="zh-CN" altLang="en-US" sz="2000" dirty="0" smtClean="0">
                <a:latin typeface="+mn-ea"/>
                <a:ea typeface="+mn-ea"/>
              </a:rPr>
              <a:t>”之间的</a:t>
            </a:r>
            <a:endParaRPr kumimoji="1" lang="en-US" altLang="zh-CN" sz="2000" dirty="0" smtClean="0">
              <a:latin typeface="+mn-ea"/>
              <a:ea typeface="+mn-ea"/>
            </a:endParaRPr>
          </a:p>
          <a:p>
            <a:pPr>
              <a:lnSpc>
                <a:spcPts val="31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</a:pPr>
            <a:r>
              <a:rPr kumimoji="1" lang="en-US" altLang="zh-CN" sz="2000" dirty="0">
                <a:latin typeface="+mn-ea"/>
                <a:ea typeface="+mn-ea"/>
              </a:rPr>
              <a:t> </a:t>
            </a:r>
            <a:r>
              <a:rPr kumimoji="1" lang="en-US" altLang="zh-CN" sz="2000" dirty="0" smtClean="0">
                <a:latin typeface="+mn-ea"/>
                <a:ea typeface="+mn-ea"/>
              </a:rPr>
              <a:t>                         </a:t>
            </a:r>
            <a:r>
              <a:rPr kumimoji="1" lang="zh-CN" altLang="en-US" sz="2000" dirty="0" smtClean="0">
                <a:latin typeface="+mn-ea"/>
                <a:ea typeface="+mn-ea"/>
              </a:rPr>
              <a:t>区别</a:t>
            </a:r>
            <a:r>
              <a:rPr kumimoji="1" lang="zh-CN" altLang="en-US" sz="2000" dirty="0">
                <a:latin typeface="+mn-ea"/>
                <a:ea typeface="+mn-ea"/>
              </a:rPr>
              <a:t>与</a:t>
            </a:r>
            <a:r>
              <a:rPr kumimoji="1" lang="zh-CN" altLang="en-US" sz="2000" dirty="0" smtClean="0">
                <a:latin typeface="+mn-ea"/>
                <a:ea typeface="+mn-ea"/>
              </a:rPr>
              <a:t>联系。</a:t>
            </a:r>
            <a:r>
              <a:rPr kumimoji="1" lang="zh-CN" altLang="en-US" sz="2000" dirty="0">
                <a:latin typeface="+mn-ea"/>
                <a:ea typeface="+mn-ea"/>
              </a:rPr>
              <a:t>所以</a:t>
            </a:r>
            <a:r>
              <a:rPr kumimoji="1" lang="zh-CN" altLang="en-US" sz="2000" dirty="0" smtClean="0">
                <a:latin typeface="+mn-ea"/>
                <a:ea typeface="+mn-ea"/>
              </a:rPr>
              <a:t>经常会与</a:t>
            </a:r>
            <a:r>
              <a:rPr kumimoji="1" lang="zh-CN" altLang="en-US" sz="2000" dirty="0">
                <a:latin typeface="+mn-ea"/>
                <a:ea typeface="+mn-ea"/>
              </a:rPr>
              <a:t>其它</a:t>
            </a:r>
            <a:r>
              <a:rPr kumimoji="1" lang="zh-CN" altLang="en-US" sz="2000" dirty="0" smtClean="0">
                <a:latin typeface="+mn-ea"/>
                <a:ea typeface="+mn-ea"/>
              </a:rPr>
              <a:t>知识表示</a:t>
            </a:r>
            <a:endParaRPr kumimoji="1" lang="en-US" altLang="zh-CN" sz="2000" dirty="0" smtClean="0">
              <a:latin typeface="+mn-ea"/>
              <a:ea typeface="+mn-ea"/>
            </a:endParaRPr>
          </a:p>
          <a:p>
            <a:pPr>
              <a:lnSpc>
                <a:spcPts val="31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</a:pPr>
            <a:r>
              <a:rPr kumimoji="1" lang="en-US" altLang="zh-CN" sz="2000" dirty="0">
                <a:latin typeface="+mn-ea"/>
                <a:ea typeface="+mn-ea"/>
              </a:rPr>
              <a:t> </a:t>
            </a:r>
            <a:r>
              <a:rPr kumimoji="1" lang="en-US" altLang="zh-CN" sz="2000" dirty="0" smtClean="0">
                <a:latin typeface="+mn-ea"/>
                <a:ea typeface="+mn-ea"/>
              </a:rPr>
              <a:t>                         </a:t>
            </a:r>
            <a:r>
              <a:rPr kumimoji="1" lang="zh-CN" altLang="en-US" sz="2000" dirty="0" smtClean="0">
                <a:latin typeface="+mn-ea"/>
                <a:ea typeface="+mn-ea"/>
              </a:rPr>
              <a:t>方法</a:t>
            </a:r>
            <a:r>
              <a:rPr kumimoji="1" lang="en-US" altLang="zh-CN" sz="2000" dirty="0" smtClean="0">
                <a:latin typeface="+mn-ea"/>
                <a:ea typeface="+mn-ea"/>
              </a:rPr>
              <a:t>(</a:t>
            </a:r>
            <a:r>
              <a:rPr kumimoji="1" lang="zh-CN" altLang="en-US" sz="2000" dirty="0" smtClean="0">
                <a:latin typeface="+mn-ea"/>
                <a:ea typeface="+mn-ea"/>
              </a:rPr>
              <a:t>框架、语义网络</a:t>
            </a:r>
            <a:r>
              <a:rPr kumimoji="1" lang="en-US" altLang="zh-CN" sz="2000" dirty="0" smtClean="0">
                <a:latin typeface="+mn-ea"/>
                <a:ea typeface="+mn-ea"/>
              </a:rPr>
              <a:t>)</a:t>
            </a:r>
            <a:r>
              <a:rPr kumimoji="1" lang="zh-CN" altLang="en-US" sz="2000" dirty="0" smtClean="0">
                <a:latin typeface="+mn-ea"/>
                <a:ea typeface="+mn-ea"/>
              </a:rPr>
              <a:t>相</a:t>
            </a:r>
            <a:r>
              <a:rPr kumimoji="1" lang="zh-CN" altLang="en-US" sz="2000" dirty="0">
                <a:latin typeface="+mn-ea"/>
                <a:ea typeface="+mn-ea"/>
              </a:rPr>
              <a:t>结合。</a:t>
            </a:r>
          </a:p>
        </p:txBody>
      </p:sp>
    </p:spTree>
    <p:extLst>
      <p:ext uri="{BB962C8B-B14F-4D97-AF65-F5344CB8AC3E}">
        <p14:creationId xmlns:p14="http://schemas.microsoft.com/office/powerpoint/2010/main" val="3687863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Text Box 11"/>
          <p:cNvSpPr txBox="1">
            <a:spLocks noChangeArrowheads="1"/>
          </p:cNvSpPr>
          <p:nvPr/>
        </p:nvSpPr>
        <p:spPr bwMode="auto">
          <a:xfrm>
            <a:off x="656505" y="1158535"/>
            <a:ext cx="4175819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⑷、产生式系统</a:t>
            </a: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示例：动物识别系统</a:t>
            </a: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683568" y="1774255"/>
            <a:ext cx="7846283" cy="25908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9600" indent="-609600" algn="just">
              <a:lnSpc>
                <a:spcPct val="150000"/>
              </a:lnSpc>
              <a:buFontTx/>
              <a:buNone/>
              <a:defRPr/>
            </a:pPr>
            <a:r>
              <a:rPr lang="zh-CN" altLang="en-US" sz="2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① 规则</a:t>
            </a:r>
            <a:r>
              <a:rPr lang="en-US" altLang="zh-CN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R1</a:t>
            </a:r>
            <a:r>
              <a:rPr lang="zh-CN" alt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～</a:t>
            </a:r>
            <a:r>
              <a:rPr lang="en-US" altLang="zh-CN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R4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zh-CN" altLang="en-US" sz="2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用于将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哺乳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动物</a:t>
            </a:r>
            <a:r>
              <a:rPr lang="zh-CN" altLang="en-US" sz="2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和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鸟类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动物</a:t>
            </a:r>
            <a:r>
              <a:rPr lang="zh-CN" altLang="en-US" sz="2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分开。</a:t>
            </a:r>
            <a:endParaRPr lang="en-US" altLang="zh-CN" sz="2000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09600" indent="-609600" algn="just">
              <a:lnSpc>
                <a:spcPct val="150000"/>
              </a:lnSpc>
              <a:buFontTx/>
              <a:buNone/>
              <a:defRPr/>
            </a:pPr>
            <a:r>
              <a:rPr lang="zh-CN" altLang="en-US" sz="2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其中：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R1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若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该动物</a:t>
            </a: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有毛发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那么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它是</a:t>
            </a: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哺乳动物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；</a:t>
            </a:r>
            <a:endParaRPr lang="en-US" altLang="zh-CN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09600" indent="-609600" algn="just">
              <a:lnSpc>
                <a:spcPct val="150000"/>
              </a:lnSpc>
              <a:buFontTx/>
              <a:buNone/>
              <a:defRPr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R2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若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该动物</a:t>
            </a: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能产乳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那么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它是</a:t>
            </a: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哺乳动物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；</a:t>
            </a:r>
            <a:endParaRPr lang="en-US" altLang="zh-CN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09600" indent="-609600" algn="just">
              <a:lnSpc>
                <a:spcPct val="150000"/>
              </a:lnSpc>
              <a:buFontTx/>
              <a:buNone/>
              <a:defRPr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R3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若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该动物</a:t>
            </a: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有羽毛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那么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它是</a:t>
            </a: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鸟类动物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；</a:t>
            </a:r>
            <a:endParaRPr lang="en-US" altLang="zh-CN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09600" indent="-609600" algn="just">
              <a:lnSpc>
                <a:spcPct val="150000"/>
              </a:lnSpc>
              <a:buFontTx/>
              <a:buNone/>
              <a:defRPr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R4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若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该动物</a:t>
            </a: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能飞行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能生蛋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那么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它是</a:t>
            </a: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鸟类动物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1226224" y="4392400"/>
            <a:ext cx="5077509" cy="949752"/>
            <a:chOff x="1226224" y="4392400"/>
            <a:chExt cx="5077509" cy="949752"/>
          </a:xfrm>
        </p:grpSpPr>
        <p:grpSp>
          <p:nvGrpSpPr>
            <p:cNvPr id="7" name="组合 6"/>
            <p:cNvGrpSpPr/>
            <p:nvPr/>
          </p:nvGrpSpPr>
          <p:grpSpPr>
            <a:xfrm>
              <a:off x="2051720" y="4392400"/>
              <a:ext cx="216024" cy="432048"/>
              <a:chOff x="2051720" y="4365104"/>
              <a:chExt cx="216024" cy="432048"/>
            </a:xfrm>
          </p:grpSpPr>
          <p:cxnSp>
            <p:nvCxnSpPr>
              <p:cNvPr id="4" name="直接连接符 3"/>
              <p:cNvCxnSpPr/>
              <p:nvPr/>
            </p:nvCxnSpPr>
            <p:spPr bwMode="auto">
              <a:xfrm>
                <a:off x="2051720" y="4365104"/>
                <a:ext cx="216024" cy="0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6" name="直接连接符 5"/>
              <p:cNvCxnSpPr/>
              <p:nvPr/>
            </p:nvCxnSpPr>
            <p:spPr bwMode="auto">
              <a:xfrm>
                <a:off x="2160904" y="4365104"/>
                <a:ext cx="0" cy="432048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sp>
          <p:nvSpPr>
            <p:cNvPr id="8" name="矩形 7"/>
            <p:cNvSpPr/>
            <p:nvPr/>
          </p:nvSpPr>
          <p:spPr bwMode="auto">
            <a:xfrm>
              <a:off x="1226224" y="4982112"/>
              <a:ext cx="1879290" cy="3600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2000" dirty="0">
                  <a:solidFill>
                    <a:srgbClr val="FF0000"/>
                  </a:solidFill>
                  <a:latin typeface="+mn-ea"/>
                  <a:ea typeface="+mn-ea"/>
                </a:rPr>
                <a:t>左</a:t>
              </a:r>
              <a:r>
                <a:rPr lang="zh-CN" altLang="en-US" sz="2000" dirty="0" smtClean="0">
                  <a:solidFill>
                    <a:srgbClr val="FF0000"/>
                  </a:solidFill>
                  <a:latin typeface="+mn-ea"/>
                  <a:ea typeface="+mn-ea"/>
                </a:rPr>
                <a:t>部</a:t>
              </a:r>
              <a:r>
                <a:rPr lang="en-US" altLang="zh-CN" sz="2000" dirty="0" smtClean="0">
                  <a:latin typeface="+mn-ea"/>
                  <a:ea typeface="+mn-ea"/>
                </a:rPr>
                <a:t>\</a:t>
              </a:r>
              <a:r>
                <a:rPr kumimoji="0" lang="zh-CN" altLang="en-US" sz="20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+mn-ea"/>
                  <a:ea typeface="+mn-ea"/>
                </a:rPr>
                <a:t>前提</a:t>
              </a:r>
              <a:r>
                <a:rPr kumimoji="0" lang="en-US" altLang="zh-CN" sz="20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+mn-ea"/>
                  <a:ea typeface="+mn-ea"/>
                </a:rPr>
                <a:t>\</a:t>
              </a:r>
              <a:r>
                <a:rPr lang="zh-CN" altLang="en-US" sz="2000" dirty="0" smtClean="0">
                  <a:latin typeface="+mn-ea"/>
                  <a:ea typeface="+mn-ea"/>
                </a:rPr>
                <a:t>条件</a:t>
              </a:r>
              <a:endParaRPr kumimoji="0" lang="zh-CN" altLang="en-US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5148064" y="4392400"/>
              <a:ext cx="432048" cy="432048"/>
              <a:chOff x="2051720" y="4365104"/>
              <a:chExt cx="216024" cy="432048"/>
            </a:xfrm>
          </p:grpSpPr>
          <p:cxnSp>
            <p:nvCxnSpPr>
              <p:cNvPr id="11" name="直接连接符 10"/>
              <p:cNvCxnSpPr/>
              <p:nvPr/>
            </p:nvCxnSpPr>
            <p:spPr bwMode="auto">
              <a:xfrm>
                <a:off x="2051720" y="4365104"/>
                <a:ext cx="216024" cy="0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2" name="直接连接符 11"/>
              <p:cNvCxnSpPr/>
              <p:nvPr/>
            </p:nvCxnSpPr>
            <p:spPr bwMode="auto">
              <a:xfrm>
                <a:off x="2160904" y="4365104"/>
                <a:ext cx="0" cy="432048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sp>
          <p:nvSpPr>
            <p:cNvPr id="13" name="矩形 12"/>
            <p:cNvSpPr/>
            <p:nvPr/>
          </p:nvSpPr>
          <p:spPr bwMode="auto">
            <a:xfrm>
              <a:off x="4424443" y="4982112"/>
              <a:ext cx="1879290" cy="3600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2000" dirty="0" smtClean="0">
                  <a:solidFill>
                    <a:srgbClr val="FF0000"/>
                  </a:solidFill>
                  <a:latin typeface="+mn-ea"/>
                  <a:ea typeface="+mn-ea"/>
                </a:rPr>
                <a:t>右部</a:t>
              </a:r>
              <a:r>
                <a:rPr lang="en-US" altLang="zh-CN" sz="2000" dirty="0" smtClean="0">
                  <a:latin typeface="+mn-ea"/>
                  <a:ea typeface="+mn-ea"/>
                </a:rPr>
                <a:t>\</a:t>
              </a:r>
              <a:r>
                <a:rPr kumimoji="0" lang="zh-CN" altLang="en-US" sz="20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+mn-ea"/>
                  <a:ea typeface="+mn-ea"/>
                </a:rPr>
                <a:t>结论</a:t>
              </a:r>
              <a:r>
                <a:rPr kumimoji="0" lang="en-US" altLang="zh-CN" sz="20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+mn-ea"/>
                  <a:ea typeface="+mn-ea"/>
                </a:rPr>
                <a:t>\</a:t>
              </a:r>
              <a:r>
                <a:rPr lang="zh-CN" altLang="en-US" sz="2000" dirty="0" smtClean="0">
                  <a:latin typeface="+mn-ea"/>
                  <a:ea typeface="+mn-ea"/>
                </a:rPr>
                <a:t>操作</a:t>
              </a:r>
              <a:endParaRPr kumimoji="0" lang="zh-CN" altLang="en-US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3"/>
          <p:cNvSpPr txBox="1">
            <a:spLocks noChangeArrowheads="1"/>
          </p:cNvSpPr>
          <p:nvPr/>
        </p:nvSpPr>
        <p:spPr bwMode="auto">
          <a:xfrm>
            <a:off x="641681" y="1772816"/>
            <a:ext cx="7921823" cy="30963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908050" indent="-436563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304925" indent="-395288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93863" indent="-3873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93913" indent="-398463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511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30083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655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9227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ts val="3000"/>
              </a:lnSpc>
              <a:spcBef>
                <a:spcPts val="0"/>
              </a:spcBef>
              <a:spcAft>
                <a:spcPts val="1200"/>
              </a:spcAft>
              <a:buFont typeface="Wingdings" panose="05000000000000000000" pitchFamily="2" charset="2"/>
              <a:buNone/>
            </a:pPr>
            <a:r>
              <a:rPr lang="zh-CN" altLang="en-US" sz="2000" dirty="0" smtClean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② 规则</a:t>
            </a:r>
            <a:r>
              <a:rPr lang="en-US" altLang="zh-CN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R5</a:t>
            </a:r>
            <a:r>
              <a:rPr lang="zh-CN" alt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～</a:t>
            </a:r>
            <a:r>
              <a:rPr lang="en-US" altLang="zh-CN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R8</a:t>
            </a:r>
            <a:r>
              <a:rPr lang="zh-CN" altLang="en-US" sz="2000" dirty="0" smtClean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，将</a:t>
            </a: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哺乳动物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又细分为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食肉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动物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和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有蹄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动物。</a:t>
            </a:r>
            <a:endParaRPr lang="zh-CN" altLang="en-US" sz="20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algn="just">
              <a:lnSpc>
                <a:spcPts val="3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其中：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R5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若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该动物是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哺乳动物，吃肉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那么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它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是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食肉动物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；</a:t>
            </a:r>
          </a:p>
          <a:p>
            <a:pPr algn="just">
              <a:lnSpc>
                <a:spcPts val="30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    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R6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若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该动物是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哺乳动物，长有爪子、利齿、眼睛前</a:t>
            </a: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视，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那么</a:t>
            </a:r>
            <a:endParaRPr lang="en-US" altLang="zh-CN" sz="2000" dirty="0" smtClean="0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algn="just">
              <a:lnSpc>
                <a:spcPts val="3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altLang="zh-CN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           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它是</a:t>
            </a: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食肉动物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；</a:t>
            </a:r>
          </a:p>
          <a:p>
            <a:pPr algn="just">
              <a:lnSpc>
                <a:spcPts val="3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    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R7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若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该动物是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哺乳动物，长有蹄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那么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它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是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有蹄动物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；</a:t>
            </a:r>
          </a:p>
          <a:p>
            <a:pPr algn="just">
              <a:lnSpc>
                <a:spcPts val="30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    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R8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若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该动物是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哺乳动物，反刍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那么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它是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有蹄动物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，并且是</a:t>
            </a:r>
            <a:endParaRPr lang="en-US" altLang="zh-CN" sz="2000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algn="just">
              <a:lnSpc>
                <a:spcPts val="30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              </a:t>
            </a: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偶蹄动物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。</a:t>
            </a:r>
            <a:endParaRPr lang="zh-CN" altLang="en-US" sz="20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 txBox="1">
            <a:spLocks noChangeArrowheads="1"/>
          </p:cNvSpPr>
          <p:nvPr/>
        </p:nvSpPr>
        <p:spPr bwMode="auto">
          <a:xfrm>
            <a:off x="642625" y="1803880"/>
            <a:ext cx="7920880" cy="22731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9600" indent="-609600" algn="just">
              <a:lnSpc>
                <a:spcPts val="3000"/>
              </a:lnSpc>
              <a:spcBef>
                <a:spcPts val="0"/>
              </a:spcBef>
              <a:spcAft>
                <a:spcPts val="1200"/>
              </a:spcAft>
              <a:buFont typeface="Wingdings" panose="05000000000000000000" pitchFamily="2" charset="2"/>
              <a:buNone/>
              <a:defRPr/>
            </a:pPr>
            <a:r>
              <a:rPr lang="zh-CN" altLang="en-US" sz="2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③ 规则</a:t>
            </a:r>
            <a:r>
              <a:rPr lang="en-US" altLang="zh-CN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R9</a:t>
            </a:r>
            <a:r>
              <a:rPr lang="zh-CN" alt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～</a:t>
            </a:r>
            <a:r>
              <a:rPr lang="en-US" altLang="zh-CN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R10</a:t>
            </a:r>
            <a:r>
              <a:rPr lang="zh-CN" altLang="en-US" sz="2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再对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食肉动物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进行</a:t>
            </a:r>
            <a:r>
              <a:rPr lang="zh-CN" altLang="en-US" sz="2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细分</a:t>
            </a:r>
            <a:endParaRPr lang="zh-CN" altLang="en-US" sz="2000" dirty="0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09600" indent="-609600" algn="just">
              <a:lnSpc>
                <a:spcPts val="3000"/>
              </a:lnSpc>
              <a:spcBef>
                <a:spcPts val="0"/>
              </a:spcBef>
              <a:buFontTx/>
              <a:buNone/>
              <a:defRPr/>
            </a:pP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其中：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R9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若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该动物是</a:t>
            </a: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食肉动物，颜色是黄褐色、有深色斑点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那么</a:t>
            </a:r>
            <a:endParaRPr lang="en-US" altLang="zh-CN" sz="2000" dirty="0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09600" indent="-609600" algn="just">
              <a:lnSpc>
                <a:spcPts val="30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它是</a:t>
            </a: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猎豹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；</a:t>
            </a:r>
            <a:endParaRPr lang="en-US" altLang="zh-CN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09600" indent="-609600" algn="just">
              <a:lnSpc>
                <a:spcPts val="3000"/>
              </a:lnSpc>
              <a:spcBef>
                <a:spcPts val="0"/>
              </a:spcBef>
              <a:buFontTx/>
              <a:buNone/>
              <a:defRPr/>
            </a:pP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R10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若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该动物是</a:t>
            </a: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食肉动物，颜色是黄褐色、有黑色条纹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那么</a:t>
            </a:r>
            <a:endParaRPr lang="en-US" altLang="zh-CN" sz="2000" dirty="0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09600" indent="-609600" algn="just">
              <a:lnSpc>
                <a:spcPts val="3000"/>
              </a:lnSpc>
              <a:spcBef>
                <a:spcPts val="0"/>
              </a:spcBef>
              <a:buFontTx/>
              <a:buNone/>
              <a:defRPr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它是</a:t>
            </a: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老虎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618596" y="1858892"/>
            <a:ext cx="7769828" cy="20021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1950" indent="-361950" algn="just" eaLnBrk="1" hangingPunct="1">
              <a:lnSpc>
                <a:spcPct val="150000"/>
              </a:lnSpc>
              <a:spcBef>
                <a:spcPts val="0"/>
              </a:spcBef>
              <a:buClr>
                <a:srgbClr val="FF0000"/>
              </a:buClr>
              <a:buFont typeface="宋体" panose="02010600030101010101" pitchFamily="2" charset="-122"/>
              <a:buChar char="□"/>
            </a:pPr>
            <a:r>
              <a:rPr lang="zh-CN" altLang="en-US" sz="2000" dirty="0" smtClean="0">
                <a:solidFill>
                  <a:srgbClr val="FF0000"/>
                </a:solidFill>
                <a:latin typeface="+mn-ea"/>
              </a:rPr>
              <a:t>可表示性：</a:t>
            </a:r>
            <a:r>
              <a:rPr lang="zh-CN" altLang="en-US" sz="2000" dirty="0" smtClean="0">
                <a:latin typeface="+mn-ea"/>
              </a:rPr>
              <a:t>知识可以用</a:t>
            </a:r>
            <a:r>
              <a:rPr lang="zh-CN" altLang="en-US" sz="2000" dirty="0">
                <a:solidFill>
                  <a:srgbClr val="FF0000"/>
                </a:solidFill>
                <a:latin typeface="+mn-ea"/>
              </a:rPr>
              <a:t>适当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</a:rPr>
              <a:t>形式</a:t>
            </a:r>
            <a:r>
              <a:rPr lang="zh-CN" altLang="en-US" sz="2000" dirty="0" smtClean="0">
                <a:latin typeface="+mn-ea"/>
              </a:rPr>
              <a:t>表示</a:t>
            </a:r>
            <a:endParaRPr lang="en-US" altLang="zh-CN" sz="2000" dirty="0">
              <a:latin typeface="+mn-ea"/>
            </a:endParaRPr>
          </a:p>
          <a:p>
            <a:pPr marL="0" indent="0" algn="just" eaLnBrk="1" hangingPunct="1">
              <a:lnSpc>
                <a:spcPct val="150000"/>
              </a:lnSpc>
              <a:spcBef>
                <a:spcPts val="0"/>
              </a:spcBef>
              <a:buClr>
                <a:srgbClr val="FF0000"/>
              </a:buClr>
              <a:buNone/>
            </a:pPr>
            <a:r>
              <a:rPr lang="en-US" altLang="zh-CN" sz="2000" dirty="0" smtClean="0">
                <a:solidFill>
                  <a:srgbClr val="0000FF"/>
                </a:solidFill>
                <a:latin typeface="+mn-ea"/>
              </a:rPr>
              <a:t>             </a:t>
            </a:r>
            <a:r>
              <a:rPr lang="zh-CN" altLang="en-US" sz="2000" dirty="0" smtClean="0">
                <a:solidFill>
                  <a:srgbClr val="0000FF"/>
                </a:solidFill>
                <a:latin typeface="+mn-ea"/>
              </a:rPr>
              <a:t>如：</a:t>
            </a:r>
            <a:r>
              <a:rPr lang="zh-CN" altLang="en-US" sz="2000" dirty="0" smtClean="0">
                <a:latin typeface="+mn-ea"/>
              </a:rPr>
              <a:t>状态空间、与或图、知识图谱、神经网络</a:t>
            </a:r>
            <a:r>
              <a:rPr lang="en-US" altLang="zh-CN" sz="2000" dirty="0" smtClean="0">
                <a:latin typeface="+mn-ea"/>
              </a:rPr>
              <a:t>…</a:t>
            </a:r>
          </a:p>
          <a:p>
            <a:pPr marL="0" indent="0" algn="just" eaLnBrk="1" hangingPunct="1">
              <a:lnSpc>
                <a:spcPct val="150000"/>
              </a:lnSpc>
              <a:spcBef>
                <a:spcPts val="0"/>
              </a:spcBef>
              <a:buClr>
                <a:srgbClr val="FF0000"/>
              </a:buClr>
              <a:buNone/>
            </a:pPr>
            <a:r>
              <a:rPr lang="zh-CN" altLang="en-US" sz="2000" dirty="0" smtClean="0">
                <a:latin typeface="+mn-ea"/>
              </a:rPr>
              <a:t>                 语言</a:t>
            </a:r>
            <a:r>
              <a:rPr lang="zh-CN" altLang="en-US" sz="2000" dirty="0">
                <a:latin typeface="+mn-ea"/>
              </a:rPr>
              <a:t>、文字</a:t>
            </a:r>
            <a:r>
              <a:rPr lang="zh-CN" altLang="en-US" sz="2000" dirty="0" smtClean="0">
                <a:latin typeface="+mn-ea"/>
              </a:rPr>
              <a:t>、声音、图形</a:t>
            </a:r>
            <a:r>
              <a:rPr lang="en-US" altLang="zh-CN" sz="2000" dirty="0" smtClean="0">
                <a:latin typeface="+mn-ea"/>
              </a:rPr>
              <a:t>(</a:t>
            </a:r>
            <a:r>
              <a:rPr lang="zh-CN" altLang="en-US" sz="2000" dirty="0" smtClean="0">
                <a:latin typeface="+mn-ea"/>
              </a:rPr>
              <a:t>片</a:t>
            </a:r>
            <a:r>
              <a:rPr lang="en-US" altLang="zh-CN" sz="2000" dirty="0" smtClean="0">
                <a:latin typeface="+mn-ea"/>
              </a:rPr>
              <a:t>\</a:t>
            </a:r>
            <a:r>
              <a:rPr lang="zh-CN" altLang="en-US" sz="2000" dirty="0" smtClean="0">
                <a:latin typeface="+mn-ea"/>
              </a:rPr>
              <a:t>像</a:t>
            </a:r>
            <a:r>
              <a:rPr lang="en-US" altLang="zh-CN" sz="2000" dirty="0" smtClean="0">
                <a:latin typeface="+mn-ea"/>
              </a:rPr>
              <a:t>)…</a:t>
            </a:r>
            <a:endParaRPr lang="zh-CN" altLang="en-US" sz="2000" dirty="0" smtClean="0">
              <a:latin typeface="+mn-ea"/>
            </a:endParaRPr>
          </a:p>
          <a:p>
            <a:pPr marL="361950" indent="-361950" algn="just" eaLnBrk="1" hangingPunct="1">
              <a:lnSpc>
                <a:spcPct val="200000"/>
              </a:lnSpc>
              <a:spcBef>
                <a:spcPts val="0"/>
              </a:spcBef>
              <a:buClr>
                <a:srgbClr val="FF0000"/>
              </a:buClr>
              <a:buFont typeface="宋体" panose="02010600030101010101" pitchFamily="2" charset="-122"/>
              <a:buChar char="□"/>
            </a:pPr>
            <a:r>
              <a:rPr lang="zh-CN" altLang="en-US" sz="2000" dirty="0" smtClean="0">
                <a:solidFill>
                  <a:srgbClr val="FF0000"/>
                </a:solidFill>
                <a:latin typeface="+mn-ea"/>
              </a:rPr>
              <a:t>可利用性：</a:t>
            </a:r>
            <a:r>
              <a:rPr lang="zh-CN" altLang="en-US" sz="2000" dirty="0" smtClean="0">
                <a:latin typeface="+mn-ea"/>
              </a:rPr>
              <a:t>知识可被利用（处理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&amp;</a:t>
            </a:r>
            <a:r>
              <a:rPr lang="zh-CN" altLang="en-US" sz="2000" dirty="0" smtClean="0">
                <a:latin typeface="+mn-ea"/>
              </a:rPr>
              <a:t>应用） </a:t>
            </a:r>
            <a:endParaRPr lang="zh-CN" altLang="en-US" sz="2000" dirty="0">
              <a:latin typeface="+mn-ea"/>
            </a:endParaRPr>
          </a:p>
        </p:txBody>
      </p:sp>
      <p:sp>
        <p:nvSpPr>
          <p:cNvPr id="3" name="Rectangle 26"/>
          <p:cNvSpPr txBox="1">
            <a:spLocks noChangeArrowheads="1"/>
          </p:cNvSpPr>
          <p:nvPr/>
        </p:nvSpPr>
        <p:spPr bwMode="auto">
          <a:xfrm>
            <a:off x="649478" y="1183873"/>
            <a:ext cx="2914410" cy="3009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>
              <a:spcBef>
                <a:spcPct val="20000"/>
              </a:spcBef>
              <a:buClr>
                <a:srgbClr val="FF0000"/>
              </a:buClr>
              <a:defRPr/>
            </a:pPr>
            <a:r>
              <a:rPr lang="zh-CN" altLang="en-US" sz="2000" dirty="0">
                <a:latin typeface="+mn-ea"/>
                <a:ea typeface="+mn-ea"/>
              </a:rPr>
              <a:t>⑶</a:t>
            </a:r>
            <a:r>
              <a:rPr lang="zh-CN" altLang="en-US" sz="2000" dirty="0" smtClean="0">
                <a:latin typeface="+mn-ea"/>
                <a:ea typeface="+mn-ea"/>
              </a:rPr>
              <a:t>、可表示性、可利用性</a:t>
            </a:r>
            <a:endParaRPr lang="en-US" altLang="zh-CN" sz="2000" dirty="0" smtClean="0">
              <a:latin typeface="+mn-ea"/>
              <a:ea typeface="+mn-ea"/>
            </a:endParaRPr>
          </a:p>
        </p:txBody>
      </p:sp>
      <p:sp>
        <p:nvSpPr>
          <p:cNvPr id="5" name="圆角矩形标注 4"/>
          <p:cNvSpPr/>
          <p:nvPr/>
        </p:nvSpPr>
        <p:spPr bwMode="auto">
          <a:xfrm>
            <a:off x="4788024" y="188640"/>
            <a:ext cx="3771848" cy="1310212"/>
          </a:xfrm>
          <a:prstGeom prst="wedgeRoundRectCallout">
            <a:avLst>
              <a:gd name="adj1" fmla="val -20894"/>
              <a:gd name="adj2" fmla="val 71551"/>
              <a:gd name="adj3" fmla="val 16667"/>
            </a:avLst>
          </a:prstGeom>
          <a:noFill/>
          <a:ln w="952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ts val="2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宋体" panose="02010600030101010101" pitchFamily="2" charset="-122"/>
              </a:rPr>
              <a:t>如</a:t>
            </a:r>
            <a:r>
              <a:rPr kumimoji="0" lang="zh-CN" alt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Verdana" panose="020B0604030504040204" pitchFamily="34" charset="0"/>
                <a:ea typeface="宋体" panose="02010600030101010101" pitchFamily="2" charset="-122"/>
              </a:rPr>
              <a:t>深度学习</a:t>
            </a:r>
            <a:r>
              <a:rPr kumimoji="0" lang="zh-CN" alt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宋体" panose="02010600030101010101" pitchFamily="2" charset="-122"/>
              </a:rPr>
              <a:t>中：</a:t>
            </a:r>
            <a:endParaRPr kumimoji="0" lang="en-US" altLang="zh-CN" sz="16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宋体" panose="02010600030101010101" pitchFamily="2" charset="-122"/>
            </a:endParaRPr>
          </a:p>
          <a:p>
            <a:pPr marL="92075" marR="0" indent="-92075" algn="l" defTabSz="914400" rtl="0" eaLnBrk="1" fontAlgn="base" latinLnBrk="0" hangingPunct="1">
              <a:lnSpc>
                <a:spcPts val="2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Tx/>
              <a:buFont typeface="Arial" panose="020B0604020202020204" pitchFamily="34" charset="0"/>
              <a:buChar char="•"/>
              <a:tabLst/>
            </a:pPr>
            <a:r>
              <a:rPr kumimoji="0" lang="zh-CN" alt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宋体" panose="02010600030101010101" pitchFamily="2" charset="-122"/>
              </a:rPr>
              <a:t>数据形式主要是基于</a:t>
            </a:r>
            <a:r>
              <a:rPr kumimoji="0" lang="zh-CN" altLang="en-US" sz="16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Verdana" panose="020B0604030504040204" pitchFamily="34" charset="0"/>
                <a:ea typeface="宋体" panose="02010600030101010101" pitchFamily="2" charset="-122"/>
              </a:rPr>
              <a:t>欧式空间</a:t>
            </a:r>
            <a:r>
              <a:rPr kumimoji="0" lang="zh-CN" alt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宋体" panose="02010600030101010101" pitchFamily="2" charset="-122"/>
              </a:rPr>
              <a:t>的“矩阵、张量、序列、时间序列”。</a:t>
            </a:r>
            <a:endParaRPr kumimoji="0" lang="en-US" altLang="zh-CN" sz="16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宋体" panose="02010600030101010101" pitchFamily="2" charset="-122"/>
            </a:endParaRPr>
          </a:p>
          <a:p>
            <a:pPr marL="92075" marR="0" indent="-92075" algn="l" defTabSz="914400" rtl="0" eaLnBrk="1" fontAlgn="base" latinLnBrk="0" hangingPunct="1">
              <a:lnSpc>
                <a:spcPts val="2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Tx/>
              <a:buFont typeface="Arial" panose="020B0604020202020204" pitchFamily="34" charset="0"/>
              <a:buChar char="•"/>
              <a:tabLst/>
            </a:pPr>
            <a:r>
              <a:rPr lang="zh-CN" altLang="en-US" sz="1600" dirty="0" smtClean="0"/>
              <a:t>规则的结构化数据</a:t>
            </a:r>
            <a:r>
              <a:rPr lang="en-US" altLang="zh-CN" sz="1600" dirty="0" smtClean="0">
                <a:latin typeface="+mn-ea"/>
                <a:ea typeface="+mn-ea"/>
              </a:rPr>
              <a:t>(</a:t>
            </a:r>
            <a:r>
              <a:rPr lang="zh-CN" altLang="en-US" sz="1600" dirty="0" smtClean="0">
                <a:latin typeface="+mn-ea"/>
                <a:ea typeface="+mn-ea"/>
              </a:rPr>
              <a:t>规则的空间结构</a:t>
            </a:r>
            <a:r>
              <a:rPr lang="en-US" altLang="zh-CN" sz="1600" dirty="0" smtClean="0">
                <a:latin typeface="+mn-ea"/>
                <a:ea typeface="+mn-ea"/>
              </a:rPr>
              <a:t>)</a:t>
            </a:r>
          </a:p>
          <a:p>
            <a:pPr marL="92075" marR="0" indent="-92075" algn="l" defTabSz="914400" rtl="0" eaLnBrk="1" fontAlgn="base" latinLnBrk="0" hangingPunct="1">
              <a:lnSpc>
                <a:spcPts val="2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Tx/>
              <a:buFont typeface="Arial" panose="020B0604020202020204" pitchFamily="34" charset="0"/>
              <a:buChar char="•"/>
              <a:tabLst/>
            </a:pPr>
            <a:r>
              <a:rPr kumimoji="0" lang="zh-CN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宋体" panose="02010600030101010101" pitchFamily="2" charset="-122"/>
              </a:rPr>
              <a:t>一</a:t>
            </a:r>
            <a:r>
              <a:rPr kumimoji="0" lang="zh-CN" alt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宋体" panose="02010600030101010101" pitchFamily="2" charset="-122"/>
              </a:rPr>
              <a:t>维或二维矩阵表示</a:t>
            </a:r>
          </a:p>
        </p:txBody>
      </p:sp>
      <p:sp>
        <p:nvSpPr>
          <p:cNvPr id="6" name="圆角矩形标注 5"/>
          <p:cNvSpPr/>
          <p:nvPr/>
        </p:nvSpPr>
        <p:spPr bwMode="auto">
          <a:xfrm>
            <a:off x="3995936" y="4077072"/>
            <a:ext cx="2736304" cy="648072"/>
          </a:xfrm>
          <a:prstGeom prst="wedgeRoundRectCallout">
            <a:avLst>
              <a:gd name="adj1" fmla="val -21682"/>
              <a:gd name="adj2" fmla="val -84685"/>
              <a:gd name="adj3" fmla="val 16667"/>
            </a:avLst>
          </a:prstGeom>
          <a:noFill/>
          <a:ln w="952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92075" marR="0" indent="-92075" algn="l" defTabSz="914400" rtl="0" eaLnBrk="1" fontAlgn="base" latinLnBrk="0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Tx/>
              <a:buFont typeface="Arial" panose="020B0604020202020204" pitchFamily="34" charset="0"/>
              <a:buChar char="•"/>
              <a:tabLst/>
            </a:pPr>
            <a:r>
              <a:rPr kumimoji="0" lang="zh-CN" alt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宋体" panose="02010600030101010101" pitchFamily="2" charset="-122"/>
              </a:rPr>
              <a:t>卷积操作较为高效</a:t>
            </a:r>
            <a:endParaRPr kumimoji="0" lang="en-US" altLang="zh-CN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宋体" panose="02010600030101010101" pitchFamily="2" charset="-122"/>
            </a:endParaRPr>
          </a:p>
          <a:p>
            <a:pPr marL="92075" marR="0" indent="-92075" algn="l" defTabSz="914400" rtl="0" eaLnBrk="1" fontAlgn="base" latinLnBrk="0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Tx/>
              <a:buFont typeface="Arial" panose="020B0604020202020204" pitchFamily="34" charset="0"/>
              <a:buChar char="•"/>
              <a:tabLst/>
            </a:pPr>
            <a:r>
              <a:rPr lang="zh-CN" altLang="en-US" dirty="0" smtClean="0">
                <a:solidFill>
                  <a:srgbClr val="0000FF"/>
                </a:solidFill>
              </a:rPr>
              <a:t>核心假设</a:t>
            </a:r>
            <a:r>
              <a:rPr lang="zh-CN" altLang="en-US" dirty="0" smtClean="0"/>
              <a:t>：样本相互独立</a:t>
            </a:r>
            <a:endParaRPr kumimoji="0" lang="zh-CN" altLang="en-US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68511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642625" y="1824905"/>
            <a:ext cx="7848872" cy="22521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ts val="3000"/>
              </a:lnSpc>
              <a:spcBef>
                <a:spcPts val="0"/>
              </a:spcBef>
              <a:spcAft>
                <a:spcPts val="1200"/>
              </a:spcAft>
              <a:buNone/>
              <a:defRPr/>
            </a:pPr>
            <a:r>
              <a:rPr lang="zh-CN" altLang="en-US" sz="2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④ 规则</a:t>
            </a:r>
            <a:r>
              <a:rPr lang="en-US" altLang="zh-CN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R11</a:t>
            </a:r>
            <a:r>
              <a:rPr lang="zh-CN" alt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～</a:t>
            </a:r>
            <a:r>
              <a:rPr lang="en-US" altLang="zh-CN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R12</a:t>
            </a:r>
            <a:r>
              <a:rPr lang="zh-CN" altLang="en-US" sz="2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再对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有蹄动物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进行</a:t>
            </a:r>
            <a:r>
              <a:rPr lang="zh-CN" altLang="en-US" sz="2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细分</a:t>
            </a:r>
            <a:endParaRPr lang="zh-CN" altLang="en-US" sz="2000" dirty="0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lnSpc>
                <a:spcPts val="3000"/>
              </a:lnSpc>
              <a:spcBef>
                <a:spcPts val="0"/>
              </a:spcBef>
              <a:buNone/>
              <a:defRPr/>
            </a:pP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其中：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R11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若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该动物是</a:t>
            </a: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有蹄动物，有长腿、长颈、颜色是黄褐色、</a:t>
            </a:r>
            <a:endParaRPr lang="en-US" altLang="zh-CN" sz="2000" dirty="0" smtClean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lnSpc>
                <a:spcPts val="3000"/>
              </a:lnSpc>
              <a:spcBef>
                <a:spcPts val="0"/>
              </a:spcBef>
              <a:spcAft>
                <a:spcPts val="600"/>
              </a:spcAft>
              <a:buNone/>
              <a:defRPr/>
            </a:pPr>
            <a:r>
              <a:rPr lang="en-US" altLang="zh-CN" sz="2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</a:t>
            </a: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有深色斑点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那么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它是</a:t>
            </a: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长颈鹿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；</a:t>
            </a:r>
            <a:endParaRPr lang="en-US" altLang="zh-CN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lnSpc>
                <a:spcPts val="3000"/>
              </a:lnSpc>
              <a:spcBef>
                <a:spcPts val="0"/>
              </a:spcBef>
              <a:buNone/>
              <a:defRPr/>
            </a:pP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R12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若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该动物是</a:t>
            </a: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有蹄动物，颜色是白色、有黑色条纹，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那么</a:t>
            </a:r>
            <a:endParaRPr lang="en-US" altLang="zh-CN" sz="2000" dirty="0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lnSpc>
                <a:spcPts val="3000"/>
              </a:lnSpc>
              <a:spcBef>
                <a:spcPts val="0"/>
              </a:spcBef>
              <a:buNone/>
              <a:defRPr/>
            </a:pP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它是</a:t>
            </a: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斑马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644054" y="1800112"/>
            <a:ext cx="8154987" cy="38164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9600" indent="-609600" algn="just">
              <a:lnSpc>
                <a:spcPts val="3000"/>
              </a:lnSpc>
              <a:spcBef>
                <a:spcPts val="0"/>
              </a:spcBef>
              <a:spcAft>
                <a:spcPts val="1200"/>
              </a:spcAft>
              <a:buFont typeface="Wingdings" panose="05000000000000000000" pitchFamily="2" charset="2"/>
              <a:buNone/>
              <a:defRPr/>
            </a:pPr>
            <a:r>
              <a:rPr lang="zh-CN" altLang="en-US" sz="2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⑤ 规则</a:t>
            </a:r>
            <a:r>
              <a:rPr lang="en-US" altLang="zh-CN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R13</a:t>
            </a:r>
            <a:r>
              <a:rPr lang="zh-CN" alt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～</a:t>
            </a:r>
            <a:r>
              <a:rPr lang="en-US" altLang="zh-CN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R15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对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鸟类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进行分类</a:t>
            </a:r>
            <a:r>
              <a:rPr lang="zh-CN" altLang="en-US" sz="2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的</a:t>
            </a:r>
            <a:endParaRPr lang="zh-CN" altLang="en-US" sz="2000" dirty="0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09600" indent="-609600" algn="just">
              <a:lnSpc>
                <a:spcPts val="3000"/>
              </a:lnSpc>
              <a:spcBef>
                <a:spcPts val="0"/>
              </a:spcBef>
              <a:buFontTx/>
              <a:buNone/>
              <a:defRPr/>
            </a:pP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其中：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R13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若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该动物是</a:t>
            </a: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鸟类，不会飞、长腿、长颈、颜色是黑</a:t>
            </a:r>
            <a:r>
              <a:rPr lang="en-US" altLang="zh-CN" sz="2000" dirty="0" smtClean="0">
                <a:solidFill>
                  <a:srgbClr val="0000FF"/>
                </a:solidFill>
                <a:latin typeface="+mn-ea"/>
                <a:cs typeface="Times New Roman" panose="02020603050405020304" pitchFamily="18" charset="0"/>
              </a:rPr>
              <a:t>\</a:t>
            </a: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白相杂</a:t>
            </a:r>
            <a:endParaRPr lang="en-US" altLang="zh-CN" sz="2000" dirty="0" smtClean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09600" indent="-609600" algn="just">
              <a:lnSpc>
                <a:spcPts val="3000"/>
              </a:lnSpc>
              <a:spcBef>
                <a:spcPts val="0"/>
              </a:spcBef>
              <a:buFontTx/>
              <a:buNone/>
              <a:defRPr/>
            </a:pPr>
            <a:r>
              <a:rPr lang="en-US" altLang="zh-CN" sz="2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那么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它是</a:t>
            </a: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鸵鸟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；</a:t>
            </a:r>
            <a:endParaRPr lang="en-US" altLang="zh-CN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09600" indent="-609600" algn="just">
              <a:lnSpc>
                <a:spcPts val="3000"/>
              </a:lnSpc>
              <a:spcBef>
                <a:spcPts val="0"/>
              </a:spcBef>
              <a:buFontTx/>
              <a:buNone/>
              <a:defRPr/>
            </a:pP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说明：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规则</a:t>
            </a:r>
            <a:r>
              <a:rPr lang="en-US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R13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的</a:t>
            </a:r>
            <a:r>
              <a:rPr lang="en-US" altLang="zh-CN" sz="2000" u="wavyHeavy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zh-CN" altLang="en-US" sz="2000" u="wavyHeavy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部分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，有长腿</a:t>
            </a:r>
            <a:r>
              <a:rPr lang="en-US" altLang="zh-CN" sz="2000" dirty="0" smtClean="0">
                <a:latin typeface="+mn-ea"/>
                <a:cs typeface="Times New Roman" panose="02020603050405020304" pitchFamily="18" charset="0"/>
              </a:rPr>
              <a:t>\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有长颈，也出现在规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则</a:t>
            </a:r>
            <a:endParaRPr lang="en-US" altLang="zh-CN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09600" indent="-609600" algn="just">
              <a:lnSpc>
                <a:spcPts val="3000"/>
              </a:lnSpc>
              <a:spcBef>
                <a:spcPts val="0"/>
              </a:spcBef>
              <a:buFontTx/>
              <a:buNone/>
              <a:defRPr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</a:t>
            </a:r>
            <a:r>
              <a:rPr lang="en-US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R11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的</a:t>
            </a:r>
            <a:r>
              <a:rPr lang="en-US" altLang="zh-CN" sz="2000" u="wavyHeavy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zh-CN" altLang="en-US" sz="2000" u="wavyHeavy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部分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。但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R11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是有蹄动物，而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R13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是鸟的分</a:t>
            </a:r>
            <a:endParaRPr lang="en-US" altLang="zh-CN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09600" indent="-609600" algn="just">
              <a:lnSpc>
                <a:spcPts val="30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类，不会混淆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冲突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en-US" altLang="zh-CN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09600" indent="-609600" algn="just">
              <a:lnSpc>
                <a:spcPts val="3000"/>
              </a:lnSpc>
              <a:spcBef>
                <a:spcPts val="0"/>
              </a:spcBef>
              <a:buFontTx/>
              <a:buNone/>
              <a:defRPr/>
            </a:pP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R14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若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该动物是</a:t>
            </a: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鸟类，不会飞行、能游水、颜色是黑色和白色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endParaRPr lang="en-US" altLang="zh-CN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09600" indent="-609600" algn="just">
              <a:lnSpc>
                <a:spcPts val="30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那么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它是</a:t>
            </a: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企鹅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；</a:t>
            </a:r>
          </a:p>
          <a:p>
            <a:pPr marL="609600" indent="-609600" algn="just">
              <a:lnSpc>
                <a:spcPts val="3000"/>
              </a:lnSpc>
              <a:spcBef>
                <a:spcPts val="0"/>
              </a:spcBef>
              <a:buFontTx/>
              <a:buNone/>
              <a:defRPr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R15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zh-CN" altLang="en-US" sz="20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若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该动物是</a:t>
            </a: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鸟类，会飞行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zh-CN" altLang="en-US" sz="20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那么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它是</a:t>
            </a: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海燕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zh-CN" altLang="en-US" sz="2000" dirty="0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611559" y="797223"/>
            <a:ext cx="8187481" cy="6155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609600" indent="-609600" algn="just">
              <a:buFontTx/>
              <a:buNone/>
              <a:defRPr/>
            </a:pP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规则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R11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：若该动物是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有蹄动物，有长腿、长颈、颜色是</a:t>
            </a: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黄褐色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、有</a:t>
            </a: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深色 </a:t>
            </a:r>
            <a:endParaRPr lang="en-US" altLang="zh-CN" sz="2000" dirty="0" smtClean="0">
              <a:solidFill>
                <a:srgbClr val="0000FF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609600" indent="-609600" algn="just">
              <a:buFontTx/>
              <a:buNone/>
              <a:defRPr/>
            </a:pPr>
            <a:r>
              <a:rPr lang="en-US" altLang="zh-CN" sz="2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           </a:t>
            </a: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斑点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，那么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它是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长颈鹿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；</a:t>
            </a:r>
            <a:endParaRPr lang="en-US" altLang="zh-CN" sz="20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2060848"/>
            <a:ext cx="7588256" cy="3347223"/>
          </a:xfrm>
          <a:prstGeom prst="rect">
            <a:avLst/>
          </a:prstGeom>
        </p:spPr>
      </p:pic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674332" y="1189396"/>
            <a:ext cx="2592288" cy="2880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609600" indent="-609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908050" indent="-436563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304925" indent="-395288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93863" indent="-3873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93913" indent="-398463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511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30083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655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9227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buFontTx/>
              <a:buNone/>
            </a:pPr>
            <a:r>
              <a:rPr lang="zh-CN" altLang="en-US" sz="2000" dirty="0" smtClean="0">
                <a:solidFill>
                  <a:srgbClr val="000000"/>
                </a:solidFill>
                <a:latin typeface="+mn-ea"/>
                <a:ea typeface="+mn-ea"/>
              </a:rPr>
              <a:t>动物分类顺序</a:t>
            </a:r>
            <a:r>
              <a:rPr lang="en-US" altLang="zh-CN" sz="2000" dirty="0" smtClean="0">
                <a:solidFill>
                  <a:srgbClr val="000000"/>
                </a:solidFill>
                <a:latin typeface="+mn-ea"/>
                <a:ea typeface="+mn-ea"/>
              </a:rPr>
              <a:t>(</a:t>
            </a:r>
            <a:r>
              <a:rPr lang="zh-CN" altLang="en-US" sz="2000" dirty="0" smtClean="0">
                <a:solidFill>
                  <a:srgbClr val="000000"/>
                </a:solidFill>
                <a:latin typeface="+mn-ea"/>
                <a:ea typeface="+mn-ea"/>
              </a:rPr>
              <a:t>步骤</a:t>
            </a:r>
            <a:r>
              <a:rPr lang="en-US" altLang="zh-CN" sz="2000" dirty="0" smtClean="0">
                <a:solidFill>
                  <a:srgbClr val="000000"/>
                </a:solidFill>
                <a:latin typeface="+mn-ea"/>
                <a:ea typeface="+mn-ea"/>
              </a:rPr>
              <a:t>)</a:t>
            </a:r>
            <a:r>
              <a:rPr lang="zh-CN" altLang="en-US" sz="2000" dirty="0" smtClean="0">
                <a:solidFill>
                  <a:srgbClr val="000000"/>
                </a:solidFill>
                <a:latin typeface="+mn-ea"/>
                <a:ea typeface="+mn-ea"/>
              </a:rPr>
              <a:t>：</a:t>
            </a:r>
            <a:endParaRPr lang="zh-CN" altLang="en-US" sz="2000" dirty="0">
              <a:solidFill>
                <a:srgbClr val="FF0000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32502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611560" y="1268611"/>
            <a:ext cx="8029326" cy="23044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Clr>
                <a:srgbClr val="FF0000"/>
              </a:buClr>
              <a:buFont typeface="Wingdings" panose="05000000000000000000" pitchFamily="2" charset="2"/>
              <a:buChar char="p"/>
              <a:defRPr/>
            </a:pPr>
            <a:r>
              <a:rPr lang="zh-CN" altLang="en-US" sz="2000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开始观察到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：动物的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颜色是黄褐色，深色斑点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；</a:t>
            </a:r>
            <a:r>
              <a:rPr lang="zh-CN" alt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（事实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\</a:t>
            </a:r>
            <a:r>
              <a:rPr lang="zh-CN" alt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属性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\</a:t>
            </a:r>
            <a:r>
              <a:rPr lang="zh-CN" alt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特征）</a:t>
            </a:r>
            <a:endParaRPr lang="en-US" altLang="zh-CN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Font typeface="Wingdings" panose="05000000000000000000" pitchFamily="2" charset="2"/>
              <a:buNone/>
              <a:defRPr/>
            </a:pP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R11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：若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该动物是</a:t>
            </a: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有蹄动物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，有长腿、长颈，颜色是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黄褐色、有</a:t>
            </a:r>
            <a:endParaRPr lang="en-US" altLang="zh-CN" sz="2000" dirty="0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Font typeface="Wingdings" panose="05000000000000000000" pitchFamily="2" charset="2"/>
              <a:buNone/>
              <a:defRPr/>
            </a:pP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深色斑点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那么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它是</a:t>
            </a:r>
            <a:r>
              <a:rPr lang="zh-CN" altLang="en-US" sz="2000" u="wavyDbl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长颈鹿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</a:p>
          <a:p>
            <a:pPr marL="0" indent="0" algn="just">
              <a:buFont typeface="Wingdings" panose="05000000000000000000" pitchFamily="2" charset="2"/>
              <a:buNone/>
              <a:defRPr/>
            </a:pPr>
            <a:r>
              <a:rPr lang="zh-CN" altLang="en-US" sz="20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R9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：若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该动物是</a:t>
            </a: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食肉动物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，颜色是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黄褐色，有深色斑点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那么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它</a:t>
            </a:r>
            <a:endParaRPr lang="en-US" altLang="zh-CN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  <a:defRPr/>
            </a:pPr>
            <a:r>
              <a:rPr lang="en-US" altLang="zh-CN" sz="20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是</a:t>
            </a:r>
            <a:r>
              <a:rPr lang="zh-CN" altLang="en-US" sz="2000" u="sng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猎豹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</a:p>
          <a:p>
            <a:pPr algn="just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p"/>
              <a:defRPr/>
            </a:pPr>
            <a:r>
              <a:rPr lang="zh-CN" altLang="en-US" sz="2000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再</a:t>
            </a:r>
            <a:r>
              <a:rPr lang="zh-CN" altLang="en-US" sz="20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观察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：该动物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给幼兽喂奶，并能反刍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en-US" altLang="zh-CN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299" name="Rectangle 3"/>
          <p:cNvSpPr txBox="1">
            <a:spLocks noChangeArrowheads="1"/>
          </p:cNvSpPr>
          <p:nvPr/>
        </p:nvSpPr>
        <p:spPr bwMode="auto">
          <a:xfrm>
            <a:off x="539825" y="330094"/>
            <a:ext cx="6336431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609600" indent="-609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908050" indent="-436563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304925" indent="-395288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93863" indent="-3873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93913" indent="-398463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511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30083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655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9227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buFontTx/>
              <a:buNone/>
            </a:pPr>
            <a:r>
              <a:rPr lang="zh-CN" altLang="en-US" sz="2800" dirty="0">
                <a:latin typeface="+mn-ea"/>
                <a:ea typeface="+mn-ea"/>
              </a:rPr>
              <a:t>识别</a:t>
            </a:r>
            <a:r>
              <a:rPr lang="zh-CN" altLang="en-US" sz="2800" dirty="0">
                <a:solidFill>
                  <a:srgbClr val="FF0000"/>
                </a:solidFill>
                <a:latin typeface="+mn-ea"/>
                <a:ea typeface="+mn-ea"/>
              </a:rPr>
              <a:t>长颈鹿</a:t>
            </a:r>
            <a:r>
              <a:rPr lang="zh-CN" altLang="en-US" sz="2800" dirty="0">
                <a:latin typeface="+mn-ea"/>
                <a:ea typeface="+mn-ea"/>
              </a:rPr>
              <a:t>的</a:t>
            </a:r>
            <a:r>
              <a:rPr lang="zh-CN" altLang="en-US" sz="2800" dirty="0" smtClean="0">
                <a:latin typeface="+mn-ea"/>
                <a:ea typeface="+mn-ea"/>
              </a:rPr>
              <a:t>过程</a:t>
            </a:r>
            <a:r>
              <a:rPr lang="zh-CN" altLang="en-US" sz="2000" dirty="0" smtClean="0">
                <a:latin typeface="+mn-ea"/>
                <a:ea typeface="+mn-ea"/>
              </a:rPr>
              <a:t>（</a:t>
            </a:r>
            <a:r>
              <a:rPr lang="zh-CN" altLang="en-US" sz="2000" dirty="0" smtClean="0">
                <a:solidFill>
                  <a:srgbClr val="0000FF"/>
                </a:solidFill>
                <a:latin typeface="+mn-ea"/>
                <a:ea typeface="+mn-ea"/>
              </a:rPr>
              <a:t>前提</a:t>
            </a:r>
            <a:r>
              <a:rPr lang="zh-CN" altLang="en-US" sz="2000" dirty="0" smtClean="0">
                <a:latin typeface="+mn-ea"/>
                <a:ea typeface="+mn-ea"/>
              </a:rPr>
              <a:t>：模式识别</a:t>
            </a:r>
            <a:r>
              <a:rPr lang="en-US" altLang="zh-CN" sz="2000" dirty="0" smtClean="0">
                <a:latin typeface="+mn-ea"/>
                <a:ea typeface="+mn-ea"/>
              </a:rPr>
              <a:t>\</a:t>
            </a:r>
            <a:r>
              <a:rPr lang="zh-CN" altLang="en-US" sz="2000" dirty="0" smtClean="0">
                <a:latin typeface="+mn-ea"/>
                <a:ea typeface="+mn-ea"/>
              </a:rPr>
              <a:t>机器视觉）</a:t>
            </a:r>
            <a:endParaRPr lang="zh-CN" altLang="en-US" sz="2000" dirty="0">
              <a:latin typeface="+mn-ea"/>
              <a:ea typeface="+mn-ea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611560" y="4271030"/>
            <a:ext cx="8352928" cy="1015162"/>
            <a:chOff x="611560" y="4271030"/>
            <a:chExt cx="8352928" cy="1015162"/>
          </a:xfrm>
        </p:grpSpPr>
        <p:sp>
          <p:nvSpPr>
            <p:cNvPr id="2" name="矩形 1"/>
            <p:cNvSpPr/>
            <p:nvPr/>
          </p:nvSpPr>
          <p:spPr>
            <a:xfrm>
              <a:off x="3635896" y="4809138"/>
              <a:ext cx="5328592" cy="477054"/>
            </a:xfrm>
            <a:prstGeom prst="rect">
              <a:avLst/>
            </a:prstGeom>
          </p:spPr>
          <p:txBody>
            <a:bodyPr wrap="square" lIns="0">
              <a:spAutoFit/>
            </a:bodyPr>
            <a:lstStyle/>
            <a:p>
              <a:pPr marL="609600" indent="-609600" algn="just">
                <a:lnSpc>
                  <a:spcPts val="3000"/>
                </a:lnSpc>
                <a:buFontTx/>
                <a:buNone/>
                <a:defRPr/>
              </a:pPr>
              <a:r>
                <a:rPr lang="en-US" altLang="zh-CN" sz="2000" dirty="0" smtClean="0">
                  <a:solidFill>
                    <a:srgbClr val="FF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→R2</a:t>
              </a:r>
              <a:r>
                <a:rPr lang="zh-CN" altLang="en-US" sz="2000" dirty="0">
                  <a:solidFill>
                    <a:srgbClr val="FF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：</a:t>
              </a:r>
              <a:r>
                <a:rPr lang="zh-CN" altLang="en-US" sz="20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若该动物</a:t>
              </a:r>
              <a:r>
                <a:rPr lang="zh-CN" altLang="en-US" sz="2000" dirty="0">
                  <a:solidFill>
                    <a:srgbClr val="0000FF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能产乳</a:t>
              </a:r>
              <a:r>
                <a:rPr lang="zh-CN" altLang="en-US" sz="20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，那么它是</a:t>
              </a:r>
              <a:r>
                <a:rPr lang="zh-CN" altLang="en-US" sz="2000" dirty="0">
                  <a:solidFill>
                    <a:srgbClr val="0000FF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哺乳动物</a:t>
              </a:r>
              <a:r>
                <a:rPr lang="zh-CN" altLang="en-US" sz="20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。</a:t>
              </a:r>
            </a:p>
          </p:txBody>
        </p:sp>
        <p:sp>
          <p:nvSpPr>
            <p:cNvPr id="6" name="Rectangle 3"/>
            <p:cNvSpPr txBox="1">
              <a:spLocks noChangeArrowheads="1"/>
            </p:cNvSpPr>
            <p:nvPr/>
          </p:nvSpPr>
          <p:spPr bwMode="auto">
            <a:xfrm>
              <a:off x="611560" y="4271030"/>
              <a:ext cx="8029326" cy="45411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>
              <a:lvl1pPr marL="469900" indent="-469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908050" indent="-436563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304925" indent="-395288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93863" indent="-3873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93913" indent="-398463" algn="l" rtl="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  <a:buClr>
                  <a:srgbClr val="FF0000"/>
                </a:buClr>
                <a:buFont typeface="Wingdings" panose="05000000000000000000" pitchFamily="2" charset="2"/>
                <a:buChar char="ü"/>
                <a:defRPr/>
              </a:pPr>
              <a:r>
                <a:rPr lang="zh-CN" altLang="en-US" sz="2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用</a:t>
              </a:r>
              <a:r>
                <a:rPr lang="zh-CN" altLang="en-US" sz="2000" dirty="0" smtClean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事实库</a:t>
              </a:r>
              <a:r>
                <a:rPr lang="zh-CN" altLang="en-US" sz="2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与</a:t>
              </a:r>
              <a:r>
                <a:rPr lang="zh-CN" altLang="en-US" sz="2000" dirty="0" smtClean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规则集</a:t>
              </a:r>
              <a:r>
                <a:rPr lang="zh-CN" altLang="en-US" sz="2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进行</a:t>
              </a:r>
              <a:r>
                <a:rPr lang="zh-CN" altLang="en-US" sz="2000" dirty="0" smtClean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匹配</a:t>
              </a:r>
              <a:r>
                <a:rPr lang="zh-CN" altLang="en-US" sz="2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：</a:t>
              </a:r>
              <a:r>
                <a:rPr lang="en-US" altLang="zh-CN" sz="2000" dirty="0" smtClean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R2</a:t>
              </a:r>
              <a:r>
                <a:rPr lang="zh-CN" altLang="en-US" sz="2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首先可用</a:t>
              </a:r>
            </a:p>
          </p:txBody>
        </p:sp>
      </p:grp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611560" y="5462640"/>
            <a:ext cx="7272808" cy="4320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  <a:defRPr/>
            </a:pPr>
            <a:r>
              <a:rPr lang="zh-CN" alt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→更新事实库为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哺乳动物</a:t>
            </a:r>
            <a:r>
              <a:rPr lang="en-US" altLang="zh-CN" sz="2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黄褐色</a:t>
            </a:r>
            <a:r>
              <a:rPr lang="en-US" altLang="zh-CN" sz="2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深色斑点</a:t>
            </a:r>
            <a:r>
              <a:rPr lang="en-US" altLang="zh-CN" sz="2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能产乳</a:t>
            </a:r>
            <a:r>
              <a:rPr lang="en-US" altLang="zh-CN" sz="2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反刍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en-US" altLang="zh-CN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251520" y="1412776"/>
            <a:ext cx="8389366" cy="2786246"/>
            <a:chOff x="251520" y="1412776"/>
            <a:chExt cx="8389366" cy="2786246"/>
          </a:xfrm>
        </p:grpSpPr>
        <p:sp>
          <p:nvSpPr>
            <p:cNvPr id="5" name="矩形 4"/>
            <p:cNvSpPr/>
            <p:nvPr/>
          </p:nvSpPr>
          <p:spPr>
            <a:xfrm>
              <a:off x="611560" y="3645024"/>
              <a:ext cx="8029326" cy="553998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pPr marL="0" indent="0" algn="just">
                <a:lnSpc>
                  <a:spcPct val="150000"/>
                </a:lnSpc>
                <a:buNone/>
                <a:defRPr/>
              </a:pPr>
              <a:r>
                <a:rPr lang="zh-CN" altLang="en-US" sz="2000" dirty="0" smtClean="0">
                  <a:solidFill>
                    <a:srgbClr val="FF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→事实库</a:t>
              </a:r>
              <a:r>
                <a:rPr lang="zh-CN" altLang="en-US" sz="2000" dirty="0">
                  <a:solidFill>
                    <a:srgbClr val="FF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中知识</a:t>
              </a:r>
              <a:r>
                <a:rPr lang="zh-CN" altLang="en-US" sz="2000" dirty="0" smtClean="0">
                  <a:solidFill>
                    <a:srgbClr val="FF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增加</a:t>
              </a:r>
              <a:r>
                <a:rPr lang="zh-CN" altLang="en-US" sz="2000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：动物</a:t>
              </a:r>
              <a:r>
                <a:rPr lang="zh-CN" altLang="en-US" sz="20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的</a:t>
              </a:r>
              <a:r>
                <a:rPr lang="zh-CN" altLang="en-US" sz="2000" dirty="0">
                  <a:solidFill>
                    <a:srgbClr val="0000FF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颜色是黄褐色、深色斑点、能产乳、</a:t>
              </a:r>
              <a:r>
                <a:rPr lang="zh-CN" altLang="en-US" sz="2000" dirty="0" smtClean="0">
                  <a:solidFill>
                    <a:srgbClr val="0000FF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反刍</a:t>
              </a:r>
              <a:endPara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grpSp>
          <p:nvGrpSpPr>
            <p:cNvPr id="11" name="组合 10"/>
            <p:cNvGrpSpPr/>
            <p:nvPr/>
          </p:nvGrpSpPr>
          <p:grpSpPr>
            <a:xfrm>
              <a:off x="251520" y="1412776"/>
              <a:ext cx="288305" cy="2520280"/>
              <a:chOff x="251520" y="1412776"/>
              <a:chExt cx="288305" cy="2520280"/>
            </a:xfrm>
          </p:grpSpPr>
          <p:cxnSp>
            <p:nvCxnSpPr>
              <p:cNvPr id="8" name="直接连接符 7"/>
              <p:cNvCxnSpPr/>
              <p:nvPr/>
            </p:nvCxnSpPr>
            <p:spPr bwMode="auto">
              <a:xfrm>
                <a:off x="251520" y="1412776"/>
                <a:ext cx="0" cy="2520280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0" name="直接连接符 9"/>
              <p:cNvCxnSpPr/>
              <p:nvPr/>
            </p:nvCxnSpPr>
            <p:spPr bwMode="auto">
              <a:xfrm>
                <a:off x="251520" y="1412776"/>
                <a:ext cx="288305" cy="0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2" name="直接连接符 11"/>
              <p:cNvCxnSpPr/>
              <p:nvPr/>
            </p:nvCxnSpPr>
            <p:spPr bwMode="auto">
              <a:xfrm>
                <a:off x="251520" y="3325928"/>
                <a:ext cx="288305" cy="0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3" name="直接连接符 12"/>
              <p:cNvCxnSpPr/>
              <p:nvPr/>
            </p:nvCxnSpPr>
            <p:spPr bwMode="auto">
              <a:xfrm>
                <a:off x="251520" y="3933056"/>
                <a:ext cx="288305" cy="0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</p:grpSp>
      <p:sp>
        <p:nvSpPr>
          <p:cNvPr id="3" name="矩形 2"/>
          <p:cNvSpPr/>
          <p:nvPr/>
        </p:nvSpPr>
        <p:spPr bwMode="auto">
          <a:xfrm>
            <a:off x="3131840" y="3717032"/>
            <a:ext cx="5472608" cy="481990"/>
          </a:xfrm>
          <a:prstGeom prst="rect">
            <a:avLst/>
          </a:prstGeom>
          <a:noFill/>
          <a:ln w="444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16" name="矩形 15"/>
          <p:cNvSpPr/>
          <p:nvPr/>
        </p:nvSpPr>
        <p:spPr bwMode="auto">
          <a:xfrm>
            <a:off x="2939566" y="5424573"/>
            <a:ext cx="4608512" cy="481990"/>
          </a:xfrm>
          <a:prstGeom prst="rect">
            <a:avLst/>
          </a:prstGeom>
          <a:noFill/>
          <a:ln w="444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9" name="矩形 8"/>
          <p:cNvSpPr/>
          <p:nvPr/>
        </p:nvSpPr>
        <p:spPr bwMode="auto">
          <a:xfrm>
            <a:off x="583852" y="855545"/>
            <a:ext cx="3960440" cy="298999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+mn-ea"/>
                <a:ea typeface="+mn-ea"/>
              </a:rPr>
              <a:t>首先</a:t>
            </a:r>
            <a:r>
              <a:rPr kumimoji="0" lang="zh-CN" alt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：初始化一个事实库</a:t>
            </a:r>
            <a:r>
              <a:rPr kumimoji="0" lang="en-US" altLang="zh-CN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(</a:t>
            </a:r>
            <a:r>
              <a:rPr kumimoji="0" lang="zh-CN" alt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观察样本库</a:t>
            </a:r>
            <a:r>
              <a:rPr kumimoji="0" lang="en-US" altLang="zh-CN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)</a:t>
            </a:r>
            <a:endParaRPr kumimoji="0" lang="zh-CN" altLang="en-US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3" grpId="0" animBg="1"/>
      <p:bldP spid="16" grpId="0" animBg="1"/>
      <p:bldP spid="9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67544" y="332656"/>
            <a:ext cx="2232248" cy="400110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pPr marL="342900" indent="-342900">
              <a:buClr>
                <a:srgbClr val="FF0000"/>
              </a:buClr>
              <a:buFont typeface="Wingdings" panose="05000000000000000000" pitchFamily="2" charset="2"/>
              <a:buChar char="ü"/>
            </a:pP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进而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R8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又能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用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:</a:t>
            </a:r>
            <a:endParaRPr lang="zh-CN" altLang="en-US" sz="20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6" name="矩形 1"/>
          <p:cNvSpPr>
            <a:spLocks noChangeArrowheads="1"/>
          </p:cNvSpPr>
          <p:nvPr/>
        </p:nvSpPr>
        <p:spPr bwMode="auto">
          <a:xfrm>
            <a:off x="467544" y="836713"/>
            <a:ext cx="831641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Wingdings" panose="05000000000000000000" pitchFamily="2" charset="2"/>
              <a:buNone/>
            </a:pP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→</a:t>
            </a:r>
            <a:r>
              <a:rPr lang="en-US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R8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若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该动物是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哺乳动物，反刍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那么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它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是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有蹄动物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，且是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偶蹄动物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。</a:t>
            </a:r>
          </a:p>
        </p:txBody>
      </p:sp>
      <p:sp>
        <p:nvSpPr>
          <p:cNvPr id="3" name="矩形 2"/>
          <p:cNvSpPr/>
          <p:nvPr/>
        </p:nvSpPr>
        <p:spPr>
          <a:xfrm>
            <a:off x="467544" y="1196752"/>
            <a:ext cx="8280920" cy="1107996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pPr marL="0" indent="0" algn="just">
              <a:lnSpc>
                <a:spcPct val="150000"/>
              </a:lnSpc>
              <a:buFont typeface="Wingdings" panose="05000000000000000000" pitchFamily="2" charset="2"/>
              <a:buNone/>
              <a:defRPr/>
            </a:pPr>
            <a:r>
              <a:rPr lang="zh-CN" alt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→更新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事实库为：</a:t>
            </a:r>
          </a:p>
          <a:p>
            <a:pPr marL="609600" indent="-609600" algn="just">
              <a:lnSpc>
                <a:spcPct val="150000"/>
              </a:lnSpc>
              <a:buFontTx/>
              <a:buNone/>
              <a:defRPr/>
            </a:pP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</a:t>
            </a: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（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有蹄动物</a:t>
            </a:r>
            <a:r>
              <a:rPr lang="en-US" altLang="zh-CN" sz="2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,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偶蹄动物</a:t>
            </a:r>
            <a:r>
              <a:rPr lang="en-US" altLang="zh-CN" sz="2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,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哺乳动物</a:t>
            </a:r>
            <a:r>
              <a:rPr lang="en-US" altLang="zh-CN" sz="2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,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黄褐色</a:t>
            </a:r>
            <a:r>
              <a:rPr lang="en-US" altLang="zh-CN" sz="2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,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深色斑点</a:t>
            </a:r>
            <a:r>
              <a:rPr lang="en-US" altLang="zh-CN" sz="2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,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能产乳</a:t>
            </a:r>
            <a:r>
              <a:rPr lang="en-US" altLang="zh-CN" sz="2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,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反刍）</a:t>
            </a:r>
          </a:p>
        </p:txBody>
      </p:sp>
      <p:sp>
        <p:nvSpPr>
          <p:cNvPr id="5" name="矩形 4"/>
          <p:cNvSpPr/>
          <p:nvPr/>
        </p:nvSpPr>
        <p:spPr>
          <a:xfrm>
            <a:off x="413792" y="2348880"/>
            <a:ext cx="8478688" cy="1477328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pPr marL="285750" indent="-285750" algn="just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p"/>
              <a:defRPr/>
            </a:pPr>
            <a:r>
              <a:rPr lang="zh-CN" altLang="en-US" sz="2000" u="wavyHeavy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仍无法识别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，且事实库也</a:t>
            </a:r>
            <a:r>
              <a:rPr lang="zh-CN" altLang="en-US" sz="2000" u="wavyHeavy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不能和其它规则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的前提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条件匹配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，需再观察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。</a:t>
            </a:r>
            <a:endParaRPr lang="en-US" altLang="zh-CN" sz="2000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buClr>
                <a:srgbClr val="FF0000"/>
              </a:buClr>
              <a:defRPr/>
            </a:pPr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再观察：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该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动物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腿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和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颈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都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很长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事实库增加知识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</a:t>
            </a:r>
            <a:endParaRPr lang="en-US" altLang="zh-CN" sz="2000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buClr>
                <a:srgbClr val="C00000"/>
              </a:buClr>
              <a:defRPr/>
            </a:pP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  </a:t>
            </a:r>
            <a:r>
              <a:rPr lang="en-US" altLang="zh-CN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</a:t>
            </a:r>
            <a:r>
              <a:rPr lang="zh-CN" altLang="en-US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有</a:t>
            </a:r>
            <a:r>
              <a:rPr lang="zh-CN" altLang="en-US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长腿</a:t>
            </a:r>
            <a:r>
              <a:rPr lang="en-US" altLang="zh-CN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,</a:t>
            </a:r>
            <a:r>
              <a:rPr lang="zh-CN" altLang="en-US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有长颈</a:t>
            </a:r>
            <a:r>
              <a:rPr lang="en-US" altLang="zh-CN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,</a:t>
            </a:r>
            <a:r>
              <a:rPr lang="zh-CN" altLang="en-US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有蹄动物</a:t>
            </a:r>
            <a:r>
              <a:rPr lang="en-US" altLang="zh-CN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,</a:t>
            </a:r>
            <a:r>
              <a:rPr lang="zh-CN" altLang="en-US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偶蹄动物</a:t>
            </a:r>
            <a:r>
              <a:rPr lang="en-US" altLang="zh-CN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,</a:t>
            </a:r>
            <a:r>
              <a:rPr lang="zh-CN" altLang="en-US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哺乳动物</a:t>
            </a:r>
            <a:r>
              <a:rPr lang="en-US" altLang="zh-CN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,</a:t>
            </a:r>
            <a:r>
              <a:rPr lang="zh-CN" altLang="en-US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黄褐色</a:t>
            </a:r>
            <a:r>
              <a:rPr lang="en-US" altLang="zh-CN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,</a:t>
            </a:r>
            <a:r>
              <a:rPr lang="zh-CN" altLang="en-US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深色斑点</a:t>
            </a:r>
            <a:r>
              <a:rPr lang="en-US" altLang="zh-CN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,</a:t>
            </a:r>
            <a:r>
              <a:rPr lang="zh-CN" altLang="en-US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能产乳</a:t>
            </a:r>
            <a:r>
              <a:rPr lang="en-US" altLang="zh-CN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,</a:t>
            </a:r>
            <a:r>
              <a:rPr lang="zh-CN" altLang="en-US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反刍</a:t>
            </a:r>
            <a:r>
              <a:rPr lang="en-US" altLang="zh-CN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)</a:t>
            </a:r>
            <a:endParaRPr lang="zh-CN" altLang="en-US" dirty="0">
              <a:solidFill>
                <a:srgbClr val="0000FF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13792" y="3914040"/>
            <a:ext cx="1781944" cy="400110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pPr marL="285750" indent="-285750">
              <a:buClr>
                <a:srgbClr val="FF0000"/>
              </a:buClr>
              <a:buFont typeface="Wingdings" panose="05000000000000000000" pitchFamily="2" charset="2"/>
              <a:buChar char="ü"/>
            </a:pPr>
            <a:r>
              <a:rPr lang="en-US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R11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可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使用</a:t>
            </a:r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:</a:t>
            </a:r>
            <a:endParaRPr lang="zh-CN" altLang="en-US" sz="20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27440" y="5357247"/>
            <a:ext cx="6160784" cy="461665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pPr>
              <a:buClr>
                <a:srgbClr val="C00000"/>
              </a:buClr>
            </a:pP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→</a:t>
            </a:r>
            <a:r>
              <a:rPr lang="zh-CN" altLang="en-US" sz="2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推理出</a:t>
            </a:r>
            <a:r>
              <a:rPr lang="zh-CN" alt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结论</a:t>
            </a:r>
            <a:r>
              <a:rPr lang="zh-CN" altLang="en-US" sz="2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：该</a:t>
            </a:r>
            <a:r>
              <a:rPr lang="zh-CN" altLang="en-US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动物为</a:t>
            </a:r>
            <a:r>
              <a:rPr lang="zh-CN" alt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长颈鹿！</a:t>
            </a:r>
            <a:endParaRPr lang="zh-CN" altLang="en-US" sz="24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1" name="矩形 2"/>
          <p:cNvSpPr>
            <a:spLocks noChangeArrowheads="1"/>
          </p:cNvSpPr>
          <p:nvPr/>
        </p:nvSpPr>
        <p:spPr bwMode="auto">
          <a:xfrm>
            <a:off x="441088" y="4293096"/>
            <a:ext cx="8676849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marL="609600" indent="-609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→R11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：若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该动物是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有蹄动物，有长腿、长颈、颜色是黄褐色、有</a:t>
            </a: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深色斑点，</a:t>
            </a:r>
            <a:endParaRPr lang="en-US" altLang="zh-CN" sz="2000" dirty="0" smtClean="0">
              <a:solidFill>
                <a:srgbClr val="0000FF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        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那么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它是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长颈鹿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；</a:t>
            </a:r>
            <a:endParaRPr lang="en-US" altLang="zh-CN" sz="20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66437" y="5887985"/>
            <a:ext cx="3889539" cy="495585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pPr marL="285750" indent="-285750" algn="just">
              <a:lnSpc>
                <a:spcPts val="3600"/>
              </a:lnSpc>
              <a:buClr>
                <a:srgbClr val="FF0000"/>
              </a:buClr>
              <a:buFont typeface="Wingdings" panose="05000000000000000000" pitchFamily="2" charset="2"/>
              <a:buChar char="p"/>
              <a:defRPr/>
            </a:pP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问题求解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过程终止，推理结束！</a:t>
            </a:r>
            <a:endParaRPr lang="zh-CN" altLang="en-US" sz="2000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2" name="矩形 11"/>
          <p:cNvSpPr/>
          <p:nvPr/>
        </p:nvSpPr>
        <p:spPr bwMode="auto">
          <a:xfrm>
            <a:off x="899592" y="1787090"/>
            <a:ext cx="6912768" cy="481990"/>
          </a:xfrm>
          <a:prstGeom prst="rect">
            <a:avLst/>
          </a:prstGeom>
          <a:noFill/>
          <a:ln w="444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13" name="矩形 12"/>
          <p:cNvSpPr/>
          <p:nvPr/>
        </p:nvSpPr>
        <p:spPr bwMode="auto">
          <a:xfrm>
            <a:off x="899592" y="3312099"/>
            <a:ext cx="7632848" cy="481990"/>
          </a:xfrm>
          <a:prstGeom prst="rect">
            <a:avLst/>
          </a:prstGeom>
          <a:noFill/>
          <a:ln w="444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14" name="矩形 13"/>
          <p:cNvSpPr/>
          <p:nvPr/>
        </p:nvSpPr>
        <p:spPr bwMode="auto">
          <a:xfrm>
            <a:off x="5255568" y="5376268"/>
            <a:ext cx="3528392" cy="954362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+mn-ea"/>
                <a:ea typeface="+mn-ea"/>
              </a:rPr>
              <a:t>推理过程</a:t>
            </a:r>
            <a:r>
              <a:rPr kumimoji="0" lang="zh-CN" alt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：通过将观察数据、中间结论不断添加到事实库</a:t>
            </a:r>
            <a:r>
              <a:rPr kumimoji="0" lang="en-US" altLang="zh-CN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(</a:t>
            </a:r>
            <a:r>
              <a:rPr kumimoji="0" lang="zh-CN" alt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样本集</a:t>
            </a:r>
            <a:r>
              <a:rPr kumimoji="0" lang="en-US" altLang="zh-CN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)</a:t>
            </a:r>
            <a:r>
              <a:rPr kumimoji="0" lang="zh-CN" alt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，实现对目标的逐步逼近，得出结论。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3" grpId="0"/>
      <p:bldP spid="5" grpId="0"/>
      <p:bldP spid="7" grpId="0"/>
      <p:bldP spid="10" grpId="0"/>
      <p:bldP spid="11" grpId="0"/>
      <p:bldP spid="8" grpId="0"/>
      <p:bldP spid="12" grpId="0" animBg="1"/>
      <p:bldP spid="13" grpId="0" animBg="1"/>
      <p:bldP spid="14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637388" y="1161688"/>
            <a:ext cx="1809436" cy="2880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609600" indent="-609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908050" indent="-436563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304925" indent="-395288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93863" indent="-3873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93913" indent="-398463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511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30083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655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9227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buFontTx/>
              <a:buNone/>
            </a:pPr>
            <a:r>
              <a:rPr lang="zh-CN" altLang="en-US" sz="2000" dirty="0" smtClean="0">
                <a:latin typeface="+mn-ea"/>
                <a:ea typeface="+mn-ea"/>
              </a:rPr>
              <a:t>深度学习方法：</a:t>
            </a:r>
            <a:endParaRPr lang="zh-CN" altLang="en-US" sz="2000" dirty="0">
              <a:latin typeface="+mn-ea"/>
              <a:ea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94967" y="1800524"/>
            <a:ext cx="8009481" cy="24929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dirty="0" smtClean="0">
                <a:latin typeface="arial" panose="020B0604020202020204" pitchFamily="34" charset="0"/>
              </a:rPr>
              <a:t>以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</a:t>
            </a:r>
            <a:r>
              <a:rPr lang="zh-CN" altLang="en-US" dirty="0">
                <a:latin typeface="arial" panose="020B0604020202020204" pitchFamily="34" charset="0"/>
              </a:rPr>
              <a:t>作为主要</a:t>
            </a:r>
            <a:r>
              <a:rPr lang="zh-CN" altLang="en-US" dirty="0" smtClean="0">
                <a:latin typeface="arial" panose="020B0604020202020204" pitchFamily="34" charset="0"/>
              </a:rPr>
              <a:t>编程语言</a:t>
            </a:r>
            <a:r>
              <a:rPr lang="zh-CN" altLang="en-US" dirty="0" smtClean="0">
                <a:latin typeface="+mn-ea"/>
                <a:ea typeface="+mn-ea"/>
              </a:rPr>
              <a:t>，</a:t>
            </a:r>
            <a:r>
              <a:rPr lang="zh-CN" altLang="en-US" dirty="0" smtClean="0">
                <a:latin typeface="arial" panose="020B0604020202020204" pitchFamily="34" charset="0"/>
              </a:rPr>
              <a:t>使用</a:t>
            </a:r>
            <a:r>
              <a:rPr lang="en-US" altLang="zh-CN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Pytorch</a:t>
            </a:r>
            <a:r>
              <a:rPr lang="en-US" altLang="zh-CN" dirty="0" smtClean="0">
                <a:latin typeface="+mn-ea"/>
                <a:ea typeface="+mn-ea"/>
                <a:cs typeface="Times New Roman" panose="02020603050405020304" pitchFamily="18" charset="0"/>
              </a:rPr>
              <a:t>/</a:t>
            </a:r>
            <a:r>
              <a:rPr lang="en-US" altLang="zh-CN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TensorFlow</a:t>
            </a:r>
            <a:r>
              <a:rPr lang="en-US" altLang="zh-CN" dirty="0" smtClean="0">
                <a:latin typeface="+mn-ea"/>
                <a:ea typeface="+mn-ea"/>
                <a:cs typeface="Times New Roman" panose="02020603050405020304" pitchFamily="18" charset="0"/>
              </a:rPr>
              <a:t>/</a:t>
            </a:r>
            <a:r>
              <a:rPr lang="en-US" altLang="zh-CN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MindSpore</a:t>
            </a:r>
            <a:r>
              <a:rPr lang="zh-CN" altLang="en-US" dirty="0" smtClean="0">
                <a:latin typeface="arial" panose="020B0604020202020204" pitchFamily="34" charset="0"/>
              </a:rPr>
              <a:t>框架</a:t>
            </a:r>
            <a:r>
              <a:rPr lang="zh-CN" altLang="en-US" dirty="0" smtClean="0">
                <a:latin typeface="+mn-ea"/>
                <a:ea typeface="+mn-ea"/>
              </a:rPr>
              <a:t>，</a:t>
            </a:r>
            <a:r>
              <a:rPr lang="zh-CN" altLang="en-US" dirty="0" smtClean="0">
                <a:latin typeface="arial" panose="020B0604020202020204" pitchFamily="34" charset="0"/>
              </a:rPr>
              <a:t>构建卷积神经网络模型</a:t>
            </a:r>
            <a:r>
              <a:rPr lang="en-US" altLang="zh-CN" dirty="0" smtClean="0">
                <a:latin typeface="+mn-ea"/>
                <a:ea typeface="+mn-ea"/>
              </a:rPr>
              <a:t>(</a:t>
            </a:r>
            <a:r>
              <a:rPr lang="zh-CN" altLang="en-US" dirty="0" smtClean="0">
                <a:latin typeface="arial" panose="020B0604020202020204" pitchFamily="34" charset="0"/>
              </a:rPr>
              <a:t>如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ResNet50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VGG</a:t>
            </a:r>
            <a:r>
              <a:rPr lang="en-US" altLang="zh-CN" dirty="0" smtClean="0">
                <a:latin typeface="+mn-ea"/>
                <a:ea typeface="+mn-ea"/>
              </a:rPr>
              <a:t>)</a:t>
            </a:r>
            <a:r>
              <a:rPr lang="zh-CN" altLang="en-US" dirty="0" smtClean="0">
                <a:latin typeface="arial" panose="020B0604020202020204" pitchFamily="34" charset="0"/>
              </a:rPr>
              <a:t>，实现</a:t>
            </a:r>
            <a:r>
              <a:rPr lang="zh-CN" altLang="en-US" dirty="0">
                <a:latin typeface="arial" panose="020B0604020202020204" pitchFamily="34" charset="0"/>
              </a:rPr>
              <a:t>对</a:t>
            </a:r>
            <a:r>
              <a:rPr lang="zh-CN" altLang="en-US" dirty="0" smtClean="0">
                <a:latin typeface="arial" panose="020B0604020202020204" pitchFamily="34" charset="0"/>
              </a:rPr>
              <a:t>动物图像的分类</a:t>
            </a:r>
            <a:r>
              <a:rPr lang="zh-CN" altLang="en-US" dirty="0">
                <a:latin typeface="arial" panose="020B0604020202020204" pitchFamily="34" charset="0"/>
              </a:rPr>
              <a:t>任务</a:t>
            </a:r>
            <a:r>
              <a:rPr lang="zh-CN" altLang="en-US" dirty="0" smtClean="0">
                <a:latin typeface="arial" panose="020B0604020202020204" pitchFamily="34" charset="0"/>
              </a:rPr>
              <a:t>。</a:t>
            </a:r>
            <a:endParaRPr lang="en-US" altLang="zh-CN" dirty="0" smtClean="0">
              <a:latin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dirty="0" smtClean="0">
                <a:latin typeface="arial" panose="020B0604020202020204" pitchFamily="34" charset="0"/>
              </a:rPr>
              <a:t>选择几种</a:t>
            </a:r>
            <a:r>
              <a:rPr lang="zh-CN" altLang="en-US" dirty="0">
                <a:latin typeface="arial" panose="020B0604020202020204" pitchFamily="34" charset="0"/>
              </a:rPr>
              <a:t>常见的动物</a:t>
            </a:r>
            <a:r>
              <a:rPr lang="zh-CN" altLang="en-US" dirty="0" smtClean="0">
                <a:latin typeface="arial" panose="020B0604020202020204" pitchFamily="34" charset="0"/>
              </a:rPr>
              <a:t>类别</a:t>
            </a:r>
            <a:r>
              <a:rPr lang="en-US" altLang="zh-CN" dirty="0" smtClean="0">
                <a:latin typeface="+mn-ea"/>
                <a:ea typeface="+mn-ea"/>
              </a:rPr>
              <a:t>(</a:t>
            </a:r>
            <a:r>
              <a:rPr lang="zh-CN" altLang="en-US" dirty="0" smtClean="0">
                <a:latin typeface="+mn-ea"/>
                <a:ea typeface="+mn-ea"/>
              </a:rPr>
              <a:t>如猫</a:t>
            </a:r>
            <a:r>
              <a:rPr lang="zh-CN" altLang="en-US" dirty="0">
                <a:latin typeface="+mn-ea"/>
                <a:ea typeface="+mn-ea"/>
              </a:rPr>
              <a:t>、狗、</a:t>
            </a:r>
            <a:r>
              <a:rPr lang="zh-CN" altLang="en-US" dirty="0" smtClean="0">
                <a:latin typeface="+mn-ea"/>
                <a:ea typeface="+mn-ea"/>
              </a:rPr>
              <a:t>鸡、马</a:t>
            </a:r>
            <a:r>
              <a:rPr lang="en-US" altLang="zh-CN" dirty="0" smtClean="0">
                <a:latin typeface="+mn-ea"/>
                <a:ea typeface="+mn-ea"/>
              </a:rPr>
              <a:t>…)</a:t>
            </a:r>
            <a:r>
              <a:rPr lang="zh-CN" altLang="en-US" dirty="0" smtClean="0">
                <a:latin typeface="arial" panose="020B0604020202020204" pitchFamily="34" charset="0"/>
              </a:rPr>
              <a:t>，</a:t>
            </a:r>
            <a:r>
              <a:rPr lang="zh-CN" altLang="en-US" dirty="0">
                <a:latin typeface="arial" panose="020B0604020202020204" pitchFamily="34" charset="0"/>
              </a:rPr>
              <a:t>作为识别的目标</a:t>
            </a:r>
            <a:r>
              <a:rPr lang="zh-CN" altLang="en-US" dirty="0" smtClean="0">
                <a:latin typeface="arial" panose="020B0604020202020204" pitchFamily="34" charset="0"/>
              </a:rPr>
              <a:t>。</a:t>
            </a:r>
            <a:endParaRPr lang="en-US" altLang="zh-CN" dirty="0" smtClean="0">
              <a:latin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dirty="0" smtClean="0">
                <a:latin typeface="arial" panose="020B0604020202020204" pitchFamily="34" charset="0"/>
              </a:rPr>
              <a:t>收集并建立这些</a:t>
            </a:r>
            <a:r>
              <a:rPr lang="zh-CN" altLang="en-US" dirty="0">
                <a:latin typeface="arial" panose="020B0604020202020204" pitchFamily="34" charset="0"/>
              </a:rPr>
              <a:t>动物</a:t>
            </a:r>
            <a:r>
              <a:rPr lang="zh-CN" altLang="en-US" dirty="0" smtClean="0">
                <a:latin typeface="arial" panose="020B0604020202020204" pitchFamily="34" charset="0"/>
              </a:rPr>
              <a:t>的图像</a:t>
            </a:r>
            <a:r>
              <a:rPr lang="zh-CN" altLang="en-US" dirty="0">
                <a:latin typeface="arial" panose="020B0604020202020204" pitchFamily="34" charset="0"/>
              </a:rPr>
              <a:t>数据</a:t>
            </a:r>
            <a:r>
              <a:rPr lang="zh-CN" altLang="en-US" dirty="0" smtClean="0">
                <a:latin typeface="arial" panose="020B0604020202020204" pitchFamily="34" charset="0"/>
              </a:rPr>
              <a:t>集。</a:t>
            </a:r>
            <a:endParaRPr lang="en-US" altLang="zh-CN" dirty="0" smtClean="0">
              <a:latin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dirty="0" smtClean="0">
                <a:latin typeface="arial" panose="020B0604020202020204" pitchFamily="34" charset="0"/>
              </a:rPr>
              <a:t>经过</a:t>
            </a:r>
            <a:r>
              <a:rPr lang="zh-CN" altLang="en-US" dirty="0">
                <a:latin typeface="arial" panose="020B0604020202020204" pitchFamily="34" charset="0"/>
              </a:rPr>
              <a:t>数据预处理后，模型在训练过程</a:t>
            </a:r>
            <a:r>
              <a:rPr lang="zh-CN" altLang="en-US" dirty="0" smtClean="0">
                <a:latin typeface="arial" panose="020B0604020202020204" pitchFamily="34" charset="0"/>
              </a:rPr>
              <a:t>中，通过</a:t>
            </a:r>
            <a:r>
              <a:rPr lang="zh-CN" altLang="en-US" dirty="0">
                <a:latin typeface="arial" panose="020B0604020202020204" pitchFamily="34" charset="0"/>
              </a:rPr>
              <a:t>卷积层提取图像特征，最终生成一个能够有效识别动物类别的高精度模型。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 bwMode="auto">
          <a:xfrm>
            <a:off x="755576" y="4437112"/>
            <a:ext cx="7697255" cy="1008112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ts val="2700"/>
              </a:lnSpc>
            </a:pP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</a:rPr>
              <a:t>作业</a:t>
            </a:r>
            <a:r>
              <a:rPr lang="zh-CN" altLang="en-US" sz="1600" dirty="0" smtClean="0">
                <a:latin typeface="+mn-ea"/>
                <a:ea typeface="+mn-ea"/>
              </a:rPr>
              <a:t>：基于</a:t>
            </a:r>
            <a:r>
              <a:rPr lang="zh-CN" altLang="en-US" sz="1600" dirty="0">
                <a:latin typeface="+mn-ea"/>
                <a:ea typeface="+mn-ea"/>
              </a:rPr>
              <a:t>产生</a:t>
            </a:r>
            <a:r>
              <a:rPr lang="zh-CN" altLang="en-US" sz="1600" dirty="0" smtClean="0">
                <a:latin typeface="+mn-ea"/>
                <a:ea typeface="+mn-ea"/>
              </a:rPr>
              <a:t>式与</a:t>
            </a:r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CNN</a:t>
            </a:r>
            <a:r>
              <a:rPr lang="zh-CN" altLang="en-US" sz="1600" dirty="0" smtClean="0"/>
              <a:t>的</a:t>
            </a:r>
            <a:r>
              <a:rPr lang="zh-CN" altLang="zh-CN" sz="1600" dirty="0" smtClean="0"/>
              <a:t>动物识别</a:t>
            </a:r>
            <a:r>
              <a:rPr lang="zh-CN" altLang="en-US" sz="1600" dirty="0" smtClean="0"/>
              <a:t>方法  </a:t>
            </a:r>
            <a:r>
              <a:rPr lang="en-US" altLang="zh-CN" sz="1600" dirty="0" smtClean="0">
                <a:latin typeface="+mn-ea"/>
                <a:ea typeface="+mn-ea"/>
              </a:rPr>
              <a:t> </a:t>
            </a: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</a:rPr>
              <a:t>时间</a:t>
            </a:r>
            <a:r>
              <a:rPr lang="zh-CN" altLang="en-US" sz="1600" dirty="0" smtClean="0">
                <a:latin typeface="+mn-ea"/>
                <a:ea typeface="+mn-ea"/>
              </a:rPr>
              <a:t>：课程结束前  </a:t>
            </a: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</a:rPr>
              <a:t>形式</a:t>
            </a:r>
            <a:r>
              <a:rPr lang="zh-CN" altLang="en-US" sz="1600" dirty="0">
                <a:latin typeface="+mn-ea"/>
                <a:ea typeface="+mn-ea"/>
              </a:rPr>
              <a:t>：文档</a:t>
            </a:r>
            <a:r>
              <a:rPr lang="en-US" altLang="zh-CN" sz="1600" dirty="0">
                <a:latin typeface="+mn-ea"/>
                <a:ea typeface="+mn-ea"/>
              </a:rPr>
              <a:t>+</a:t>
            </a:r>
            <a:r>
              <a:rPr lang="zh-CN" altLang="en-US" sz="1600" dirty="0">
                <a:latin typeface="+mn-ea"/>
                <a:ea typeface="+mn-ea"/>
              </a:rPr>
              <a:t>代码 </a:t>
            </a:r>
            <a:endParaRPr lang="en-US" altLang="zh-CN" sz="1600" dirty="0" smtClean="0">
              <a:latin typeface="+mn-ea"/>
              <a:ea typeface="+mn-ea"/>
            </a:endParaRPr>
          </a:p>
          <a:p>
            <a:pPr eaLnBrk="1" hangingPunct="1">
              <a:lnSpc>
                <a:spcPts val="2700"/>
              </a:lnSpc>
            </a:pP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</a:rPr>
              <a:t>目的</a:t>
            </a:r>
            <a:r>
              <a:rPr lang="zh-CN" altLang="en-US" sz="1600" dirty="0" smtClean="0">
                <a:latin typeface="+mn-ea"/>
                <a:ea typeface="+mn-ea"/>
              </a:rPr>
              <a:t>：</a:t>
            </a:r>
            <a:r>
              <a:rPr lang="zh-CN" altLang="zh-CN" sz="1600" dirty="0" smtClean="0">
                <a:solidFill>
                  <a:srgbClr val="0000FF"/>
                </a:solidFill>
              </a:rPr>
              <a:t>产生式系统</a:t>
            </a:r>
            <a:r>
              <a:rPr lang="zh-CN" altLang="zh-CN" sz="1600" dirty="0"/>
              <a:t>与</a:t>
            </a:r>
            <a:r>
              <a:rPr lang="zh-CN" altLang="zh-CN" sz="1600" dirty="0">
                <a:solidFill>
                  <a:srgbClr val="0000FF"/>
                </a:solidFill>
              </a:rPr>
              <a:t>深度</a:t>
            </a:r>
            <a:r>
              <a:rPr lang="zh-CN" altLang="zh-CN" sz="1600" dirty="0" smtClean="0">
                <a:solidFill>
                  <a:srgbClr val="0000FF"/>
                </a:solidFill>
              </a:rPr>
              <a:t>学习</a:t>
            </a:r>
            <a:r>
              <a:rPr lang="zh-CN" altLang="en-US" sz="1600" dirty="0">
                <a:solidFill>
                  <a:srgbClr val="0000FF"/>
                </a:solidFill>
              </a:rPr>
              <a:t>方法</a:t>
            </a:r>
            <a:r>
              <a:rPr lang="zh-CN" altLang="zh-CN" sz="1600" dirty="0" smtClean="0"/>
              <a:t>的比较</a:t>
            </a:r>
            <a:r>
              <a:rPr lang="en-US" altLang="zh-CN" sz="1600" dirty="0" smtClean="0"/>
              <a:t>    </a:t>
            </a: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</a:rPr>
              <a:t>文件打包名称</a:t>
            </a:r>
            <a:r>
              <a:rPr lang="zh-CN" altLang="en-US" sz="1600" dirty="0">
                <a:latin typeface="+mn-ea"/>
                <a:ea typeface="+mn-ea"/>
              </a:rPr>
              <a:t>：动物识别</a:t>
            </a:r>
            <a:r>
              <a:rPr lang="en-US" altLang="zh-CN" sz="1600" dirty="0">
                <a:latin typeface="+mn-ea"/>
                <a:ea typeface="+mn-ea"/>
              </a:rPr>
              <a:t>+</a:t>
            </a:r>
            <a:r>
              <a:rPr lang="zh-CN" altLang="en-US" sz="1600" dirty="0">
                <a:latin typeface="+mn-ea"/>
                <a:ea typeface="+mn-ea"/>
              </a:rPr>
              <a:t>姓名 </a:t>
            </a:r>
            <a:endParaRPr lang="en-US" altLang="zh-CN" sz="1600" dirty="0" smtClean="0"/>
          </a:p>
          <a:p>
            <a:pPr eaLnBrk="1" hangingPunct="1">
              <a:lnSpc>
                <a:spcPts val="2700"/>
              </a:lnSpc>
            </a:pPr>
            <a:r>
              <a:rPr lang="zh-CN" altLang="en-US" sz="1600" dirty="0" smtClean="0">
                <a:solidFill>
                  <a:srgbClr val="FF0000"/>
                </a:solidFill>
              </a:rPr>
              <a:t>内容</a:t>
            </a:r>
            <a:r>
              <a:rPr lang="zh-CN" altLang="en-US" sz="1600" dirty="0" smtClean="0"/>
              <a:t>：两种方法分析比较</a:t>
            </a:r>
            <a:r>
              <a:rPr lang="en-US" altLang="zh-CN" sz="1600" dirty="0" smtClean="0">
                <a:latin typeface="+mn-ea"/>
                <a:ea typeface="+mn-ea"/>
              </a:rPr>
              <a:t>(</a:t>
            </a:r>
            <a:r>
              <a:rPr lang="zh-CN" altLang="en-US" sz="1600" dirty="0" smtClean="0">
                <a:latin typeface="+mn-ea"/>
                <a:ea typeface="+mn-ea"/>
              </a:rPr>
              <a:t>算法原理、步骤、代码实现</a:t>
            </a:r>
            <a:r>
              <a:rPr lang="en-US" altLang="zh-CN" sz="1600" dirty="0" smtClean="0">
                <a:latin typeface="+mn-ea"/>
                <a:ea typeface="+mn-ea"/>
              </a:rPr>
              <a:t>)    </a:t>
            </a: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</a:rPr>
              <a:t>提交</a:t>
            </a:r>
            <a:r>
              <a:rPr lang="zh-CN" altLang="en-US" sz="1600" dirty="0">
                <a:latin typeface="+mn-ea"/>
                <a:ea typeface="+mn-ea"/>
              </a:rPr>
              <a:t>：</a:t>
            </a:r>
            <a:r>
              <a:rPr lang="en-US" altLang="zh-CN" sz="16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ai_2019@sohu.com</a:t>
            </a:r>
            <a:endParaRPr kumimoji="1" lang="en-US" altLang="zh-CN" sz="16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6219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3"/>
          <p:cNvSpPr txBox="1">
            <a:spLocks noChangeArrowheads="1"/>
          </p:cNvSpPr>
          <p:nvPr/>
        </p:nvSpPr>
        <p:spPr bwMode="auto">
          <a:xfrm>
            <a:off x="655265" y="1799517"/>
            <a:ext cx="7877175" cy="24935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609600" indent="-609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908050" indent="-436563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304925" indent="-395288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93863" indent="-3873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93913" indent="-398463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511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30083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655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9227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ts val="3000"/>
              </a:lnSpc>
              <a:buFontTx/>
              <a:buNone/>
            </a:pP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① 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初始化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事实库</a:t>
            </a:r>
            <a:r>
              <a:rPr lang="en-US" altLang="zh-CN" sz="2000" dirty="0" smtClean="0"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综合数据库</a:t>
            </a:r>
            <a:r>
              <a:rPr lang="en-US" altLang="zh-CN" sz="2000" dirty="0" smtClean="0">
                <a:latin typeface="+mn-ea"/>
                <a:ea typeface="+mn-ea"/>
                <a:cs typeface="Times New Roman" panose="02020603050405020304" pitchFamily="18" charset="0"/>
              </a:rPr>
              <a:t>\</a:t>
            </a: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观察数据集</a:t>
            </a:r>
            <a:r>
              <a:rPr lang="en-US" altLang="zh-CN" sz="2000" dirty="0" smtClean="0">
                <a:latin typeface="+mn-ea"/>
                <a:ea typeface="+mn-ea"/>
                <a:cs typeface="Times New Roman" panose="02020603050405020304" pitchFamily="18" charset="0"/>
              </a:rPr>
              <a:t>)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；</a:t>
            </a:r>
            <a:endParaRPr lang="zh-CN" altLang="en-US" sz="20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algn="just">
              <a:lnSpc>
                <a:spcPts val="3000"/>
              </a:lnSpc>
              <a:buFontTx/>
              <a:buNone/>
            </a:pP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② 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若存在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未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用过的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规则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前提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，能与事实库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相匹配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转③</a:t>
            </a:r>
            <a:r>
              <a:rPr lang="zh-CN" altLang="en-US" sz="2000" dirty="0" smtClean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，否则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转⑤；</a:t>
            </a:r>
          </a:p>
          <a:p>
            <a:pPr algn="just">
              <a:lnSpc>
                <a:spcPts val="3000"/>
              </a:lnSpc>
              <a:buFontTx/>
              <a:buNone/>
            </a:pP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③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使用规则，更新事实库，并标记所用规则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；</a:t>
            </a:r>
          </a:p>
          <a:p>
            <a:pPr algn="just">
              <a:lnSpc>
                <a:spcPts val="3000"/>
              </a:lnSpc>
              <a:buFontTx/>
              <a:buNone/>
            </a:pP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④ 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事实库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是否包含解</a:t>
            </a:r>
            <a:r>
              <a:rPr lang="zh-CN" altLang="en-US" sz="2000" dirty="0" smtClean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。若有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，即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终止求解过程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，否则转②；</a:t>
            </a:r>
          </a:p>
          <a:p>
            <a:pPr algn="just">
              <a:buFontTx/>
              <a:buNone/>
            </a:pP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⑤ 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要求更多关于问题</a:t>
            </a:r>
            <a:r>
              <a:rPr lang="zh-CN" altLang="en-US" sz="2000" dirty="0" smtClean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的知识，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若不能提供所</a:t>
            </a:r>
            <a:r>
              <a:rPr lang="zh-CN" altLang="en-US" sz="2000" dirty="0" smtClean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需知识，则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求解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失败</a:t>
            </a:r>
            <a:r>
              <a:rPr lang="zh-CN" altLang="en-US" sz="2000" dirty="0" smtClean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</a:t>
            </a:r>
            <a:endParaRPr lang="en-US" altLang="zh-CN" sz="2000" dirty="0" smtClean="0">
              <a:solidFill>
                <a:srgbClr val="0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algn="just">
              <a:buFontTx/>
              <a:buNone/>
            </a:pP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</a:t>
            </a:r>
            <a:r>
              <a:rPr lang="zh-CN" altLang="en-US" sz="2000" dirty="0" smtClean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否则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更新事实库并转②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。</a:t>
            </a:r>
          </a:p>
        </p:txBody>
      </p:sp>
      <p:sp>
        <p:nvSpPr>
          <p:cNvPr id="57347" name="Rectangle 3"/>
          <p:cNvSpPr txBox="1">
            <a:spLocks noChangeArrowheads="1"/>
          </p:cNvSpPr>
          <p:nvPr/>
        </p:nvSpPr>
        <p:spPr bwMode="auto">
          <a:xfrm>
            <a:off x="647637" y="1162637"/>
            <a:ext cx="3348299" cy="3590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609600" indent="-609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908050" indent="-436563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304925" indent="-395288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93863" indent="-3873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93913" indent="-398463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511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30083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655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9227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buFontTx/>
              <a:buNone/>
            </a:pP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产生式系统的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问题求解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步骤：</a:t>
            </a:r>
            <a:endParaRPr lang="zh-CN" altLang="en-US" sz="2000" dirty="0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727075" y="4509120"/>
            <a:ext cx="6869261" cy="948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342900" indent="-342900">
              <a:lnSpc>
                <a:spcPts val="37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  <a:defRPr/>
            </a:pPr>
            <a:r>
              <a:rPr lang="zh-CN" altLang="zh-CN" sz="2000" u="wavyHeavy" kern="1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简单</a:t>
            </a:r>
            <a:r>
              <a:rPr lang="zh-CN" altLang="zh-CN" sz="2000" u="wavyHeavy" kern="1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的</a:t>
            </a:r>
            <a:r>
              <a:rPr lang="zh-CN" altLang="zh-CN" sz="2000" kern="1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产生式系统，其</a:t>
            </a:r>
            <a:r>
              <a:rPr lang="zh-CN" altLang="zh-CN" sz="2000" kern="1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前提</a:t>
            </a:r>
            <a:r>
              <a:rPr lang="zh-CN" altLang="zh-CN" sz="2000" kern="1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和</a:t>
            </a:r>
            <a:r>
              <a:rPr lang="zh-CN" altLang="zh-CN" sz="2000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结论</a:t>
            </a:r>
            <a:r>
              <a:rPr lang="zh-CN" altLang="zh-CN" sz="2000" kern="1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都是</a:t>
            </a:r>
            <a:r>
              <a:rPr lang="zh-CN" altLang="zh-CN" sz="2000" kern="1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一些</a:t>
            </a:r>
            <a:r>
              <a:rPr lang="zh-CN" altLang="zh-CN" sz="2000" kern="1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简单的断言</a:t>
            </a:r>
            <a:r>
              <a:rPr lang="zh-CN" altLang="zh-CN" sz="2000" kern="1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。</a:t>
            </a:r>
            <a:endParaRPr lang="en-US" altLang="zh-CN" sz="2000" kern="100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342900" indent="-342900">
              <a:lnSpc>
                <a:spcPts val="37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  <a:defRPr/>
            </a:pPr>
            <a:r>
              <a:rPr lang="zh-CN" altLang="zh-CN" sz="2000" u="wavyHeavy" kern="1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实用</a:t>
            </a:r>
            <a:r>
              <a:rPr lang="zh-CN" altLang="en-US" sz="2000" u="wavyHeavy" kern="1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性的</a:t>
            </a:r>
            <a:r>
              <a:rPr lang="zh-CN" altLang="zh-CN" sz="2000" kern="1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产生式系统</a:t>
            </a:r>
            <a:r>
              <a:rPr lang="zh-CN" altLang="en-US" sz="2000" kern="1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，其</a:t>
            </a:r>
            <a:r>
              <a:rPr lang="zh-CN" altLang="zh-CN" sz="2000" kern="1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结构</a:t>
            </a:r>
            <a:r>
              <a:rPr lang="zh-CN" altLang="en-US" sz="2000" kern="1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、</a:t>
            </a:r>
            <a:r>
              <a:rPr lang="zh-CN" altLang="zh-CN" sz="2000" kern="1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规模</a:t>
            </a:r>
            <a:r>
              <a:rPr lang="zh-CN" altLang="zh-CN" sz="2000" kern="1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都</a:t>
            </a:r>
            <a:r>
              <a:rPr lang="zh-CN" altLang="zh-CN" sz="2000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更复杂</a:t>
            </a:r>
            <a:r>
              <a:rPr lang="zh-CN" altLang="zh-CN" sz="2000" kern="1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。</a:t>
            </a:r>
            <a:endParaRPr lang="zh-CN" altLang="en-US" sz="20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ext Box 4"/>
          <p:cNvSpPr txBox="1">
            <a:spLocks noChangeArrowheads="1"/>
          </p:cNvSpPr>
          <p:nvPr/>
        </p:nvSpPr>
        <p:spPr bwMode="auto">
          <a:xfrm>
            <a:off x="668938" y="1052736"/>
            <a:ext cx="330852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5</a:t>
            </a:r>
            <a:r>
              <a:rPr lang="zh-CN" altLang="en-US" sz="2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、知识</a:t>
            </a:r>
            <a:r>
              <a:rPr lang="zh-CN" altLang="en-US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的</a:t>
            </a:r>
            <a:r>
              <a:rPr lang="zh-CN" altLang="en-US" sz="2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逻辑</a:t>
            </a:r>
            <a:r>
              <a:rPr lang="zh-CN" altLang="en-US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表示</a:t>
            </a:r>
            <a:r>
              <a:rPr lang="zh-CN" altLang="en-US" sz="2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方法</a:t>
            </a:r>
            <a:endParaRPr lang="zh-CN" altLang="en-US" sz="24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CE490DE-CC0F-4768-8226-E6A4908D46A6}"/>
              </a:ext>
            </a:extLst>
          </p:cNvPr>
          <p:cNvSpPr/>
          <p:nvPr/>
        </p:nvSpPr>
        <p:spPr>
          <a:xfrm>
            <a:off x="602325" y="1719280"/>
            <a:ext cx="6057907" cy="9233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71463" indent="-271463">
              <a:lnSpc>
                <a:spcPct val="150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逻辑</a:t>
            </a:r>
            <a:r>
              <a:rPr lang="zh-CN" altLang="en-US" sz="2000" dirty="0">
                <a:latin typeface="+mn-ea"/>
                <a:ea typeface="+mn-ea"/>
              </a:rPr>
              <a:t>：</a:t>
            </a:r>
            <a:r>
              <a:rPr lang="zh-CN" altLang="zh-CN" sz="2000" dirty="0">
                <a:latin typeface="+mn-ea"/>
                <a:ea typeface="+mn-ea"/>
              </a:rPr>
              <a:t>进行</a:t>
            </a:r>
            <a:r>
              <a:rPr lang="zh-CN" altLang="zh-CN" sz="2000" dirty="0">
                <a:solidFill>
                  <a:srgbClr val="FF0000"/>
                </a:solidFill>
                <a:latin typeface="+mn-ea"/>
                <a:ea typeface="+mn-ea"/>
              </a:rPr>
              <a:t>正确推理</a:t>
            </a:r>
            <a:r>
              <a:rPr lang="zh-CN" altLang="zh-CN" sz="2000" dirty="0">
                <a:latin typeface="+mn-ea"/>
                <a:ea typeface="+mn-ea"/>
              </a:rPr>
              <a:t>和</a:t>
            </a:r>
            <a:r>
              <a:rPr lang="zh-CN" altLang="zh-CN" sz="2000" dirty="0">
                <a:solidFill>
                  <a:srgbClr val="FF0000"/>
                </a:solidFill>
                <a:latin typeface="+mn-ea"/>
                <a:ea typeface="+mn-ea"/>
              </a:rPr>
              <a:t>充分论证</a:t>
            </a:r>
            <a:r>
              <a:rPr lang="zh-CN" altLang="zh-CN" sz="2000" dirty="0">
                <a:latin typeface="+mn-ea"/>
                <a:ea typeface="+mn-ea"/>
              </a:rPr>
              <a:t>的</a:t>
            </a:r>
            <a:r>
              <a:rPr lang="zh-CN" altLang="zh-CN" sz="2000" dirty="0" smtClean="0">
                <a:latin typeface="+mn-ea"/>
                <a:ea typeface="+mn-ea"/>
              </a:rPr>
              <a:t>研究</a:t>
            </a:r>
            <a:endParaRPr lang="en-US" altLang="zh-CN" sz="2000" dirty="0">
              <a:latin typeface="+mn-ea"/>
              <a:ea typeface="+mn-ea"/>
            </a:endParaRPr>
          </a:p>
          <a:p>
            <a:pPr marL="271463" indent="-271463">
              <a:lnSpc>
                <a:spcPct val="150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zh-CN" sz="2000" dirty="0" smtClean="0">
                <a:solidFill>
                  <a:srgbClr val="FF0000"/>
                </a:solidFill>
                <a:latin typeface="+mn-ea"/>
              </a:rPr>
              <a:t>符号主义人工智能</a:t>
            </a:r>
            <a:r>
              <a:rPr lang="en-US" altLang="zh-CN" sz="2000" dirty="0" smtClean="0">
                <a:latin typeface="+mn-ea"/>
              </a:rPr>
              <a:t>(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Symbolic AI</a:t>
            </a:r>
            <a:r>
              <a:rPr lang="en-US" altLang="zh-CN" sz="2000" dirty="0" smtClean="0">
                <a:latin typeface="+mn-ea"/>
              </a:rPr>
              <a:t>)</a:t>
            </a:r>
            <a:r>
              <a:rPr lang="zh-CN" altLang="en-US" sz="2000" dirty="0" smtClean="0">
                <a:latin typeface="+mn-ea"/>
              </a:rPr>
              <a:t>即来源</a:t>
            </a:r>
            <a:r>
              <a:rPr lang="zh-CN" altLang="zh-CN" sz="2000" dirty="0" smtClean="0">
                <a:latin typeface="+mn-ea"/>
              </a:rPr>
              <a:t>于逻辑推理</a:t>
            </a:r>
            <a:endParaRPr lang="zh-CN" altLang="en-US" sz="2000" dirty="0">
              <a:latin typeface="+mn-e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06944" y="2852936"/>
            <a:ext cx="7992888" cy="276998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71463" indent="-271463">
              <a:lnSpc>
                <a:spcPts val="3200"/>
              </a:lnSpc>
              <a:spcAft>
                <a:spcPts val="12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zh-CN" sz="2000" dirty="0">
                <a:latin typeface="+mn-ea"/>
                <a:ea typeface="+mn-ea"/>
              </a:rPr>
              <a:t>从一个或若干</a:t>
            </a:r>
            <a:r>
              <a:rPr lang="zh-CN" altLang="zh-CN" sz="2000" dirty="0">
                <a:solidFill>
                  <a:srgbClr val="FF0000"/>
                </a:solidFill>
                <a:latin typeface="+mn-ea"/>
                <a:ea typeface="+mn-ea"/>
              </a:rPr>
              <a:t>前提</a:t>
            </a:r>
            <a:r>
              <a:rPr lang="zh-CN" altLang="zh-CN" sz="2000" dirty="0">
                <a:latin typeface="+mn-ea"/>
                <a:ea typeface="+mn-ea"/>
              </a:rPr>
              <a:t>出发</a:t>
            </a:r>
            <a:r>
              <a:rPr lang="zh-CN" altLang="zh-CN" sz="2000" dirty="0" smtClean="0">
                <a:latin typeface="+mn-ea"/>
                <a:ea typeface="+mn-ea"/>
              </a:rPr>
              <a:t>，</a:t>
            </a:r>
            <a:r>
              <a:rPr lang="zh-CN" altLang="en-US" sz="2000" dirty="0" smtClean="0">
                <a:latin typeface="+mn-ea"/>
                <a:ea typeface="+mn-ea"/>
              </a:rPr>
              <a:t>研究</a:t>
            </a:r>
            <a:r>
              <a:rPr lang="zh-CN" altLang="zh-CN" sz="2000" dirty="0" smtClean="0">
                <a:solidFill>
                  <a:srgbClr val="0000FF"/>
                </a:solidFill>
                <a:latin typeface="+mn-ea"/>
                <a:ea typeface="+mn-ea"/>
              </a:rPr>
              <a:t>是否</a:t>
            </a:r>
            <a:r>
              <a:rPr lang="zh-CN" altLang="zh-CN" sz="2000" dirty="0">
                <a:solidFill>
                  <a:srgbClr val="0000FF"/>
                </a:solidFill>
                <a:latin typeface="+mn-ea"/>
                <a:ea typeface="+mn-ea"/>
              </a:rPr>
              <a:t>存在</a:t>
            </a:r>
            <a:r>
              <a:rPr lang="zh-CN" altLang="zh-CN" sz="2000" dirty="0">
                <a:latin typeface="+mn-ea"/>
                <a:ea typeface="+mn-ea"/>
              </a:rPr>
              <a:t>一个</a:t>
            </a:r>
            <a:r>
              <a:rPr lang="zh-CN" altLang="zh-CN" sz="2000" dirty="0">
                <a:solidFill>
                  <a:srgbClr val="FF0000"/>
                </a:solidFill>
                <a:latin typeface="+mn-ea"/>
                <a:ea typeface="+mn-ea"/>
              </a:rPr>
              <a:t>有效的论证</a:t>
            </a:r>
            <a:r>
              <a:rPr lang="zh-CN" altLang="zh-CN" sz="2000" dirty="0">
                <a:latin typeface="+mn-ea"/>
                <a:ea typeface="+mn-ea"/>
              </a:rPr>
              <a:t>或</a:t>
            </a:r>
            <a:r>
              <a:rPr lang="zh-CN" altLang="zh-CN" sz="2000" dirty="0" smtClean="0">
                <a:solidFill>
                  <a:srgbClr val="FF0000"/>
                </a:solidFill>
                <a:latin typeface="+mn-ea"/>
                <a:ea typeface="+mn-ea"/>
              </a:rPr>
              <a:t>推理</a:t>
            </a:r>
            <a:r>
              <a:rPr lang="zh-CN" altLang="en-US" sz="2000" dirty="0" smtClean="0">
                <a:latin typeface="+mn-ea"/>
                <a:ea typeface="+mn-ea"/>
              </a:rPr>
              <a:t>，</a:t>
            </a:r>
            <a:r>
              <a:rPr lang="zh-CN" altLang="zh-CN" sz="2000" dirty="0" smtClean="0">
                <a:solidFill>
                  <a:srgbClr val="0000FF"/>
                </a:solidFill>
                <a:latin typeface="+mn-ea"/>
                <a:ea typeface="+mn-ea"/>
              </a:rPr>
              <a:t>支持</a:t>
            </a:r>
            <a:r>
              <a:rPr lang="zh-CN" altLang="zh-CN" sz="2000" dirty="0">
                <a:latin typeface="+mn-ea"/>
                <a:ea typeface="+mn-ea"/>
              </a:rPr>
              <a:t>所得到的</a:t>
            </a:r>
            <a:r>
              <a:rPr lang="zh-CN" altLang="zh-CN" sz="2000" dirty="0" smtClean="0">
                <a:solidFill>
                  <a:srgbClr val="FF0000"/>
                </a:solidFill>
                <a:latin typeface="+mn-ea"/>
                <a:ea typeface="+mn-ea"/>
              </a:rPr>
              <a:t>结论</a:t>
            </a:r>
            <a:r>
              <a:rPr lang="zh-CN" altLang="en-US" sz="2000" dirty="0" smtClean="0">
                <a:latin typeface="+mn-ea"/>
                <a:ea typeface="+mn-ea"/>
              </a:rPr>
              <a:t>。（</a:t>
            </a:r>
            <a:r>
              <a:rPr lang="zh-CN" altLang="zh-CN" sz="2000" dirty="0" smtClean="0">
                <a:latin typeface="+mn-ea"/>
                <a:ea typeface="+mn-ea"/>
              </a:rPr>
              <a:t>在</a:t>
            </a:r>
            <a:r>
              <a:rPr lang="zh-CN" altLang="zh-CN" sz="2000" dirty="0">
                <a:solidFill>
                  <a:srgbClr val="FF0000"/>
                </a:solidFill>
                <a:latin typeface="+mn-ea"/>
                <a:ea typeface="+mn-ea"/>
              </a:rPr>
              <a:t>前提</a:t>
            </a:r>
            <a:r>
              <a:rPr lang="zh-CN" altLang="zh-CN" sz="2000" dirty="0">
                <a:latin typeface="+mn-ea"/>
                <a:ea typeface="+mn-ea"/>
              </a:rPr>
              <a:t>和</a:t>
            </a:r>
            <a:r>
              <a:rPr lang="zh-CN" altLang="zh-CN" sz="2000" dirty="0">
                <a:solidFill>
                  <a:srgbClr val="FF0000"/>
                </a:solidFill>
                <a:latin typeface="+mn-ea"/>
                <a:ea typeface="+mn-ea"/>
              </a:rPr>
              <a:t>结论</a:t>
            </a:r>
            <a:r>
              <a:rPr lang="zh-CN" altLang="zh-CN" sz="2000" dirty="0" smtClean="0">
                <a:latin typeface="+mn-ea"/>
                <a:ea typeface="+mn-ea"/>
              </a:rPr>
              <a:t>之间</a:t>
            </a:r>
            <a:r>
              <a:rPr lang="zh-CN" altLang="en-US" sz="2000" u="wavyDbl" dirty="0" smtClean="0">
                <a:latin typeface="+mn-ea"/>
                <a:ea typeface="+mn-ea"/>
              </a:rPr>
              <a:t>建立</a:t>
            </a:r>
            <a:r>
              <a:rPr lang="zh-CN" altLang="zh-CN" sz="2000" u="wavyDbl" dirty="0" smtClean="0">
                <a:latin typeface="+mn-ea"/>
                <a:ea typeface="+mn-ea"/>
              </a:rPr>
              <a:t>逻辑</a:t>
            </a:r>
            <a:r>
              <a:rPr lang="zh-CN" altLang="zh-CN" sz="2000" u="wavyDbl" dirty="0">
                <a:latin typeface="+mn-ea"/>
                <a:ea typeface="+mn-ea"/>
              </a:rPr>
              <a:t>结构</a:t>
            </a:r>
            <a:r>
              <a:rPr lang="zh-CN" altLang="zh-CN" sz="2000" dirty="0">
                <a:latin typeface="+mn-ea"/>
                <a:ea typeface="+mn-ea"/>
              </a:rPr>
              <a:t>的</a:t>
            </a:r>
            <a:r>
              <a:rPr lang="zh-CN" altLang="zh-CN" sz="2000" dirty="0" smtClean="0">
                <a:solidFill>
                  <a:srgbClr val="FF0000"/>
                </a:solidFill>
                <a:latin typeface="+mn-ea"/>
                <a:ea typeface="+mn-ea"/>
              </a:rPr>
              <a:t>桥梁</a:t>
            </a:r>
            <a:r>
              <a:rPr lang="zh-CN" altLang="en-US" sz="2000" dirty="0" smtClean="0">
                <a:latin typeface="+mn-ea"/>
                <a:ea typeface="+mn-ea"/>
              </a:rPr>
              <a:t>）</a:t>
            </a:r>
            <a:endParaRPr lang="en-US" altLang="zh-CN" sz="2000" dirty="0">
              <a:latin typeface="+mn-ea"/>
              <a:ea typeface="+mn-ea"/>
            </a:endParaRPr>
          </a:p>
          <a:p>
            <a:pPr marL="271463" indent="-271463">
              <a:lnSpc>
                <a:spcPts val="3200"/>
              </a:lnSpc>
              <a:spcAft>
                <a:spcPts val="12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zh-CN" sz="2000" dirty="0" smtClean="0">
                <a:solidFill>
                  <a:srgbClr val="FF0000"/>
                </a:solidFill>
                <a:latin typeface="+mn-ea"/>
                <a:ea typeface="+mn-ea"/>
              </a:rPr>
              <a:t>逻辑</a:t>
            </a:r>
            <a:r>
              <a:rPr lang="zh-CN" altLang="zh-CN" sz="2000" dirty="0">
                <a:latin typeface="+mn-ea"/>
                <a:ea typeface="+mn-ea"/>
              </a:rPr>
              <a:t>与</a:t>
            </a:r>
            <a:r>
              <a:rPr lang="zh-CN" altLang="zh-CN" sz="2000" dirty="0" smtClean="0">
                <a:solidFill>
                  <a:srgbClr val="FF0000"/>
                </a:solidFill>
                <a:latin typeface="+mn-ea"/>
                <a:ea typeface="+mn-ea"/>
              </a:rPr>
              <a:t>推理</a:t>
            </a:r>
            <a:r>
              <a:rPr lang="zh-CN" altLang="en-US" sz="2000" dirty="0" smtClean="0">
                <a:latin typeface="+mn-ea"/>
                <a:ea typeface="+mn-ea"/>
              </a:rPr>
              <a:t>也</a:t>
            </a:r>
            <a:r>
              <a:rPr lang="zh-CN" altLang="zh-CN" sz="2000" dirty="0" smtClean="0">
                <a:latin typeface="+mn-ea"/>
                <a:ea typeface="+mn-ea"/>
              </a:rPr>
              <a:t>是</a:t>
            </a:r>
            <a:r>
              <a:rPr lang="zh-CN" altLang="zh-CN" sz="2000" dirty="0">
                <a:latin typeface="+mn-ea"/>
                <a:ea typeface="+mn-ea"/>
              </a:rPr>
              <a:t>人工智能的核心</a:t>
            </a:r>
            <a:r>
              <a:rPr lang="zh-CN" altLang="zh-CN" sz="2000" dirty="0" smtClean="0">
                <a:latin typeface="+mn-ea"/>
                <a:ea typeface="+mn-ea"/>
              </a:rPr>
              <a:t>问题</a:t>
            </a:r>
            <a:r>
              <a:rPr lang="zh-CN" altLang="en-US" sz="2000" dirty="0" smtClean="0">
                <a:latin typeface="+mn-ea"/>
                <a:ea typeface="+mn-ea"/>
              </a:rPr>
              <a:t>，</a:t>
            </a:r>
            <a:r>
              <a:rPr lang="zh-CN" altLang="zh-CN" sz="2000" dirty="0" smtClean="0">
                <a:latin typeface="+mn-ea"/>
                <a:ea typeface="+mn-ea"/>
              </a:rPr>
              <a:t>人类</a:t>
            </a:r>
            <a:r>
              <a:rPr lang="zh-CN" altLang="zh-CN" sz="2000" dirty="0">
                <a:solidFill>
                  <a:srgbClr val="FF0000"/>
                </a:solidFill>
                <a:latin typeface="+mn-ea"/>
                <a:ea typeface="+mn-ea"/>
              </a:rPr>
              <a:t>思维活动</a:t>
            </a:r>
            <a:r>
              <a:rPr lang="zh-CN" altLang="zh-CN" sz="2000" dirty="0">
                <a:latin typeface="+mn-ea"/>
                <a:ea typeface="+mn-ea"/>
              </a:rPr>
              <a:t>的一个重要功能</a:t>
            </a:r>
            <a:r>
              <a:rPr lang="zh-CN" altLang="zh-CN" sz="2000" dirty="0" smtClean="0">
                <a:latin typeface="+mn-ea"/>
                <a:ea typeface="+mn-ea"/>
              </a:rPr>
              <a:t>就是</a:t>
            </a:r>
            <a:r>
              <a:rPr lang="zh-CN" altLang="en-US" sz="2000" dirty="0" smtClean="0">
                <a:latin typeface="+mn-ea"/>
                <a:ea typeface="+mn-ea"/>
              </a:rPr>
              <a:t>先</a:t>
            </a:r>
            <a:r>
              <a:rPr lang="zh-CN" altLang="zh-CN" sz="2000" dirty="0" smtClean="0">
                <a:latin typeface="+mn-ea"/>
                <a:ea typeface="+mn-ea"/>
              </a:rPr>
              <a:t>设定</a:t>
            </a:r>
            <a:r>
              <a:rPr lang="zh-CN" altLang="en-US" sz="2000" dirty="0" smtClean="0">
                <a:latin typeface="+mn-ea"/>
                <a:ea typeface="+mn-ea"/>
              </a:rPr>
              <a:t>的</a:t>
            </a:r>
            <a:r>
              <a:rPr lang="zh-CN" altLang="zh-CN" sz="2000" dirty="0" smtClean="0">
                <a:latin typeface="+mn-ea"/>
                <a:ea typeface="+mn-ea"/>
              </a:rPr>
              <a:t>一些</a:t>
            </a:r>
            <a:r>
              <a:rPr lang="zh-CN" altLang="zh-CN" sz="2000" dirty="0">
                <a:solidFill>
                  <a:srgbClr val="0000FF"/>
                </a:solidFill>
                <a:latin typeface="+mn-ea"/>
                <a:ea typeface="+mn-ea"/>
              </a:rPr>
              <a:t>逻辑规则</a:t>
            </a:r>
            <a:r>
              <a:rPr lang="zh-CN" altLang="zh-CN" sz="2000" dirty="0">
                <a:latin typeface="+mn-ea"/>
                <a:ea typeface="+mn-ea"/>
              </a:rPr>
              <a:t>，然后进行</a:t>
            </a:r>
            <a:r>
              <a:rPr lang="zh-CN" altLang="zh-CN" sz="2000" dirty="0" smtClean="0">
                <a:latin typeface="+mn-ea"/>
                <a:ea typeface="+mn-ea"/>
              </a:rPr>
              <a:t>分析</a:t>
            </a:r>
            <a:r>
              <a:rPr lang="zh-CN" altLang="en-US" sz="2000" dirty="0" smtClean="0">
                <a:latin typeface="+mn-ea"/>
                <a:ea typeface="+mn-ea"/>
              </a:rPr>
              <a:t>。</a:t>
            </a:r>
            <a:endParaRPr lang="en-US" altLang="zh-CN" sz="2000" dirty="0" smtClean="0">
              <a:latin typeface="+mn-ea"/>
              <a:ea typeface="+mn-ea"/>
            </a:endParaRPr>
          </a:p>
          <a:p>
            <a:pPr marL="285750" indent="-285750">
              <a:lnSpc>
                <a:spcPts val="32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zh-CN" sz="2000" dirty="0" smtClean="0">
                <a:solidFill>
                  <a:srgbClr val="FF0000"/>
                </a:solidFill>
                <a:latin typeface="+mn-ea"/>
                <a:ea typeface="+mn-ea"/>
              </a:rPr>
              <a:t>如</a:t>
            </a:r>
            <a:r>
              <a:rPr lang="zh-CN" altLang="en-US" sz="2000" dirty="0" smtClean="0">
                <a:latin typeface="+mn-ea"/>
                <a:ea typeface="+mn-ea"/>
              </a:rPr>
              <a:t>：</a:t>
            </a:r>
            <a:r>
              <a:rPr lang="zh-CN" altLang="zh-CN" sz="2000" dirty="0" smtClean="0">
                <a:latin typeface="+mn-ea"/>
                <a:ea typeface="+mn-ea"/>
              </a:rPr>
              <a:t>通过</a:t>
            </a:r>
            <a:r>
              <a:rPr lang="zh-CN" altLang="zh-CN" sz="2000" dirty="0">
                <a:solidFill>
                  <a:srgbClr val="0000FF"/>
                </a:solidFill>
                <a:latin typeface="+mn-ea"/>
                <a:ea typeface="+mn-ea"/>
              </a:rPr>
              <a:t>归纳</a:t>
            </a:r>
            <a:r>
              <a:rPr lang="zh-CN" altLang="zh-CN" sz="2000" dirty="0">
                <a:latin typeface="+mn-ea"/>
                <a:ea typeface="+mn-ea"/>
              </a:rPr>
              <a:t>和</a:t>
            </a:r>
            <a:r>
              <a:rPr lang="zh-CN" altLang="zh-CN" sz="2000" dirty="0">
                <a:solidFill>
                  <a:srgbClr val="0000FF"/>
                </a:solidFill>
                <a:latin typeface="+mn-ea"/>
                <a:ea typeface="+mn-ea"/>
              </a:rPr>
              <a:t>演绎</a:t>
            </a:r>
            <a:r>
              <a:rPr lang="zh-CN" altLang="zh-CN" sz="2000" dirty="0">
                <a:latin typeface="+mn-ea"/>
                <a:ea typeface="+mn-ea"/>
              </a:rPr>
              <a:t>等</a:t>
            </a:r>
            <a:r>
              <a:rPr lang="zh-CN" altLang="zh-CN" sz="2000" dirty="0" smtClean="0">
                <a:latin typeface="+mn-ea"/>
                <a:ea typeface="+mn-ea"/>
              </a:rPr>
              <a:t>手段</a:t>
            </a:r>
            <a:r>
              <a:rPr lang="zh-CN" altLang="en-US" sz="2000" dirty="0" smtClean="0">
                <a:latin typeface="+mn-ea"/>
                <a:ea typeface="+mn-ea"/>
              </a:rPr>
              <a:t>，</a:t>
            </a:r>
            <a:r>
              <a:rPr lang="zh-CN" altLang="zh-CN" sz="2000" dirty="0" smtClean="0">
                <a:latin typeface="+mn-ea"/>
                <a:ea typeface="+mn-ea"/>
              </a:rPr>
              <a:t>对</a:t>
            </a:r>
            <a:r>
              <a:rPr lang="zh-CN" altLang="en-US" sz="2000" u="wavyDbl" dirty="0" smtClean="0">
                <a:latin typeface="+mn-ea"/>
                <a:ea typeface="+mn-ea"/>
              </a:rPr>
              <a:t>已有</a:t>
            </a:r>
            <a:r>
              <a:rPr lang="zh-CN" altLang="zh-CN" sz="2000" u="wavyDbl" dirty="0" smtClean="0">
                <a:latin typeface="+mn-ea"/>
                <a:ea typeface="+mn-ea"/>
              </a:rPr>
              <a:t>观测</a:t>
            </a:r>
            <a:r>
              <a:rPr lang="zh-CN" altLang="zh-CN" sz="2000" u="wavyDbl" dirty="0">
                <a:latin typeface="+mn-ea"/>
                <a:ea typeface="+mn-ea"/>
              </a:rPr>
              <a:t>现象</a:t>
            </a:r>
            <a:r>
              <a:rPr lang="zh-CN" altLang="zh-CN" sz="2000" dirty="0">
                <a:solidFill>
                  <a:srgbClr val="0000FF"/>
                </a:solidFill>
                <a:latin typeface="+mn-ea"/>
                <a:ea typeface="+mn-ea"/>
              </a:rPr>
              <a:t>由果溯</a:t>
            </a:r>
            <a:r>
              <a:rPr lang="zh-CN" altLang="zh-CN" sz="2000" dirty="0" smtClean="0">
                <a:solidFill>
                  <a:srgbClr val="0000FF"/>
                </a:solidFill>
                <a:latin typeface="+mn-ea"/>
                <a:ea typeface="+mn-ea"/>
              </a:rPr>
              <a:t>因</a:t>
            </a:r>
            <a:r>
              <a:rPr lang="en-US" altLang="zh-CN" sz="2000" dirty="0" smtClean="0">
                <a:latin typeface="+mn-ea"/>
                <a:ea typeface="+mn-ea"/>
              </a:rPr>
              <a:t>(</a:t>
            </a:r>
            <a:r>
              <a:rPr lang="zh-CN" altLang="zh-CN" sz="2000" dirty="0" smtClean="0">
                <a:latin typeface="+mn-ea"/>
                <a:ea typeface="+mn-ea"/>
              </a:rPr>
              <a:t>归纳</a:t>
            </a:r>
            <a:r>
              <a:rPr lang="en-US" altLang="zh-CN" sz="2000" dirty="0" smtClean="0">
                <a:latin typeface="+mn-ea"/>
                <a:ea typeface="+mn-ea"/>
              </a:rPr>
              <a:t>)</a:t>
            </a:r>
            <a:r>
              <a:rPr lang="zh-CN" altLang="zh-CN" sz="2000" dirty="0" smtClean="0">
                <a:latin typeface="+mn-ea"/>
                <a:ea typeface="+mn-ea"/>
              </a:rPr>
              <a:t>或</a:t>
            </a:r>
            <a:r>
              <a:rPr lang="zh-CN" altLang="zh-CN" sz="2000" dirty="0">
                <a:solidFill>
                  <a:srgbClr val="0000FF"/>
                </a:solidFill>
                <a:latin typeface="+mn-ea"/>
                <a:ea typeface="+mn-ea"/>
              </a:rPr>
              <a:t>由因溯</a:t>
            </a:r>
            <a:r>
              <a:rPr lang="zh-CN" altLang="zh-CN" sz="2000" dirty="0" smtClean="0">
                <a:solidFill>
                  <a:srgbClr val="0000FF"/>
                </a:solidFill>
                <a:latin typeface="+mn-ea"/>
                <a:ea typeface="+mn-ea"/>
              </a:rPr>
              <a:t>果</a:t>
            </a:r>
            <a:r>
              <a:rPr lang="en-US" altLang="zh-CN" sz="2000" dirty="0" smtClean="0">
                <a:latin typeface="+mn-ea"/>
                <a:ea typeface="+mn-ea"/>
              </a:rPr>
              <a:t>(</a:t>
            </a:r>
            <a:r>
              <a:rPr lang="zh-CN" altLang="zh-CN" sz="2000" dirty="0" smtClean="0">
                <a:latin typeface="+mn-ea"/>
                <a:ea typeface="+mn-ea"/>
              </a:rPr>
              <a:t>推理</a:t>
            </a:r>
            <a:r>
              <a:rPr lang="en-US" altLang="zh-CN" sz="2000" dirty="0" smtClean="0">
                <a:latin typeface="+mn-ea"/>
                <a:ea typeface="+mn-ea"/>
              </a:rPr>
              <a:t>)</a:t>
            </a:r>
            <a:r>
              <a:rPr lang="zh-CN" altLang="zh-CN" sz="2000" dirty="0" smtClean="0">
                <a:latin typeface="+mn-ea"/>
                <a:ea typeface="+mn-ea"/>
              </a:rPr>
              <a:t>，</a:t>
            </a:r>
            <a:r>
              <a:rPr lang="zh-CN" altLang="zh-CN" sz="2000" dirty="0">
                <a:latin typeface="+mn-ea"/>
                <a:ea typeface="+mn-ea"/>
              </a:rPr>
              <a:t>从观测现象中得到结论。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Text Box 4"/>
          <p:cNvSpPr txBox="1">
            <a:spLocks noChangeArrowheads="1"/>
          </p:cNvSpPr>
          <p:nvPr/>
        </p:nvSpPr>
        <p:spPr bwMode="auto">
          <a:xfrm>
            <a:off x="647173" y="1162056"/>
            <a:ext cx="1611335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000" dirty="0" smtClean="0">
                <a:latin typeface="+mn-ea"/>
                <a:ea typeface="+mn-ea"/>
                <a:cs typeface="Times New Roman" panose="02020603050405020304" pitchFamily="18" charset="0"/>
              </a:rPr>
              <a:t>5.1 </a:t>
            </a: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命题逻辑</a:t>
            </a:r>
            <a:endParaRPr lang="zh-CN" altLang="en-US" sz="2000" dirty="0">
              <a:solidFill>
                <a:schemeClr val="tx2"/>
              </a:solidFill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60419" name="矩形 1"/>
          <p:cNvSpPr>
            <a:spLocks noChangeArrowheads="1"/>
          </p:cNvSpPr>
          <p:nvPr/>
        </p:nvSpPr>
        <p:spPr bwMode="auto">
          <a:xfrm>
            <a:off x="611419" y="1812164"/>
            <a:ext cx="7839777" cy="40010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marL="609600" indent="-609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271463" indent="-271463" algn="just">
              <a:lnSpc>
                <a:spcPts val="3000"/>
              </a:lnSpc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命题</a:t>
            </a:r>
            <a:r>
              <a:rPr lang="zh-CN" altLang="en-US" sz="2000" dirty="0" smtClean="0">
                <a:solidFill>
                  <a:srgbClr val="000000"/>
                </a:solidFill>
                <a:latin typeface="+mn-ea"/>
                <a:ea typeface="+mn-ea"/>
              </a:rPr>
              <a:t>：具有</a:t>
            </a:r>
            <a:r>
              <a:rPr lang="zh-CN" altLang="en-US" sz="2000" dirty="0" smtClean="0">
                <a:solidFill>
                  <a:srgbClr val="0000FF"/>
                </a:solidFill>
                <a:latin typeface="+mn-ea"/>
                <a:ea typeface="+mn-ea"/>
              </a:rPr>
              <a:t>真假</a:t>
            </a:r>
            <a:r>
              <a:rPr lang="zh-CN" altLang="en-US" sz="2000" dirty="0">
                <a:solidFill>
                  <a:srgbClr val="0000FF"/>
                </a:solidFill>
                <a:latin typeface="+mn-ea"/>
                <a:ea typeface="+mn-ea"/>
              </a:rPr>
              <a:t>含义</a:t>
            </a:r>
            <a:r>
              <a:rPr lang="zh-CN" altLang="en-US" sz="2000" dirty="0" smtClean="0">
                <a:solidFill>
                  <a:srgbClr val="000000"/>
                </a:solidFill>
                <a:latin typeface="+mn-ea"/>
                <a:ea typeface="+mn-ea"/>
              </a:rPr>
              <a:t>的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陈述句</a:t>
            </a:r>
            <a:endParaRPr lang="en-US" altLang="zh-CN" sz="2000" dirty="0" smtClean="0">
              <a:latin typeface="+mn-ea"/>
              <a:ea typeface="+mn-ea"/>
              <a:cs typeface="Times New Roman" panose="02020603050405020304" pitchFamily="18" charset="0"/>
            </a:endParaRPr>
          </a:p>
          <a:p>
            <a:pPr marL="1349375" indent="-271463" algn="just">
              <a:lnSpc>
                <a:spcPts val="3000"/>
              </a:lnSpc>
              <a:spcAft>
                <a:spcPts val="12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zh-CN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如</a:t>
            </a:r>
            <a:r>
              <a:rPr lang="zh-CN" altLang="zh-CN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：</a:t>
            </a:r>
            <a:r>
              <a:rPr lang="zh-CN" altLang="zh-CN" dirty="0">
                <a:latin typeface="+mn-ea"/>
                <a:ea typeface="+mn-ea"/>
                <a:cs typeface="Times New Roman" panose="02020603050405020304" pitchFamily="18" charset="0"/>
              </a:rPr>
              <a:t>天在</a:t>
            </a:r>
            <a:r>
              <a:rPr lang="zh-CN" altLang="zh-CN" dirty="0" smtClean="0">
                <a:latin typeface="+mn-ea"/>
                <a:ea typeface="+mn-ea"/>
                <a:cs typeface="Times New Roman" panose="02020603050405020304" pitchFamily="18" charset="0"/>
              </a:rPr>
              <a:t>下雨</a:t>
            </a:r>
            <a:r>
              <a:rPr lang="en-US" altLang="zh-CN" dirty="0" smtClean="0">
                <a:latin typeface="+mn-ea"/>
                <a:ea typeface="+mn-ea"/>
                <a:cs typeface="Times New Roman" panose="02020603050405020304" pitchFamily="18" charset="0"/>
              </a:rPr>
              <a:t>\</a:t>
            </a:r>
            <a:r>
              <a:rPr lang="zh-CN" altLang="zh-CN" dirty="0" smtClean="0">
                <a:latin typeface="+mn-ea"/>
                <a:ea typeface="+mn-ea"/>
                <a:cs typeface="Times New Roman" panose="02020603050405020304" pitchFamily="18" charset="0"/>
              </a:rPr>
              <a:t>天晴</a:t>
            </a:r>
            <a:r>
              <a:rPr lang="en-US" altLang="zh-CN" dirty="0" smtClean="0">
                <a:latin typeface="+mn-ea"/>
                <a:ea typeface="+mn-ea"/>
                <a:cs typeface="Times New Roman" panose="02020603050405020304" pitchFamily="18" charset="0"/>
              </a:rPr>
              <a:t>\</a:t>
            </a:r>
            <a:r>
              <a:rPr lang="zh-CN" altLang="zh-CN" dirty="0" smtClean="0">
                <a:latin typeface="+mn-ea"/>
                <a:ea typeface="+mn-ea"/>
                <a:cs typeface="Times New Roman" panose="02020603050405020304" pitchFamily="18" charset="0"/>
              </a:rPr>
              <a:t>血液</a:t>
            </a:r>
            <a:r>
              <a:rPr lang="zh-CN" altLang="zh-CN" dirty="0">
                <a:latin typeface="+mn-ea"/>
                <a:ea typeface="+mn-ea"/>
                <a:cs typeface="Times New Roman" panose="02020603050405020304" pitchFamily="18" charset="0"/>
              </a:rPr>
              <a:t>是红色</a:t>
            </a:r>
            <a:r>
              <a:rPr lang="zh-CN" altLang="zh-CN" dirty="0" smtClean="0">
                <a:latin typeface="+mn-ea"/>
                <a:ea typeface="+mn-ea"/>
                <a:cs typeface="Times New Roman" panose="02020603050405020304" pitchFamily="18" charset="0"/>
              </a:rPr>
              <a:t>的</a:t>
            </a:r>
            <a:r>
              <a:rPr lang="en-US" altLang="zh-CN" dirty="0" smtClean="0">
                <a:latin typeface="+mn-ea"/>
                <a:ea typeface="+mn-ea"/>
                <a:cs typeface="Times New Roman" panose="02020603050405020304" pitchFamily="18" charset="0"/>
              </a:rPr>
              <a:t>\</a:t>
            </a:r>
            <a:r>
              <a:rPr lang="zh-CN" altLang="en-US" dirty="0" smtClean="0">
                <a:latin typeface="+mn-ea"/>
                <a:ea typeface="+mn-ea"/>
                <a:cs typeface="Times New Roman" panose="02020603050405020304" pitchFamily="18" charset="0"/>
              </a:rPr>
              <a:t>月亮</a:t>
            </a:r>
            <a:r>
              <a:rPr lang="zh-CN" altLang="en-US" dirty="0">
                <a:latin typeface="+mn-ea"/>
                <a:ea typeface="+mn-ea"/>
                <a:cs typeface="Times New Roman" panose="02020603050405020304" pitchFamily="18" charset="0"/>
              </a:rPr>
              <a:t>是方的</a:t>
            </a:r>
            <a:r>
              <a:rPr lang="en-US" altLang="zh-CN" dirty="0" smtClean="0">
                <a:latin typeface="+mn-ea"/>
                <a:ea typeface="+mn-ea"/>
                <a:cs typeface="Times New Roman" panose="02020603050405020304" pitchFamily="18" charset="0"/>
              </a:rPr>
              <a:t>…</a:t>
            </a:r>
            <a:endParaRPr lang="en-US" altLang="zh-CN" dirty="0">
              <a:latin typeface="+mn-ea"/>
              <a:ea typeface="+mn-ea"/>
              <a:cs typeface="Times New Roman" panose="02020603050405020304" pitchFamily="18" charset="0"/>
            </a:endParaRPr>
          </a:p>
          <a:p>
            <a:pPr marL="271463" indent="-271463" algn="just">
              <a:lnSpc>
                <a:spcPts val="3000"/>
              </a:lnSpc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表示</a:t>
            </a: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：</a:t>
            </a:r>
            <a:r>
              <a:rPr lang="zh-CN" altLang="zh-CN" sz="20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大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写</a:t>
            </a:r>
            <a:r>
              <a:rPr lang="zh-CN" altLang="zh-CN" sz="20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字母</a:t>
            </a: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（</a:t>
            </a:r>
            <a:r>
              <a:rPr lang="zh-CN" altLang="en-US" sz="2000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命题变元</a:t>
            </a: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）</a:t>
            </a:r>
            <a:endParaRPr lang="en-US" altLang="zh-CN" sz="2000" dirty="0" smtClean="0">
              <a:latin typeface="+mn-ea"/>
              <a:ea typeface="+mn-ea"/>
              <a:cs typeface="Times New Roman" panose="02020603050405020304" pitchFamily="18" charset="0"/>
            </a:endParaRPr>
          </a:p>
          <a:p>
            <a:pPr marL="1349375" indent="-271463" algn="just">
              <a:lnSpc>
                <a:spcPts val="3000"/>
              </a:lnSpc>
              <a:spcAft>
                <a:spcPts val="12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en-US" altLang="zh-CN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</a:t>
            </a:r>
            <a:r>
              <a:rPr lang="zh-CN" altLang="en-US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北京是座古老的</a:t>
            </a:r>
            <a:r>
              <a:rPr lang="zh-CN" altLang="en-US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城市        </a:t>
            </a:r>
            <a:r>
              <a:rPr lang="en-US" altLang="zh-CN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</a:t>
            </a:r>
            <a:r>
              <a:rPr lang="zh-CN" altLang="en-US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</a:t>
            </a:r>
            <a:r>
              <a:rPr lang="zh-CN" altLang="en-US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人工智能是巨大的机遇</a:t>
            </a:r>
            <a:endParaRPr lang="en-US" altLang="zh-CN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271463" indent="-271463" eaLnBrk="1" hangingPunct="1">
              <a:lnSpc>
                <a:spcPts val="3000"/>
              </a:lnSpc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一</a:t>
            </a:r>
            <a:r>
              <a:rPr lang="zh-CN" altLang="en-US" sz="2000" dirty="0">
                <a:latin typeface="+mn-ea"/>
                <a:ea typeface="+mn-ea"/>
                <a:cs typeface="Times New Roman" panose="02020603050405020304" pitchFamily="18" charset="0"/>
              </a:rPr>
              <a:t>个命题</a:t>
            </a: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不能</a:t>
            </a:r>
            <a:r>
              <a:rPr lang="zh-CN" altLang="en-US" sz="2000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同时既为真又为</a:t>
            </a:r>
            <a:r>
              <a:rPr lang="zh-CN" altLang="en-US" sz="2000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假</a:t>
            </a:r>
            <a:endParaRPr lang="en-US" altLang="zh-CN" sz="2000" dirty="0" smtClean="0">
              <a:solidFill>
                <a:srgbClr val="0000FF"/>
              </a:solidFill>
              <a:latin typeface="+mn-ea"/>
              <a:ea typeface="+mn-ea"/>
              <a:cs typeface="Times New Roman" panose="02020603050405020304" pitchFamily="18" charset="0"/>
            </a:endParaRPr>
          </a:p>
          <a:p>
            <a:pPr marL="533400" indent="-261938" eaLnBrk="1" hangingPunct="1">
              <a:lnSpc>
                <a:spcPts val="3000"/>
              </a:lnSpc>
              <a:spcAft>
                <a:spcPts val="12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dirty="0" smtClean="0">
                <a:latin typeface="+mn-ea"/>
                <a:ea typeface="+mn-ea"/>
                <a:cs typeface="Times New Roman" panose="02020603050405020304" pitchFamily="18" charset="0"/>
              </a:rPr>
              <a:t>但可在一种条件</a:t>
            </a:r>
            <a:r>
              <a:rPr lang="zh-CN" altLang="en-US" dirty="0">
                <a:latin typeface="+mn-ea"/>
                <a:ea typeface="+mn-ea"/>
                <a:cs typeface="Times New Roman" panose="02020603050405020304" pitchFamily="18" charset="0"/>
              </a:rPr>
              <a:t>下为真</a:t>
            </a:r>
            <a:r>
              <a:rPr lang="zh-CN" altLang="en-US" dirty="0" smtClean="0">
                <a:latin typeface="+mn-ea"/>
                <a:ea typeface="+mn-ea"/>
                <a:cs typeface="Times New Roman" panose="02020603050405020304" pitchFamily="18" charset="0"/>
              </a:rPr>
              <a:t>，另一种</a:t>
            </a:r>
            <a:r>
              <a:rPr lang="zh-CN" altLang="en-US" dirty="0">
                <a:latin typeface="+mn-ea"/>
                <a:ea typeface="+mn-ea"/>
                <a:cs typeface="Times New Roman" panose="02020603050405020304" pitchFamily="18" charset="0"/>
              </a:rPr>
              <a:t>条件下为假</a:t>
            </a:r>
            <a:r>
              <a:rPr lang="zh-CN" altLang="en-US" dirty="0" smtClean="0">
                <a:latin typeface="+mn-ea"/>
                <a:ea typeface="+mn-ea"/>
                <a:cs typeface="Times New Roman" panose="02020603050405020304" pitchFamily="18" charset="0"/>
              </a:rPr>
              <a:t>。</a:t>
            </a:r>
            <a:r>
              <a:rPr lang="en-US" altLang="zh-CN" dirty="0" smtClean="0"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lang="zh-CN" altLang="en-US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如：</a:t>
            </a:r>
            <a:r>
              <a:rPr lang="zh-CN" altLang="en-US" dirty="0" smtClean="0">
                <a:latin typeface="+mn-ea"/>
                <a:ea typeface="+mn-ea"/>
              </a:rPr>
              <a:t>二进制</a:t>
            </a:r>
            <a:r>
              <a:rPr lang="en-US" altLang="zh-CN" dirty="0" smtClean="0">
                <a:latin typeface="+mn-ea"/>
                <a:ea typeface="+mn-ea"/>
              </a:rPr>
              <a:t>/</a:t>
            </a:r>
            <a:r>
              <a:rPr lang="zh-CN" altLang="en-US" dirty="0" smtClean="0">
                <a:latin typeface="+mn-ea"/>
                <a:ea typeface="+mn-ea"/>
              </a:rPr>
              <a:t>十进制</a:t>
            </a:r>
            <a:r>
              <a:rPr lang="en-US" altLang="zh-CN" dirty="0" smtClean="0">
                <a:latin typeface="+mn-ea"/>
                <a:ea typeface="+mn-ea"/>
              </a:rPr>
              <a:t>)</a:t>
            </a:r>
            <a:endParaRPr lang="zh-CN" altLang="en-US" dirty="0">
              <a:latin typeface="+mn-ea"/>
              <a:ea typeface="+mn-ea"/>
            </a:endParaRPr>
          </a:p>
          <a:p>
            <a:pPr marL="271463" indent="-271463" algn="just">
              <a:lnSpc>
                <a:spcPts val="3000"/>
              </a:lnSpc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dirty="0" smtClean="0">
                <a:latin typeface="+mn-ea"/>
                <a:ea typeface="+mn-ea"/>
              </a:rPr>
              <a:t>没有</a:t>
            </a:r>
            <a:r>
              <a:rPr lang="zh-CN" altLang="en-US" sz="2000" dirty="0">
                <a:latin typeface="+mn-ea"/>
                <a:ea typeface="+mn-ea"/>
              </a:rPr>
              <a:t>真假含义的</a:t>
            </a:r>
            <a:r>
              <a:rPr lang="zh-CN" altLang="en-US" sz="2000" dirty="0" smtClean="0">
                <a:latin typeface="+mn-ea"/>
                <a:ea typeface="+mn-ea"/>
              </a:rPr>
              <a:t>语句不是命题</a:t>
            </a:r>
            <a:endParaRPr lang="en-US" altLang="zh-CN" sz="2000" dirty="0" smtClean="0">
              <a:latin typeface="+mn-ea"/>
              <a:ea typeface="+mn-ea"/>
            </a:endParaRPr>
          </a:p>
          <a:p>
            <a:pPr marL="533400" indent="-261938" algn="just">
              <a:lnSpc>
                <a:spcPts val="3000"/>
              </a:lnSpc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dirty="0" smtClean="0">
                <a:solidFill>
                  <a:srgbClr val="FF0000"/>
                </a:solidFill>
                <a:latin typeface="+mn-ea"/>
                <a:ea typeface="+mn-ea"/>
              </a:rPr>
              <a:t>如</a:t>
            </a:r>
            <a:r>
              <a:rPr lang="zh-CN" altLang="en-US" dirty="0" smtClean="0">
                <a:latin typeface="+mn-ea"/>
                <a:ea typeface="+mn-ea"/>
              </a:rPr>
              <a:t>：祈使句、感叹句</a:t>
            </a:r>
            <a:r>
              <a:rPr lang="zh-CN" altLang="en-US" dirty="0">
                <a:latin typeface="+mn-ea"/>
                <a:ea typeface="+mn-ea"/>
              </a:rPr>
              <a:t>、</a:t>
            </a:r>
            <a:r>
              <a:rPr lang="zh-CN" altLang="en-US" dirty="0" smtClean="0">
                <a:latin typeface="+mn-ea"/>
                <a:ea typeface="+mn-ea"/>
              </a:rPr>
              <a:t>疑问句</a:t>
            </a:r>
            <a:r>
              <a:rPr lang="en-US" altLang="zh-CN" dirty="0" smtClean="0">
                <a:latin typeface="+mn-ea"/>
                <a:ea typeface="+mn-ea"/>
              </a:rPr>
              <a:t>…</a:t>
            </a:r>
          </a:p>
          <a:p>
            <a:pPr marL="271462" indent="0" algn="just">
              <a:lnSpc>
                <a:spcPts val="3000"/>
              </a:lnSpc>
              <a:spcAft>
                <a:spcPts val="600"/>
              </a:spcAft>
              <a:buClr>
                <a:srgbClr val="FF0000"/>
              </a:buClr>
              <a:buSzPct val="80000"/>
            </a:pPr>
            <a:r>
              <a:rPr lang="en-US" altLang="zh-CN" dirty="0">
                <a:latin typeface="+mn-ea"/>
                <a:ea typeface="+mn-ea"/>
              </a:rPr>
              <a:t> </a:t>
            </a:r>
            <a:r>
              <a:rPr lang="en-US" altLang="zh-CN" dirty="0" smtClean="0">
                <a:latin typeface="+mn-ea"/>
                <a:ea typeface="+mn-ea"/>
              </a:rPr>
              <a:t>    </a:t>
            </a:r>
            <a:r>
              <a:rPr lang="en-US" altLang="zh-CN" sz="2400" dirty="0" smtClean="0">
                <a:latin typeface="+mn-ea"/>
                <a:ea typeface="+mn-ea"/>
              </a:rPr>
              <a:t> </a:t>
            </a:r>
            <a:r>
              <a:rPr lang="zh-CN" altLang="en-US" dirty="0" smtClean="0">
                <a:latin typeface="+mn-ea"/>
                <a:ea typeface="+mn-ea"/>
              </a:rPr>
              <a:t>请出去</a:t>
            </a:r>
            <a:r>
              <a:rPr lang="en-US" altLang="zh-CN" dirty="0" smtClean="0">
                <a:latin typeface="+mn-ea"/>
                <a:ea typeface="+mn-ea"/>
              </a:rPr>
              <a:t>\</a:t>
            </a:r>
            <a:r>
              <a:rPr lang="zh-CN" altLang="en-US" dirty="0" smtClean="0">
                <a:latin typeface="+mn-ea"/>
                <a:ea typeface="+mn-ea"/>
              </a:rPr>
              <a:t>山真高啊</a:t>
            </a:r>
            <a:r>
              <a:rPr lang="en-US" altLang="zh-CN" dirty="0" smtClean="0">
                <a:latin typeface="+mn-ea"/>
                <a:ea typeface="+mn-ea"/>
              </a:rPr>
              <a:t>\</a:t>
            </a:r>
            <a:r>
              <a:rPr lang="zh-CN" altLang="en-US" dirty="0" smtClean="0">
                <a:latin typeface="+mn-ea"/>
                <a:ea typeface="+mn-ea"/>
              </a:rPr>
              <a:t>吃饭了吗</a:t>
            </a:r>
            <a:r>
              <a:rPr lang="en-US" altLang="zh-CN" dirty="0" smtClean="0">
                <a:latin typeface="+mn-ea"/>
                <a:ea typeface="+mn-ea"/>
              </a:rPr>
              <a:t>?\</a:t>
            </a:r>
            <a:r>
              <a:rPr lang="zh-CN" altLang="en-US" dirty="0" smtClean="0">
                <a:latin typeface="+mn-ea"/>
                <a:ea typeface="+mn-ea"/>
              </a:rPr>
              <a:t>我在说谎</a:t>
            </a:r>
            <a:r>
              <a:rPr lang="en-US" altLang="zh-CN" dirty="0" smtClean="0">
                <a:latin typeface="+mn-ea"/>
                <a:ea typeface="+mn-ea"/>
              </a:rPr>
              <a:t>…</a:t>
            </a:r>
            <a:endParaRPr lang="zh-CN" altLang="en-US" dirty="0">
              <a:latin typeface="+mn-ea"/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矩形 2"/>
          <p:cNvSpPr>
            <a:spLocks noChangeArrowheads="1"/>
          </p:cNvSpPr>
          <p:nvPr/>
        </p:nvSpPr>
        <p:spPr bwMode="auto">
          <a:xfrm>
            <a:off x="611560" y="1152452"/>
            <a:ext cx="280831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marL="609600" indent="-609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just"/>
            <a:r>
              <a:rPr lang="en-US" altLang="zh-CN" sz="2000" dirty="0" smtClean="0">
                <a:latin typeface="+mn-ea"/>
                <a:ea typeface="+mn-ea"/>
                <a:cs typeface="Times New Roman" panose="02020603050405020304" pitchFamily="18" charset="0"/>
              </a:rPr>
              <a:t>1</a:t>
            </a: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、原子命题、复合</a:t>
            </a:r>
            <a:r>
              <a:rPr lang="zh-CN" altLang="en-US" sz="2000" dirty="0">
                <a:latin typeface="+mn-ea"/>
                <a:ea typeface="+mn-ea"/>
                <a:cs typeface="Times New Roman" panose="02020603050405020304" pitchFamily="18" charset="0"/>
              </a:rPr>
              <a:t>命题</a:t>
            </a:r>
          </a:p>
        </p:txBody>
      </p:sp>
      <p:sp>
        <p:nvSpPr>
          <p:cNvPr id="5" name="矩形 1"/>
          <p:cNvSpPr>
            <a:spLocks noChangeArrowheads="1"/>
          </p:cNvSpPr>
          <p:nvPr/>
        </p:nvSpPr>
        <p:spPr bwMode="auto">
          <a:xfrm>
            <a:off x="629709" y="1763347"/>
            <a:ext cx="6966628" cy="34810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marL="609600" indent="-609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 algn="just">
              <a:lnSpc>
                <a:spcPct val="150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zh-CN" sz="2000" dirty="0">
                <a:latin typeface="+mn-ea"/>
                <a:ea typeface="+mn-ea"/>
                <a:cs typeface="Times New Roman" panose="02020603050405020304" pitchFamily="18" charset="0"/>
              </a:rPr>
              <a:t>命题逻辑中，表达</a:t>
            </a:r>
            <a:r>
              <a:rPr lang="zh-CN" altLang="zh-CN" sz="20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单一</a:t>
            </a: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含义</a:t>
            </a:r>
            <a:r>
              <a:rPr lang="zh-CN" altLang="zh-CN" sz="2000" dirty="0">
                <a:latin typeface="+mn-ea"/>
                <a:ea typeface="+mn-ea"/>
                <a:cs typeface="Times New Roman" panose="02020603050405020304" pitchFamily="18" charset="0"/>
              </a:rPr>
              <a:t>的</a:t>
            </a:r>
            <a:r>
              <a:rPr lang="zh-CN" altLang="zh-CN" sz="2000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命题</a:t>
            </a:r>
            <a:r>
              <a:rPr lang="zh-CN" altLang="zh-CN" sz="2000" dirty="0">
                <a:latin typeface="+mn-ea"/>
                <a:ea typeface="+mn-ea"/>
                <a:cs typeface="Times New Roman" panose="02020603050405020304" pitchFamily="18" charset="0"/>
              </a:rPr>
              <a:t>称为</a:t>
            </a:r>
            <a:r>
              <a:rPr lang="zh-CN" altLang="zh-CN" sz="20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原子命题</a:t>
            </a:r>
            <a:r>
              <a:rPr lang="zh-CN" altLang="zh-CN" sz="2000" dirty="0" smtClean="0">
                <a:latin typeface="+mn-ea"/>
                <a:ea typeface="+mn-ea"/>
                <a:cs typeface="Times New Roman" panose="02020603050405020304" pitchFamily="18" charset="0"/>
              </a:rPr>
              <a:t>。</a:t>
            </a:r>
            <a:endParaRPr lang="en-US" altLang="zh-CN" sz="2000" dirty="0" smtClean="0">
              <a:latin typeface="+mn-ea"/>
              <a:ea typeface="+mn-ea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50000"/>
              </a:lnSpc>
              <a:spcAft>
                <a:spcPts val="600"/>
              </a:spcAft>
              <a:buClr>
                <a:srgbClr val="FF0000"/>
              </a:buClr>
              <a:buSzPct val="80000"/>
            </a:pP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  （</a:t>
            </a:r>
            <a:r>
              <a:rPr lang="zh-CN" altLang="zh-CN" sz="2000" u="wavyDbl" dirty="0">
                <a:latin typeface="+mn-ea"/>
                <a:ea typeface="+mn-ea"/>
                <a:cs typeface="Times New Roman" panose="02020603050405020304" pitchFamily="18" charset="0"/>
              </a:rPr>
              <a:t>不</a:t>
            </a:r>
            <a:r>
              <a:rPr lang="zh-CN" altLang="zh-CN" sz="2000" u="wavyDbl" dirty="0" smtClean="0">
                <a:latin typeface="+mn-ea"/>
                <a:ea typeface="+mn-ea"/>
                <a:cs typeface="Times New Roman" panose="02020603050405020304" pitchFamily="18" charset="0"/>
              </a:rPr>
              <a:t>包含</a:t>
            </a: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其它</a:t>
            </a:r>
            <a:r>
              <a:rPr lang="zh-CN" altLang="zh-CN" sz="2000" dirty="0" smtClean="0">
                <a:latin typeface="+mn-ea"/>
                <a:ea typeface="+mn-ea"/>
                <a:cs typeface="Times New Roman" panose="02020603050405020304" pitchFamily="18" charset="0"/>
              </a:rPr>
              <a:t>命题</a:t>
            </a:r>
            <a:r>
              <a:rPr lang="zh-CN" altLang="zh-CN" sz="2000" dirty="0">
                <a:latin typeface="+mn-ea"/>
                <a:ea typeface="+mn-ea"/>
                <a:cs typeface="Times New Roman" panose="02020603050405020304" pitchFamily="18" charset="0"/>
              </a:rPr>
              <a:t>作为其组成部分的命题</a:t>
            </a:r>
            <a:r>
              <a:rPr lang="zh-CN" altLang="zh-CN" sz="2000" dirty="0" smtClean="0">
                <a:latin typeface="+mn-ea"/>
                <a:ea typeface="+mn-ea"/>
                <a:cs typeface="Times New Roman" panose="02020603050405020304" pitchFamily="18" charset="0"/>
              </a:rPr>
              <a:t>，</a:t>
            </a: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也</a:t>
            </a:r>
            <a:r>
              <a:rPr lang="zh-CN" altLang="zh-CN" sz="2000" dirty="0" smtClean="0">
                <a:latin typeface="+mn-ea"/>
                <a:ea typeface="+mn-ea"/>
                <a:cs typeface="Times New Roman" panose="02020603050405020304" pitchFamily="18" charset="0"/>
              </a:rPr>
              <a:t>称</a:t>
            </a:r>
            <a:r>
              <a:rPr lang="zh-CN" altLang="zh-CN" sz="20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简单</a:t>
            </a:r>
            <a:r>
              <a:rPr lang="zh-CN" altLang="zh-CN" sz="20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命题</a:t>
            </a: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）</a:t>
            </a:r>
            <a:endParaRPr lang="en-US" altLang="zh-CN" sz="2000" dirty="0">
              <a:latin typeface="+mn-ea"/>
              <a:ea typeface="+mn-ea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zh-CN" sz="20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原子命题</a:t>
            </a:r>
            <a:r>
              <a:rPr lang="zh-CN" altLang="zh-CN" sz="2000" dirty="0">
                <a:latin typeface="+mn-ea"/>
                <a:ea typeface="+mn-ea"/>
                <a:cs typeface="Times New Roman" panose="02020603050405020304" pitchFamily="18" charset="0"/>
              </a:rPr>
              <a:t>可通过</a:t>
            </a:r>
            <a:r>
              <a:rPr lang="zh-CN" altLang="zh-CN" sz="20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连接词</a:t>
            </a:r>
            <a:r>
              <a:rPr lang="zh-CN" altLang="zh-CN" sz="2000" dirty="0">
                <a:latin typeface="+mn-ea"/>
                <a:ea typeface="+mn-ea"/>
                <a:cs typeface="Times New Roman" panose="02020603050405020304" pitchFamily="18" charset="0"/>
              </a:rPr>
              <a:t>构成</a:t>
            </a:r>
            <a:r>
              <a:rPr lang="zh-CN" altLang="zh-CN" sz="20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复合</a:t>
            </a:r>
            <a:r>
              <a:rPr lang="zh-CN" altLang="zh-CN" sz="20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命题</a:t>
            </a:r>
            <a:endParaRPr lang="en-US" altLang="zh-CN" sz="2000" dirty="0" smtClean="0">
              <a:solidFill>
                <a:srgbClr val="FF0000"/>
              </a:solidFill>
              <a:latin typeface="+mn-ea"/>
              <a:ea typeface="+mn-ea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50000"/>
              </a:lnSpc>
              <a:spcAft>
                <a:spcPts val="1200"/>
              </a:spcAft>
              <a:buClr>
                <a:srgbClr val="FF0000"/>
              </a:buClr>
              <a:buSzPct val="80000"/>
            </a:pPr>
            <a:r>
              <a:rPr lang="zh-CN" altLang="en-US" sz="2000" dirty="0" smtClean="0">
                <a:latin typeface="+mn-ea"/>
                <a:ea typeface="+mn-ea"/>
              </a:rPr>
              <a:t>  （</a:t>
            </a:r>
            <a:r>
              <a:rPr lang="zh-CN" altLang="zh-CN" sz="2000" u="wavyDbl" dirty="0" smtClean="0">
                <a:latin typeface="+mn-ea"/>
                <a:ea typeface="+mn-ea"/>
              </a:rPr>
              <a:t>包含</a:t>
            </a:r>
            <a:r>
              <a:rPr lang="zh-CN" altLang="en-US" sz="2000" dirty="0" smtClean="0">
                <a:latin typeface="+mn-ea"/>
                <a:ea typeface="+mn-ea"/>
              </a:rPr>
              <a:t>其它</a:t>
            </a:r>
            <a:r>
              <a:rPr lang="zh-CN" altLang="zh-CN" sz="2000" dirty="0" smtClean="0">
                <a:latin typeface="+mn-ea"/>
                <a:ea typeface="+mn-ea"/>
              </a:rPr>
              <a:t>命题</a:t>
            </a:r>
            <a:r>
              <a:rPr lang="zh-CN" altLang="zh-CN" sz="2000" dirty="0">
                <a:latin typeface="+mn-ea"/>
                <a:ea typeface="+mn-ea"/>
              </a:rPr>
              <a:t>作为其组成部分的命题</a:t>
            </a:r>
            <a:r>
              <a:rPr lang="zh-CN" altLang="en-US" sz="2000" dirty="0">
                <a:latin typeface="+mn-ea"/>
                <a:ea typeface="+mn-ea"/>
              </a:rPr>
              <a:t>）</a:t>
            </a:r>
            <a:endParaRPr lang="en-US" altLang="zh-CN" sz="2000" dirty="0">
              <a:latin typeface="+mn-ea"/>
              <a:ea typeface="+mn-ea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0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   </a:t>
            </a:r>
            <a:r>
              <a:rPr lang="zh-CN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如</a:t>
            </a:r>
            <a:r>
              <a:rPr lang="zh-CN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</a:t>
            </a: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原子</a:t>
            </a:r>
            <a:r>
              <a:rPr lang="zh-CN" altLang="zh-CN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命题</a:t>
            </a:r>
            <a:r>
              <a:rPr lang="en-US" altLang="zh-CN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</a:t>
            </a:r>
            <a:r>
              <a:rPr lang="zh-CN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：天在</a:t>
            </a:r>
            <a:r>
              <a:rPr lang="zh-CN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下雨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Q</a:t>
            </a:r>
            <a:r>
              <a:rPr lang="zh-CN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</a:t>
            </a:r>
            <a:r>
              <a:rPr lang="zh-CN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天晴</a:t>
            </a:r>
            <a:endParaRPr lang="en-US" altLang="zh-CN" sz="20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   </a:t>
            </a:r>
            <a:r>
              <a:rPr lang="zh-CN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可用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“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</a:t>
            </a:r>
            <a:r>
              <a:rPr lang="zh-CN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→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¬Q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”</a:t>
            </a:r>
            <a:r>
              <a:rPr lang="zh-CN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表示</a:t>
            </a:r>
            <a:r>
              <a:rPr lang="zh-CN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</a:t>
            </a: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如果</a:t>
            </a:r>
            <a:r>
              <a:rPr lang="zh-CN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天</a:t>
            </a:r>
            <a:r>
              <a:rPr lang="zh-CN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在下雨，</a:t>
            </a:r>
            <a:r>
              <a:rPr lang="zh-CN" altLang="zh-CN" sz="2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则</a:t>
            </a:r>
            <a:r>
              <a:rPr lang="zh-CN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天不晴。</a:t>
            </a:r>
            <a:endParaRPr lang="en-US" altLang="zh-CN" sz="20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 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其中，</a:t>
            </a:r>
            <a:r>
              <a:rPr lang="zh-CN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“</a:t>
            </a:r>
            <a:r>
              <a:rPr lang="zh-CN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→</a:t>
            </a:r>
            <a:r>
              <a:rPr lang="zh-CN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”</a:t>
            </a:r>
            <a:r>
              <a:rPr lang="zh-CN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和“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¬</a:t>
            </a:r>
            <a:r>
              <a:rPr lang="zh-CN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”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即</a:t>
            </a:r>
            <a:r>
              <a:rPr lang="zh-CN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是“</a:t>
            </a:r>
            <a:r>
              <a:rPr lang="zh-CN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连接词</a:t>
            </a:r>
            <a:r>
              <a:rPr lang="zh-CN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”</a:t>
            </a:r>
            <a:endParaRPr lang="zh-CN" altLang="en-US" sz="20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1"/>
          <p:cNvSpPr txBox="1">
            <a:spLocks noChangeArrowheads="1"/>
          </p:cNvSpPr>
          <p:nvPr/>
        </p:nvSpPr>
        <p:spPr bwMode="auto">
          <a:xfrm>
            <a:off x="654068" y="1188921"/>
            <a:ext cx="2549780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000" dirty="0" smtClean="0">
                <a:latin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en-US" sz="2000" dirty="0" smtClean="0">
                <a:latin typeface="宋体" panose="02010600030101010101" pitchFamily="2" charset="-122"/>
                <a:cs typeface="Times New Roman" panose="02020603050405020304" pitchFamily="18" charset="0"/>
              </a:rPr>
              <a:t>、智能系统中</a:t>
            </a:r>
            <a:r>
              <a:rPr lang="zh-CN" altLang="en-US" sz="2000" dirty="0">
                <a:latin typeface="宋体" panose="02010600030101010101" pitchFamily="2" charset="-122"/>
                <a:cs typeface="Times New Roman" panose="02020603050405020304" pitchFamily="18" charset="0"/>
              </a:rPr>
              <a:t>的知识</a:t>
            </a:r>
          </a:p>
        </p:txBody>
      </p:sp>
      <p:sp>
        <p:nvSpPr>
          <p:cNvPr id="5" name="Rectangle 3"/>
          <p:cNvSpPr>
            <a:spLocks noGrp="1" noChangeArrowheads="1"/>
          </p:cNvSpPr>
          <p:nvPr/>
        </p:nvSpPr>
        <p:spPr bwMode="gray">
          <a:xfrm>
            <a:off x="596946" y="1772816"/>
            <a:ext cx="8223525" cy="2250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v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8288" indent="-268288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80000"/>
              <a:buFont typeface="宋体" panose="02010600030101010101" pitchFamily="2" charset="-122"/>
              <a:buChar char="□"/>
            </a:pP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要使计算机系统具有智能，至少应拥有的知识：</a:t>
            </a:r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534988" indent="-174625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18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对象</a:t>
            </a: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Object</a:t>
            </a: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  <a:r>
              <a:rPr lang="zh-CN" altLang="en-US" sz="1800" dirty="0">
                <a:latin typeface="宋体" panose="02010600030101010101" pitchFamily="2" charset="-122"/>
                <a:ea typeface="宋体" panose="02010600030101010101" pitchFamily="2" charset="-122"/>
              </a:rPr>
              <a:t>知识</a:t>
            </a:r>
            <a:r>
              <a:rPr lang="en-US" altLang="zh-CN" sz="1800" dirty="0"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zh-CN" altLang="en-US" sz="1800" dirty="0">
                <a:latin typeface="宋体" panose="02010600030101010101" pitchFamily="2" charset="-122"/>
                <a:ea typeface="宋体" panose="02010600030101010101" pitchFamily="2" charset="-122"/>
              </a:rPr>
              <a:t>如人</a:t>
            </a:r>
            <a:r>
              <a:rPr lang="en-US" altLang="zh-CN" sz="1800" dirty="0">
                <a:latin typeface="宋体" panose="02010600030101010101" pitchFamily="2" charset="-122"/>
                <a:ea typeface="宋体" panose="02010600030101010101" pitchFamily="2" charset="-122"/>
              </a:rPr>
              <a:t>,</a:t>
            </a:r>
            <a:r>
              <a:rPr lang="zh-CN" altLang="en-US" sz="1800" dirty="0" smtClean="0">
                <a:latin typeface="宋体" panose="02010600030101010101" pitchFamily="2" charset="-122"/>
                <a:ea typeface="宋体" panose="02010600030101010101" pitchFamily="2" charset="-122"/>
              </a:rPr>
              <a:t>火山</a:t>
            </a:r>
            <a:r>
              <a:rPr lang="en-US" altLang="zh-CN" sz="1800" dirty="0" smtClean="0">
                <a:latin typeface="宋体" panose="02010600030101010101" pitchFamily="2" charset="-122"/>
                <a:ea typeface="宋体" panose="02010600030101010101" pitchFamily="2" charset="-122"/>
              </a:rPr>
              <a:t>…)</a:t>
            </a:r>
            <a:r>
              <a:rPr lang="zh-CN" altLang="en-US" sz="1800" dirty="0" smtClean="0">
                <a:latin typeface="宋体" panose="02010600030101010101" pitchFamily="2" charset="-122"/>
                <a:ea typeface="宋体" panose="02010600030101010101" pitchFamily="2" charset="-122"/>
              </a:rPr>
              <a:t>。表示</a:t>
            </a:r>
            <a:r>
              <a:rPr lang="zh-CN" altLang="en-US" sz="1800" dirty="0">
                <a:latin typeface="宋体" panose="02010600030101010101" pitchFamily="2" charset="-122"/>
                <a:ea typeface="宋体" panose="02010600030101010101" pitchFamily="2" charset="-122"/>
              </a:rPr>
              <a:t>各种对象以及对象的类型、性质等。</a:t>
            </a:r>
            <a:endParaRPr lang="en-US" altLang="zh-CN" sz="18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534988" indent="-174625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18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事件</a:t>
            </a: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Event</a:t>
            </a: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  <a:r>
              <a:rPr lang="zh-CN" altLang="en-US" sz="1800" dirty="0" smtClean="0">
                <a:latin typeface="宋体" panose="02010600030101010101" pitchFamily="2" charset="-122"/>
                <a:ea typeface="宋体" panose="02010600030101010101" pitchFamily="2" charset="-122"/>
              </a:rPr>
              <a:t>知识。表示</a:t>
            </a:r>
            <a:r>
              <a:rPr lang="zh-CN" altLang="en-US" sz="1800" dirty="0">
                <a:latin typeface="宋体" panose="02010600030101010101" pitchFamily="2" charset="-122"/>
                <a:ea typeface="宋体" panose="02010600030101010101" pitchFamily="2" charset="-122"/>
              </a:rPr>
              <a:t>事件的时序、因果关系等。</a:t>
            </a:r>
            <a:r>
              <a:rPr lang="zh-CN" altLang="en-US" sz="1800" dirty="0" smtClean="0">
                <a:latin typeface="宋体" panose="02010600030101010101" pitchFamily="2" charset="-122"/>
                <a:ea typeface="宋体" panose="02010600030101010101" pitchFamily="2" charset="-122"/>
              </a:rPr>
              <a:t>如，天</a:t>
            </a:r>
            <a:r>
              <a:rPr lang="zh-CN" altLang="en-US" sz="1800" dirty="0">
                <a:latin typeface="宋体" panose="02010600030101010101" pitchFamily="2" charset="-122"/>
                <a:ea typeface="宋体" panose="02010600030101010101" pitchFamily="2" charset="-122"/>
              </a:rPr>
              <a:t>下雨，</a:t>
            </a:r>
            <a:r>
              <a:rPr lang="zh-CN" altLang="en-US" sz="1800" dirty="0" smtClean="0">
                <a:latin typeface="宋体" panose="02010600030101010101" pitchFamily="2" charset="-122"/>
                <a:ea typeface="宋体" panose="02010600030101010101" pitchFamily="2" charset="-122"/>
              </a:rPr>
              <a:t>火山爆发</a:t>
            </a:r>
            <a:r>
              <a:rPr lang="zh-CN" altLang="en-US" sz="1800" dirty="0"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endParaRPr lang="en-US" altLang="zh-CN" sz="18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534988" indent="-174625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18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行为</a:t>
            </a: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Performance</a:t>
            </a: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  <a:r>
              <a:rPr lang="zh-CN" altLang="en-US" sz="1800" dirty="0" smtClean="0">
                <a:latin typeface="宋体" panose="02010600030101010101" pitchFamily="2" charset="-122"/>
                <a:ea typeface="宋体" panose="02010600030101010101" pitchFamily="2" charset="-122"/>
              </a:rPr>
              <a:t>知识。如何</a:t>
            </a:r>
            <a:r>
              <a:rPr lang="zh-CN" altLang="en-US" sz="1800" dirty="0">
                <a:latin typeface="宋体" panose="02010600030101010101" pitchFamily="2" charset="-122"/>
                <a:ea typeface="宋体" panose="02010600030101010101" pitchFamily="2" charset="-122"/>
              </a:rPr>
              <a:t>写文章，如何造句，如何证明定理等。</a:t>
            </a:r>
            <a:endParaRPr lang="en-US" altLang="zh-CN" sz="18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534988" indent="-174625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18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元知识</a:t>
            </a: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en-US" altLang="zh-CN" sz="16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Metaknowledge</a:t>
            </a:r>
            <a:r>
              <a:rPr lang="en-US" altLang="zh-CN" sz="1600" dirty="0" smtClean="0"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  <a:r>
              <a:rPr lang="zh-CN" altLang="en-US" sz="1800" dirty="0" smtClean="0">
                <a:latin typeface="宋体" panose="02010600030101010101" pitchFamily="2" charset="-122"/>
                <a:ea typeface="宋体" panose="02010600030101010101" pitchFamily="2" charset="-122"/>
              </a:rPr>
              <a:t>。关于</a:t>
            </a:r>
            <a:r>
              <a:rPr lang="zh-CN" altLang="en-US" sz="1800" dirty="0">
                <a:latin typeface="宋体" panose="02010600030101010101" pitchFamily="2" charset="-122"/>
                <a:ea typeface="宋体" panose="02010600030101010101" pitchFamily="2" charset="-122"/>
              </a:rPr>
              <a:t>知识的知识，即什么是知识、如何运用知识。</a:t>
            </a:r>
            <a:endParaRPr lang="en-US" altLang="zh-CN" sz="18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69701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7" name="矩形 4"/>
          <p:cNvSpPr>
            <a:spLocks noChangeArrowheads="1"/>
          </p:cNvSpPr>
          <p:nvPr/>
        </p:nvSpPr>
        <p:spPr bwMode="auto">
          <a:xfrm>
            <a:off x="675160" y="1177423"/>
            <a:ext cx="1223491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5</a:t>
            </a:r>
            <a:r>
              <a:rPr lang="zh-CN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种连接词</a:t>
            </a:r>
            <a:endParaRPr lang="zh-CN" altLang="en-US" sz="20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表格 6">
                <a:extLst>
                  <a:ext uri="{FF2B5EF4-FFF2-40B4-BE49-F238E27FC236}">
                    <a16:creationId xmlns:a16="http://schemas.microsoft.com/office/drawing/2014/main" id="{DB61BDD0-A3CC-4B3B-B1DA-AB1450A8868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08559400"/>
                  </p:ext>
                </p:extLst>
              </p:nvPr>
            </p:nvGraphicFramePr>
            <p:xfrm>
              <a:off x="628980" y="1907596"/>
              <a:ext cx="7956996" cy="3615070"/>
            </p:xfrm>
            <a:graphic>
              <a:graphicData uri="http://schemas.openxmlformats.org/drawingml/2006/table">
                <a:tbl>
                  <a:tblPr firstRow="1" bandRow="1">
                    <a:tableStyleId>{D7AC3CCA-C797-4891-BE02-D94E43425B78}</a:tableStyleId>
                  </a:tblPr>
                  <a:tblGrid>
                    <a:gridCol w="1590664">
                      <a:extLst>
                        <a:ext uri="{9D8B030D-6E8A-4147-A177-3AD203B41FA5}">
                          <a16:colId xmlns:a16="http://schemas.microsoft.com/office/drawing/2014/main" val="1315336471"/>
                        </a:ext>
                      </a:extLst>
                    </a:gridCol>
                    <a:gridCol w="749708">
                      <a:extLst>
                        <a:ext uri="{9D8B030D-6E8A-4147-A177-3AD203B41FA5}">
                          <a16:colId xmlns:a16="http://schemas.microsoft.com/office/drawing/2014/main" val="1383698265"/>
                        </a:ext>
                      </a:extLst>
                    </a:gridCol>
                    <a:gridCol w="5616624">
                      <a:extLst>
                        <a:ext uri="{9D8B030D-6E8A-4147-A177-3AD203B41FA5}">
                          <a16:colId xmlns:a16="http://schemas.microsoft.com/office/drawing/2014/main" val="617529282"/>
                        </a:ext>
                      </a:extLst>
                    </a:gridCol>
                  </a:tblGrid>
                  <a:tr h="455171"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0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zh-CN" altLang="en-US" sz="2000" kern="0" dirty="0" smtClean="0">
                              <a:solidFill>
                                <a:srgbClr val="0000FF"/>
                              </a:solidFill>
                              <a:effectLst/>
                            </a:rPr>
                            <a:t>连接</a:t>
                          </a:r>
                          <a:r>
                            <a:rPr lang="zh-CN" sz="2000" kern="0" dirty="0" smtClean="0">
                              <a:solidFill>
                                <a:srgbClr val="0000FF"/>
                              </a:solidFill>
                              <a:effectLst/>
                            </a:rPr>
                            <a:t>词</a:t>
                          </a:r>
                          <a:endParaRPr lang="zh-CN" sz="2000" kern="100" dirty="0">
                            <a:solidFill>
                              <a:srgbClr val="0000FF"/>
                            </a:solidFill>
                            <a:effectLst/>
                            <a:latin typeface="Times New Roman" panose="020206030504050203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0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zh-CN" altLang="en-US" sz="2000" kern="100" dirty="0" smtClean="0">
                              <a:solidFill>
                                <a:srgbClr val="0000FF"/>
                              </a:solidFill>
                              <a:effectLst/>
                            </a:rPr>
                            <a:t>形式</a:t>
                          </a:r>
                          <a:endParaRPr lang="zh-CN" sz="2000" kern="100" dirty="0">
                            <a:solidFill>
                              <a:srgbClr val="0000FF"/>
                            </a:solidFill>
                            <a:effectLst/>
                            <a:latin typeface="Times New Roman" panose="020206030504050203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0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zh-CN" sz="2000" kern="0" dirty="0">
                              <a:solidFill>
                                <a:srgbClr val="0000FF"/>
                              </a:solidFill>
                              <a:effectLst/>
                            </a:rPr>
                            <a:t>意义</a:t>
                          </a:r>
                          <a:endParaRPr lang="zh-CN" sz="2000" kern="100" dirty="0">
                            <a:solidFill>
                              <a:srgbClr val="0000FF"/>
                            </a:solidFill>
                            <a:effectLst/>
                            <a:latin typeface="Times New Roman" panose="020206030504050203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399890933"/>
                      </a:ext>
                    </a:extLst>
                  </a:tr>
                  <a:tr h="692871">
                    <a:tc>
                      <a:txBody>
                        <a:bodyPr/>
                        <a:lstStyle/>
                        <a:p>
                          <a:pPr indent="127000" algn="ctr">
                            <a:lnSpc>
                              <a:spcPts val="22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2000" b="1" kern="100" dirty="0" smtClean="0">
                              <a:solidFill>
                                <a:srgbClr val="FF0000"/>
                              </a:solidFill>
                              <a:effectLst/>
                              <a:latin typeface="+mn-ea"/>
                              <a:ea typeface="+mn-ea"/>
                            </a:rPr>
                            <a:t>与</a:t>
                          </a:r>
                          <a:endParaRPr lang="en-US" altLang="zh-CN" sz="2000" b="1" kern="100" dirty="0" smtClean="0">
                            <a:solidFill>
                              <a:srgbClr val="FF0000"/>
                            </a:solidFill>
                            <a:effectLst/>
                            <a:latin typeface="+mn-ea"/>
                            <a:ea typeface="+mn-ea"/>
                          </a:endParaRPr>
                        </a:p>
                        <a:p>
                          <a:pPr indent="127000" algn="ctr">
                            <a:lnSpc>
                              <a:spcPts val="22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 dirty="0" smtClean="0">
                              <a:effectLst/>
                              <a:latin typeface="+mn-ea"/>
                              <a:ea typeface="+mn-ea"/>
                            </a:rPr>
                            <a:t>(</a:t>
                          </a:r>
                          <a:r>
                            <a:rPr lang="en-US" sz="1600" b="1" kern="1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and</a:t>
                          </a:r>
                          <a:r>
                            <a:rPr lang="en-US" sz="1600" b="1" kern="100" dirty="0">
                              <a:effectLst/>
                              <a:latin typeface="+mn-ea"/>
                              <a:ea typeface="+mn-ea"/>
                            </a:rPr>
                            <a:t>)</a:t>
                          </a:r>
                          <a:endParaRPr lang="zh-CN" sz="1600" b="1" kern="100" dirty="0">
                            <a:solidFill>
                              <a:srgbClr val="000000"/>
                            </a:solidFill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ts val="22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  <m:r>
                                  <a:rPr lang="en-US" sz="18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∧</m:t>
                                </m:r>
                                <m:r>
                                  <a:rPr lang="en-US" sz="18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𝒒</m:t>
                                </m:r>
                              </m:oMath>
                            </m:oMathPara>
                          </a14:m>
                          <a:endParaRPr lang="zh-CN" sz="1800" b="1" i="1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indent="127000" algn="l">
                            <a:lnSpc>
                              <a:spcPts val="22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1800" b="1" kern="100" dirty="0" smtClean="0">
                              <a:solidFill>
                                <a:srgbClr val="FF0000"/>
                              </a:solidFill>
                              <a:effectLst/>
                              <a:latin typeface="+mn-ea"/>
                              <a:ea typeface="+mn-ea"/>
                            </a:rPr>
                            <a:t>合取</a:t>
                          </a:r>
                          <a:r>
                            <a:rPr lang="en-US" sz="1600" b="1" kern="100" dirty="0">
                              <a:effectLst/>
                              <a:latin typeface="+mn-ea"/>
                              <a:ea typeface="+mn-ea"/>
                            </a:rPr>
                            <a:t>(</a:t>
                          </a:r>
                          <a:r>
                            <a:rPr lang="en-US" sz="1600" b="1" kern="1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conjunction</a:t>
                          </a:r>
                          <a:r>
                            <a:rPr lang="en-US" sz="1600" b="1" kern="100" dirty="0">
                              <a:effectLst/>
                              <a:latin typeface="+mn-ea"/>
                              <a:ea typeface="+mn-ea"/>
                            </a:rPr>
                            <a:t>)</a:t>
                          </a:r>
                          <a:r>
                            <a:rPr lang="zh-CN" sz="1600" b="1" kern="100" dirty="0">
                              <a:effectLst/>
                              <a:latin typeface="+mn-ea"/>
                              <a:ea typeface="+mn-ea"/>
                            </a:rPr>
                            <a:t>，即</a:t>
                          </a:r>
                          <a:r>
                            <a:rPr lang="en-US" sz="1600" b="1" kern="100" dirty="0">
                              <a:effectLst/>
                              <a:latin typeface="+mn-ea"/>
                              <a:ea typeface="+mn-ea"/>
                            </a:rPr>
                            <a:t>“</a:t>
                          </a:r>
                          <a14:m>
                            <m:oMath xmlns:m="http://schemas.openxmlformats.org/officeDocument/2006/math">
                              <m:r>
                                <a:rPr lang="en-US" sz="1600" b="1" i="1" kern="100">
                                  <a:effectLst/>
                                  <a:latin typeface="Cambria Math" panose="02040503050406030204" pitchFamily="18" charset="0"/>
                                  <a:ea typeface="+mn-ea"/>
                                </a:rPr>
                                <m:t>𝒑</m:t>
                              </m:r>
                            </m:oMath>
                          </a14:m>
                          <a:r>
                            <a:rPr lang="zh-CN" sz="1600" b="1" kern="100" dirty="0">
                              <a:effectLst/>
                              <a:latin typeface="+mn-ea"/>
                              <a:ea typeface="+mn-ea"/>
                            </a:rPr>
                            <a:t>且</a:t>
                          </a:r>
                          <a14:m>
                            <m:oMath xmlns:m="http://schemas.openxmlformats.org/officeDocument/2006/math">
                              <m:r>
                                <a:rPr lang="en-US" sz="1600" b="1" i="1" kern="100">
                                  <a:effectLst/>
                                  <a:latin typeface="Cambria Math" panose="02040503050406030204" pitchFamily="18" charset="0"/>
                                  <a:ea typeface="+mn-ea"/>
                                </a:rPr>
                                <m:t>𝒒</m:t>
                              </m:r>
                            </m:oMath>
                          </a14:m>
                          <a:r>
                            <a:rPr lang="en-US" sz="1600" b="1" kern="100" dirty="0" smtClean="0">
                              <a:effectLst/>
                              <a:latin typeface="+mn-ea"/>
                              <a:ea typeface="+mn-ea"/>
                            </a:rPr>
                            <a:t>”</a:t>
                          </a:r>
                          <a:endParaRPr lang="zh-CN" sz="1600" b="1" kern="100" dirty="0">
                            <a:solidFill>
                              <a:srgbClr val="000000"/>
                            </a:solidFill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554261827"/>
                      </a:ext>
                    </a:extLst>
                  </a:tr>
                  <a:tr h="616757">
                    <a:tc>
                      <a:txBody>
                        <a:bodyPr/>
                        <a:lstStyle/>
                        <a:p>
                          <a:pPr indent="127000" algn="ctr">
                            <a:lnSpc>
                              <a:spcPts val="22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2000" b="1" kern="100" dirty="0" smtClean="0">
                              <a:solidFill>
                                <a:srgbClr val="FF0000"/>
                              </a:solidFill>
                              <a:effectLst/>
                              <a:latin typeface="+mn-ea"/>
                              <a:ea typeface="+mn-ea"/>
                            </a:rPr>
                            <a:t>或</a:t>
                          </a:r>
                          <a:endParaRPr lang="en-US" altLang="zh-CN" sz="2000" b="1" kern="100" dirty="0" smtClean="0">
                            <a:solidFill>
                              <a:srgbClr val="FF0000"/>
                            </a:solidFill>
                            <a:effectLst/>
                            <a:latin typeface="+mn-ea"/>
                            <a:ea typeface="+mn-ea"/>
                          </a:endParaRPr>
                        </a:p>
                        <a:p>
                          <a:pPr indent="127000" algn="ctr">
                            <a:lnSpc>
                              <a:spcPts val="22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 dirty="0" smtClean="0">
                              <a:effectLst/>
                              <a:latin typeface="+mn-ea"/>
                              <a:ea typeface="+mn-ea"/>
                            </a:rPr>
                            <a:t>(</a:t>
                          </a:r>
                          <a:r>
                            <a:rPr lang="en-US" sz="1600" b="1" kern="1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or</a:t>
                          </a:r>
                          <a:r>
                            <a:rPr lang="en-US" sz="1600" b="1" kern="100" dirty="0">
                              <a:effectLst/>
                              <a:latin typeface="+mn-ea"/>
                              <a:ea typeface="+mn-ea"/>
                            </a:rPr>
                            <a:t>)</a:t>
                          </a:r>
                          <a:endParaRPr lang="zh-CN" sz="1600" b="1" kern="100" dirty="0">
                            <a:solidFill>
                              <a:srgbClr val="000000"/>
                            </a:solidFill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spcBef>
                              <a:spcPts val="1000"/>
                            </a:spcBef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1" i="1" kern="0" smtClean="0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  <m:r>
                                  <a:rPr lang="en-US" sz="1800" b="1" i="1" kern="0" smtClean="0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∨</m:t>
                                </m:r>
                                <m:r>
                                  <a:rPr lang="en-US" sz="1800" b="1" i="1" kern="0" smtClean="0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𝒒</m:t>
                                </m:r>
                              </m:oMath>
                            </m:oMathPara>
                          </a14:m>
                          <a:endParaRPr lang="zh-CN" sz="1800" b="1" i="1" kern="100" dirty="0">
                            <a:solidFill>
                              <a:srgbClr val="FF0000"/>
                            </a:solidFill>
                            <a:effectLst/>
                            <a:latin typeface="Times New Roman" panose="020206030504050203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indent="127000" algn="l">
                            <a:lnSpc>
                              <a:spcPts val="22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1800" b="1" kern="100" dirty="0" smtClean="0">
                              <a:solidFill>
                                <a:srgbClr val="FF0000"/>
                              </a:solidFill>
                              <a:effectLst/>
                              <a:latin typeface="+mn-ea"/>
                              <a:ea typeface="+mn-ea"/>
                            </a:rPr>
                            <a:t>析取</a:t>
                          </a:r>
                          <a:r>
                            <a:rPr lang="en-US" sz="1600" b="1" kern="100" dirty="0">
                              <a:effectLst/>
                              <a:latin typeface="+mn-ea"/>
                              <a:ea typeface="+mn-ea"/>
                            </a:rPr>
                            <a:t>(</a:t>
                          </a:r>
                          <a:r>
                            <a:rPr lang="en-US" sz="1600" b="1" kern="1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disjunction</a:t>
                          </a:r>
                          <a:r>
                            <a:rPr lang="en-US" sz="1600" b="1" kern="100" dirty="0">
                              <a:effectLst/>
                              <a:latin typeface="+mn-ea"/>
                              <a:ea typeface="+mn-ea"/>
                            </a:rPr>
                            <a:t>)</a:t>
                          </a:r>
                          <a:r>
                            <a:rPr lang="zh-CN" sz="1600" b="1" kern="100" dirty="0">
                              <a:effectLst/>
                              <a:latin typeface="+mn-ea"/>
                              <a:ea typeface="+mn-ea"/>
                            </a:rPr>
                            <a:t>，即</a:t>
                          </a:r>
                          <a:r>
                            <a:rPr lang="en-US" sz="1600" b="1" kern="100" dirty="0">
                              <a:effectLst/>
                              <a:latin typeface="+mn-ea"/>
                              <a:ea typeface="+mn-ea"/>
                            </a:rPr>
                            <a:t>“</a:t>
                          </a:r>
                          <a14:m>
                            <m:oMath xmlns:m="http://schemas.openxmlformats.org/officeDocument/2006/math">
                              <m:r>
                                <a:rPr lang="en-US" sz="1600" b="1" i="1" kern="100">
                                  <a:effectLst/>
                                  <a:latin typeface="Cambria Math" panose="02040503050406030204" pitchFamily="18" charset="0"/>
                                  <a:ea typeface="+mn-ea"/>
                                </a:rPr>
                                <m:t>𝒑</m:t>
                              </m:r>
                            </m:oMath>
                          </a14:m>
                          <a:r>
                            <a:rPr lang="zh-CN" sz="1600" b="1" kern="100" dirty="0">
                              <a:effectLst/>
                              <a:latin typeface="+mn-ea"/>
                              <a:ea typeface="+mn-ea"/>
                            </a:rPr>
                            <a:t>或</a:t>
                          </a:r>
                          <a14:m>
                            <m:oMath xmlns:m="http://schemas.openxmlformats.org/officeDocument/2006/math">
                              <m:r>
                                <a:rPr lang="en-US" sz="1600" b="1" kern="100">
                                  <a:effectLst/>
                                  <a:latin typeface="Cambria Math" panose="02040503050406030204" pitchFamily="18" charset="0"/>
                                  <a:ea typeface="+mn-ea"/>
                                </a:rPr>
                                <m:t> </m:t>
                              </m:r>
                              <m:r>
                                <a:rPr lang="en-US" sz="1600" b="1" i="1" kern="100">
                                  <a:effectLst/>
                                  <a:latin typeface="Cambria Math" panose="02040503050406030204" pitchFamily="18" charset="0"/>
                                  <a:ea typeface="+mn-ea"/>
                                </a:rPr>
                                <m:t>𝒒</m:t>
                              </m:r>
                            </m:oMath>
                          </a14:m>
                          <a:r>
                            <a:rPr lang="en-US" sz="1600" b="1" kern="100" dirty="0">
                              <a:effectLst/>
                              <a:latin typeface="+mn-ea"/>
                              <a:ea typeface="+mn-ea"/>
                            </a:rPr>
                            <a:t>”</a:t>
                          </a:r>
                          <a:endParaRPr lang="zh-CN" sz="1600" b="1" kern="100" dirty="0">
                            <a:solidFill>
                              <a:srgbClr val="000000"/>
                            </a:solidFill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15716141"/>
                      </a:ext>
                    </a:extLst>
                  </a:tr>
                  <a:tr h="616757">
                    <a:tc>
                      <a:txBody>
                        <a:bodyPr/>
                        <a:lstStyle/>
                        <a:p>
                          <a:pPr indent="127000" algn="ctr">
                            <a:lnSpc>
                              <a:spcPts val="22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2000" b="1" kern="100" dirty="0" smtClean="0">
                              <a:solidFill>
                                <a:srgbClr val="FF0000"/>
                              </a:solidFill>
                              <a:effectLst/>
                              <a:latin typeface="+mn-ea"/>
                              <a:ea typeface="+mn-ea"/>
                            </a:rPr>
                            <a:t>非</a:t>
                          </a:r>
                          <a:endParaRPr lang="en-US" altLang="zh-CN" sz="2000" b="1" kern="100" dirty="0" smtClean="0">
                            <a:solidFill>
                              <a:srgbClr val="FF0000"/>
                            </a:solidFill>
                            <a:effectLst/>
                            <a:latin typeface="+mn-ea"/>
                            <a:ea typeface="+mn-ea"/>
                          </a:endParaRPr>
                        </a:p>
                        <a:p>
                          <a:pPr indent="127000" algn="ctr">
                            <a:lnSpc>
                              <a:spcPts val="22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 dirty="0" smtClean="0">
                              <a:effectLst/>
                              <a:latin typeface="+mn-ea"/>
                              <a:ea typeface="+mn-ea"/>
                            </a:rPr>
                            <a:t>(</a:t>
                          </a:r>
                          <a:r>
                            <a:rPr lang="en-US" sz="1600" b="1" kern="1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not</a:t>
                          </a:r>
                          <a:r>
                            <a:rPr lang="en-US" sz="1600" b="1" kern="100" dirty="0">
                              <a:effectLst/>
                              <a:latin typeface="+mn-ea"/>
                              <a:ea typeface="+mn-ea"/>
                            </a:rPr>
                            <a:t>)</a:t>
                          </a:r>
                          <a:endParaRPr lang="zh-CN" sz="1600" b="1" kern="100" dirty="0">
                            <a:solidFill>
                              <a:srgbClr val="000000"/>
                            </a:solidFill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spcBef>
                              <a:spcPts val="1000"/>
                            </a:spcBef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1" i="1" kern="0" smtClean="0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¬</m:t>
                                </m:r>
                                <m:r>
                                  <a:rPr lang="en-US" sz="1800" b="1" i="1" kern="0" smtClean="0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</m:oMath>
                            </m:oMathPara>
                          </a14:m>
                          <a:endParaRPr lang="zh-CN" sz="1800" b="1" i="1" kern="100" dirty="0">
                            <a:solidFill>
                              <a:srgbClr val="FF0000"/>
                            </a:solidFill>
                            <a:effectLst/>
                            <a:latin typeface="Times New Roman" panose="020206030504050203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indent="127000" algn="l">
                            <a:lnSpc>
                              <a:spcPts val="22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1800" b="1" kern="100" dirty="0" smtClean="0">
                              <a:solidFill>
                                <a:srgbClr val="FF0000"/>
                              </a:solidFill>
                              <a:effectLst/>
                              <a:latin typeface="+mn-ea"/>
                              <a:ea typeface="+mn-ea"/>
                            </a:rPr>
                            <a:t>否定</a:t>
                          </a:r>
                          <a:r>
                            <a:rPr lang="en-US" sz="1600" b="1" kern="100" dirty="0">
                              <a:effectLst/>
                              <a:latin typeface="+mn-ea"/>
                              <a:ea typeface="+mn-ea"/>
                            </a:rPr>
                            <a:t>(</a:t>
                          </a:r>
                          <a:r>
                            <a:rPr lang="en-US" sz="1600" b="1" kern="1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negation</a:t>
                          </a:r>
                          <a:r>
                            <a:rPr lang="en-US" sz="1600" b="1" kern="100" dirty="0">
                              <a:effectLst/>
                              <a:latin typeface="+mn-ea"/>
                              <a:ea typeface="+mn-ea"/>
                            </a:rPr>
                            <a:t>)</a:t>
                          </a:r>
                          <a:r>
                            <a:rPr lang="zh-CN" sz="1600" b="1" kern="100" dirty="0">
                              <a:effectLst/>
                              <a:latin typeface="+mn-ea"/>
                              <a:ea typeface="+mn-ea"/>
                            </a:rPr>
                            <a:t>，即</a:t>
                          </a:r>
                          <a:r>
                            <a:rPr lang="en-US" sz="1600" b="1" kern="100" dirty="0">
                              <a:effectLst/>
                              <a:latin typeface="+mn-ea"/>
                              <a:ea typeface="+mn-ea"/>
                            </a:rPr>
                            <a:t>“</a:t>
                          </a:r>
                          <a:r>
                            <a:rPr lang="zh-CN" sz="1600" b="1" kern="100" dirty="0">
                              <a:effectLst/>
                              <a:latin typeface="+mn-ea"/>
                              <a:ea typeface="+mn-ea"/>
                            </a:rPr>
                            <a:t>非</a:t>
                          </a:r>
                          <a14:m>
                            <m:oMath xmlns:m="http://schemas.openxmlformats.org/officeDocument/2006/math">
                              <m:r>
                                <a:rPr lang="en-US" sz="1600" b="1" i="1" kern="100">
                                  <a:effectLst/>
                                  <a:latin typeface="Cambria Math" panose="02040503050406030204" pitchFamily="18" charset="0"/>
                                  <a:ea typeface="+mn-ea"/>
                                </a:rPr>
                                <m:t>𝒑</m:t>
                              </m:r>
                            </m:oMath>
                          </a14:m>
                          <a:r>
                            <a:rPr lang="en-US" sz="1600" b="1" kern="100" dirty="0">
                              <a:effectLst/>
                              <a:latin typeface="+mn-ea"/>
                              <a:ea typeface="+mn-ea"/>
                            </a:rPr>
                            <a:t>”</a:t>
                          </a:r>
                          <a:endParaRPr lang="zh-CN" sz="1600" b="1" kern="100" dirty="0">
                            <a:solidFill>
                              <a:srgbClr val="000000"/>
                            </a:solidFill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094432710"/>
                      </a:ext>
                    </a:extLst>
                  </a:tr>
                  <a:tr h="616757">
                    <a:tc>
                      <a:txBody>
                        <a:bodyPr/>
                        <a:lstStyle/>
                        <a:p>
                          <a:pPr indent="127000" algn="ctr">
                            <a:lnSpc>
                              <a:spcPts val="22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2000" b="1" kern="100" dirty="0" smtClean="0">
                              <a:solidFill>
                                <a:srgbClr val="FF0000"/>
                              </a:solidFill>
                              <a:effectLst/>
                              <a:latin typeface="+mn-ea"/>
                              <a:ea typeface="+mn-ea"/>
                            </a:rPr>
                            <a:t>条件</a:t>
                          </a:r>
                          <a:endParaRPr lang="en-US" altLang="zh-CN" sz="2000" b="1" kern="100" dirty="0" smtClean="0">
                            <a:solidFill>
                              <a:srgbClr val="FF0000"/>
                            </a:solidFill>
                            <a:effectLst/>
                            <a:latin typeface="+mn-ea"/>
                            <a:ea typeface="+mn-ea"/>
                          </a:endParaRPr>
                        </a:p>
                        <a:p>
                          <a:pPr indent="127000" algn="ctr">
                            <a:lnSpc>
                              <a:spcPts val="22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 dirty="0" smtClean="0">
                              <a:effectLst/>
                              <a:latin typeface="+mn-ea"/>
                              <a:ea typeface="+mn-ea"/>
                            </a:rPr>
                            <a:t>(</a:t>
                          </a:r>
                          <a:r>
                            <a:rPr lang="en-US" sz="1600" b="1" kern="1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conditional</a:t>
                          </a:r>
                          <a:r>
                            <a:rPr lang="en-US" sz="1600" b="1" kern="100" dirty="0">
                              <a:effectLst/>
                              <a:latin typeface="+mn-ea"/>
                              <a:ea typeface="+mn-ea"/>
                            </a:rPr>
                            <a:t>)</a:t>
                          </a:r>
                          <a:endParaRPr lang="zh-CN" sz="1600" b="1" kern="100" dirty="0">
                            <a:solidFill>
                              <a:srgbClr val="000000"/>
                            </a:solidFill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spcBef>
                              <a:spcPts val="1000"/>
                            </a:spcBef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1" i="1" kern="0" smtClean="0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  <m:r>
                                  <a:rPr lang="en-US" sz="1800" b="1" i="1" kern="0" smtClean="0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→</m:t>
                                </m:r>
                                <m:r>
                                  <a:rPr lang="en-US" sz="1800" b="1" i="1" kern="0" smtClean="0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𝒒</m:t>
                                </m:r>
                              </m:oMath>
                            </m:oMathPara>
                          </a14:m>
                          <a:endParaRPr lang="zh-CN" sz="1800" b="1" i="1" kern="100" dirty="0">
                            <a:solidFill>
                              <a:srgbClr val="FF0000"/>
                            </a:solidFill>
                            <a:effectLst/>
                            <a:latin typeface="Times New Roman" panose="020206030504050203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indent="127000" algn="l">
                            <a:lnSpc>
                              <a:spcPts val="22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1800" b="1" kern="100" dirty="0" smtClean="0">
                              <a:solidFill>
                                <a:srgbClr val="FF0000"/>
                              </a:solidFill>
                              <a:effectLst/>
                              <a:latin typeface="+mn-ea"/>
                              <a:ea typeface="+mn-ea"/>
                            </a:rPr>
                            <a:t>蕴含</a:t>
                          </a:r>
                          <a:r>
                            <a:rPr lang="en-US" sz="1600" b="1" kern="100" dirty="0">
                              <a:effectLst/>
                              <a:latin typeface="+mn-ea"/>
                              <a:ea typeface="+mn-ea"/>
                            </a:rPr>
                            <a:t>(</a:t>
                          </a:r>
                          <a:r>
                            <a:rPr lang="en-US" sz="1600" b="1" kern="1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implication</a:t>
                          </a:r>
                          <a:r>
                            <a:rPr lang="en-US" sz="1600" b="1" kern="100" dirty="0">
                              <a:effectLst/>
                              <a:latin typeface="+mn-ea"/>
                              <a:ea typeface="+mn-ea"/>
                            </a:rPr>
                            <a:t>)</a:t>
                          </a:r>
                          <a:r>
                            <a:rPr lang="zh-CN" sz="1600" b="1" kern="100" dirty="0">
                              <a:effectLst/>
                              <a:latin typeface="+mn-ea"/>
                              <a:ea typeface="+mn-ea"/>
                            </a:rPr>
                            <a:t>，</a:t>
                          </a:r>
                          <a14:m>
                            <m:oMath xmlns:m="http://schemas.openxmlformats.org/officeDocument/2006/math">
                              <m:r>
                                <a:rPr lang="en-US" sz="1600" b="1" i="1" kern="100">
                                  <a:effectLst/>
                                  <a:latin typeface="Cambria Math" panose="02040503050406030204" pitchFamily="18" charset="0"/>
                                  <a:ea typeface="+mn-ea"/>
                                </a:rPr>
                                <m:t>𝒑</m:t>
                              </m:r>
                            </m:oMath>
                          </a14:m>
                          <a:r>
                            <a:rPr lang="zh-CN" sz="1600" b="1" kern="100" dirty="0" smtClean="0">
                              <a:effectLst/>
                              <a:latin typeface="+mn-ea"/>
                              <a:ea typeface="+mn-ea"/>
                            </a:rPr>
                            <a:t>称前</a:t>
                          </a:r>
                          <a:r>
                            <a:rPr lang="zh-CN" sz="1600" b="1" kern="100" dirty="0">
                              <a:effectLst/>
                              <a:latin typeface="+mn-ea"/>
                              <a:ea typeface="+mn-ea"/>
                            </a:rPr>
                            <a:t>件，</a:t>
                          </a:r>
                          <a14:m>
                            <m:oMath xmlns:m="http://schemas.openxmlformats.org/officeDocument/2006/math">
                              <m:r>
                                <a:rPr lang="en-US" sz="1600" b="1" i="1" kern="100">
                                  <a:effectLst/>
                                  <a:latin typeface="Cambria Math" panose="02040503050406030204" pitchFamily="18" charset="0"/>
                                  <a:ea typeface="+mn-ea"/>
                                </a:rPr>
                                <m:t>𝒒</m:t>
                              </m:r>
                            </m:oMath>
                          </a14:m>
                          <a:r>
                            <a:rPr lang="zh-CN" sz="1600" b="1" kern="100" dirty="0" smtClean="0">
                              <a:effectLst/>
                              <a:latin typeface="+mn-ea"/>
                              <a:ea typeface="+mn-ea"/>
                            </a:rPr>
                            <a:t>称后</a:t>
                          </a:r>
                          <a:r>
                            <a:rPr lang="zh-CN" sz="1600" b="1" kern="100" dirty="0">
                              <a:effectLst/>
                              <a:latin typeface="+mn-ea"/>
                              <a:ea typeface="+mn-ea"/>
                            </a:rPr>
                            <a:t>件，即</a:t>
                          </a:r>
                          <a:r>
                            <a:rPr lang="en-US" sz="1600" b="1" kern="100" dirty="0">
                              <a:effectLst/>
                              <a:latin typeface="+mn-ea"/>
                              <a:ea typeface="+mn-ea"/>
                            </a:rPr>
                            <a:t>“</a:t>
                          </a:r>
                          <a:r>
                            <a:rPr lang="zh-CN" sz="1600" b="1" kern="100" dirty="0">
                              <a:effectLst/>
                              <a:latin typeface="+mn-ea"/>
                              <a:ea typeface="+mn-ea"/>
                            </a:rPr>
                            <a:t>如果</a:t>
                          </a:r>
                          <a14:m>
                            <m:oMath xmlns:m="http://schemas.openxmlformats.org/officeDocument/2006/math">
                              <m:r>
                                <a:rPr lang="en-US" sz="1600" b="1" i="1" kern="100">
                                  <a:effectLst/>
                                  <a:latin typeface="Cambria Math" panose="02040503050406030204" pitchFamily="18" charset="0"/>
                                  <a:ea typeface="+mn-ea"/>
                                </a:rPr>
                                <m:t>𝒑</m:t>
                              </m:r>
                            </m:oMath>
                          </a14:m>
                          <a:r>
                            <a:rPr lang="zh-CN" sz="1600" b="1" kern="100" dirty="0">
                              <a:effectLst/>
                              <a:latin typeface="+mn-ea"/>
                              <a:ea typeface="+mn-ea"/>
                            </a:rPr>
                            <a:t>，则</a:t>
                          </a:r>
                          <a14:m>
                            <m:oMath xmlns:m="http://schemas.openxmlformats.org/officeDocument/2006/math">
                              <m:r>
                                <a:rPr lang="en-US" sz="1600" b="1" i="1" kern="100">
                                  <a:effectLst/>
                                  <a:latin typeface="Cambria Math" panose="02040503050406030204" pitchFamily="18" charset="0"/>
                                  <a:ea typeface="+mn-ea"/>
                                </a:rPr>
                                <m:t>𝒒</m:t>
                              </m:r>
                            </m:oMath>
                          </a14:m>
                          <a:r>
                            <a:rPr lang="en-US" sz="1600" b="1" kern="100" dirty="0">
                              <a:effectLst/>
                              <a:latin typeface="+mn-ea"/>
                              <a:ea typeface="+mn-ea"/>
                            </a:rPr>
                            <a:t>”</a:t>
                          </a:r>
                          <a:endParaRPr lang="zh-CN" sz="1600" b="1" kern="100" dirty="0">
                            <a:solidFill>
                              <a:srgbClr val="000000"/>
                            </a:solidFill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44330547"/>
                      </a:ext>
                    </a:extLst>
                  </a:tr>
                  <a:tr h="616757">
                    <a:tc>
                      <a:txBody>
                        <a:bodyPr/>
                        <a:lstStyle/>
                        <a:p>
                          <a:pPr indent="127000" algn="ctr">
                            <a:lnSpc>
                              <a:spcPts val="22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2000" b="1" kern="100" dirty="0">
                              <a:solidFill>
                                <a:srgbClr val="FF0000"/>
                              </a:solidFill>
                              <a:effectLst/>
                              <a:latin typeface="+mn-ea"/>
                              <a:ea typeface="+mn-ea"/>
                            </a:rPr>
                            <a:t>双向</a:t>
                          </a:r>
                          <a:r>
                            <a:rPr lang="zh-CN" sz="2000" b="1" kern="100" dirty="0" smtClean="0">
                              <a:solidFill>
                                <a:srgbClr val="FF0000"/>
                              </a:solidFill>
                              <a:effectLst/>
                              <a:latin typeface="+mn-ea"/>
                              <a:ea typeface="+mn-ea"/>
                            </a:rPr>
                            <a:t>条件</a:t>
                          </a:r>
                          <a:endParaRPr lang="en-US" altLang="zh-CN" sz="2000" b="1" kern="100" dirty="0" smtClean="0">
                            <a:solidFill>
                              <a:srgbClr val="FF0000"/>
                            </a:solidFill>
                            <a:effectLst/>
                            <a:latin typeface="+mn-ea"/>
                            <a:ea typeface="+mn-ea"/>
                          </a:endParaRPr>
                        </a:p>
                        <a:p>
                          <a:pPr indent="127000" algn="ctr">
                            <a:lnSpc>
                              <a:spcPts val="22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 dirty="0" smtClean="0">
                              <a:effectLst/>
                              <a:latin typeface="+mn-ea"/>
                              <a:ea typeface="+mn-ea"/>
                            </a:rPr>
                            <a:t>(</a:t>
                          </a:r>
                          <a:r>
                            <a:rPr lang="en-US" sz="1600" b="1" kern="1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bi-conditional</a:t>
                          </a:r>
                          <a:r>
                            <a:rPr lang="en-US" sz="1600" b="1" kern="100" dirty="0">
                              <a:effectLst/>
                              <a:latin typeface="+mn-ea"/>
                              <a:ea typeface="+mn-ea"/>
                            </a:rPr>
                            <a:t>)</a:t>
                          </a:r>
                          <a:endParaRPr lang="zh-CN" sz="1600" b="1" kern="100" dirty="0">
                            <a:solidFill>
                              <a:srgbClr val="000000"/>
                            </a:solidFill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spcBef>
                              <a:spcPts val="1000"/>
                            </a:spcBef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1" i="1" kern="0" smtClean="0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  <m:r>
                                  <a:rPr lang="en-US" sz="1800" b="1" i="1" kern="0" smtClean="0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↔</m:t>
                                </m:r>
                                <m:r>
                                  <a:rPr lang="en-US" sz="1800" b="1" i="1" kern="0" smtClean="0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𝒒</m:t>
                                </m:r>
                              </m:oMath>
                            </m:oMathPara>
                          </a14:m>
                          <a:endParaRPr lang="zh-CN" sz="1800" b="1" i="1" kern="100" dirty="0">
                            <a:solidFill>
                              <a:srgbClr val="FF0000"/>
                            </a:solidFill>
                            <a:effectLst/>
                            <a:latin typeface="Times New Roman" panose="020206030504050203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indent="127000" algn="l">
                            <a:lnSpc>
                              <a:spcPts val="22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1800" b="1" kern="100" dirty="0" smtClean="0">
                              <a:solidFill>
                                <a:srgbClr val="FF0000"/>
                              </a:solidFill>
                              <a:effectLst/>
                              <a:latin typeface="+mn-ea"/>
                              <a:ea typeface="+mn-ea"/>
                            </a:rPr>
                            <a:t>双向</a:t>
                          </a:r>
                          <a:r>
                            <a:rPr lang="zh-CN" sz="1800" b="1" kern="100" dirty="0">
                              <a:solidFill>
                                <a:srgbClr val="FF0000"/>
                              </a:solidFill>
                              <a:effectLst/>
                              <a:latin typeface="+mn-ea"/>
                              <a:ea typeface="+mn-ea"/>
                            </a:rPr>
                            <a:t>蕴含</a:t>
                          </a:r>
                          <a:r>
                            <a:rPr lang="en-US" sz="1600" b="1" kern="100" dirty="0">
                              <a:effectLst/>
                              <a:latin typeface="+mn-ea"/>
                              <a:ea typeface="+mn-ea"/>
                            </a:rPr>
                            <a:t>(</a:t>
                          </a:r>
                          <a:r>
                            <a:rPr lang="en-US" sz="1600" b="1" kern="1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bi-implication</a:t>
                          </a:r>
                          <a:r>
                            <a:rPr lang="en-US" sz="1600" b="1" kern="100" dirty="0">
                              <a:effectLst/>
                              <a:latin typeface="+mn-ea"/>
                              <a:ea typeface="+mn-ea"/>
                            </a:rPr>
                            <a:t>)</a:t>
                          </a:r>
                          <a:r>
                            <a:rPr lang="zh-CN" sz="1600" b="1" kern="100" dirty="0">
                              <a:effectLst/>
                              <a:latin typeface="+mn-ea"/>
                              <a:ea typeface="+mn-ea"/>
                            </a:rPr>
                            <a:t>，即</a:t>
                          </a:r>
                          <a:r>
                            <a:rPr lang="en-US" sz="1600" b="1" kern="100" dirty="0">
                              <a:effectLst/>
                              <a:latin typeface="+mn-ea"/>
                              <a:ea typeface="+mn-ea"/>
                            </a:rPr>
                            <a:t>“</a:t>
                          </a:r>
                          <a14:m>
                            <m:oMath xmlns:m="http://schemas.openxmlformats.org/officeDocument/2006/math">
                              <m:r>
                                <a:rPr lang="en-US" sz="1600" b="1" i="1" kern="100">
                                  <a:effectLst/>
                                  <a:latin typeface="Cambria Math" panose="02040503050406030204" pitchFamily="18" charset="0"/>
                                  <a:ea typeface="+mn-ea"/>
                                </a:rPr>
                                <m:t>𝒑</m:t>
                              </m:r>
                            </m:oMath>
                          </a14:m>
                          <a:r>
                            <a:rPr lang="zh-CN" sz="1600" b="1" kern="100" dirty="0">
                              <a:effectLst/>
                              <a:latin typeface="+mn-ea"/>
                              <a:ea typeface="+mn-ea"/>
                            </a:rPr>
                            <a:t>当且仅当</a:t>
                          </a:r>
                          <a14:m>
                            <m:oMath xmlns:m="http://schemas.openxmlformats.org/officeDocument/2006/math">
                              <m:r>
                                <a:rPr lang="en-US" sz="1600" b="1" kern="100">
                                  <a:effectLst/>
                                  <a:latin typeface="Cambria Math" panose="02040503050406030204" pitchFamily="18" charset="0"/>
                                  <a:ea typeface="+mn-ea"/>
                                </a:rPr>
                                <m:t> </m:t>
                              </m:r>
                              <m:r>
                                <a:rPr lang="en-US" sz="1600" b="1" i="1" kern="100">
                                  <a:effectLst/>
                                  <a:latin typeface="Cambria Math" panose="02040503050406030204" pitchFamily="18" charset="0"/>
                                  <a:ea typeface="+mn-ea"/>
                                </a:rPr>
                                <m:t>𝒒</m:t>
                              </m:r>
                            </m:oMath>
                          </a14:m>
                          <a:r>
                            <a:rPr lang="en-US" sz="1600" b="1" kern="100" dirty="0" smtClean="0">
                              <a:effectLst/>
                              <a:latin typeface="+mn-ea"/>
                              <a:ea typeface="+mn-ea"/>
                            </a:rPr>
                            <a:t>”(</a:t>
                          </a:r>
                          <a:r>
                            <a:rPr lang="zh-CN" altLang="en-US" sz="1600" b="1" kern="100" dirty="0" smtClean="0">
                              <a:effectLst/>
                              <a:latin typeface="+mn-ea"/>
                              <a:ea typeface="+mn-ea"/>
                            </a:rPr>
                            <a:t>等价</a:t>
                          </a:r>
                          <a:r>
                            <a:rPr lang="en-US" sz="1600" b="1" kern="100" dirty="0" smtClean="0">
                              <a:effectLst/>
                              <a:latin typeface="+mn-ea"/>
                              <a:ea typeface="+mn-ea"/>
                            </a:rPr>
                            <a:t>)</a:t>
                          </a:r>
                          <a:endParaRPr lang="zh-CN" sz="1600" b="1" kern="100" dirty="0">
                            <a:solidFill>
                              <a:srgbClr val="000000"/>
                            </a:solidFill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56344552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表格 6">
                <a:extLst>
                  <a:ext uri="{FF2B5EF4-FFF2-40B4-BE49-F238E27FC236}">
                    <a16:creationId xmlns:a16="http://schemas.microsoft.com/office/drawing/2014/main" id="{DB61BDD0-A3CC-4B3B-B1DA-AB1450A8868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08559400"/>
                  </p:ext>
                </p:extLst>
              </p:nvPr>
            </p:nvGraphicFramePr>
            <p:xfrm>
              <a:off x="628980" y="1907596"/>
              <a:ext cx="7956996" cy="3615070"/>
            </p:xfrm>
            <a:graphic>
              <a:graphicData uri="http://schemas.openxmlformats.org/drawingml/2006/table">
                <a:tbl>
                  <a:tblPr firstRow="1" bandRow="1">
                    <a:tableStyleId>{D7AC3CCA-C797-4891-BE02-D94E43425B78}</a:tableStyleId>
                  </a:tblPr>
                  <a:tblGrid>
                    <a:gridCol w="1590664">
                      <a:extLst>
                        <a:ext uri="{9D8B030D-6E8A-4147-A177-3AD203B41FA5}">
                          <a16:colId xmlns:a16="http://schemas.microsoft.com/office/drawing/2014/main" val="1315336471"/>
                        </a:ext>
                      </a:extLst>
                    </a:gridCol>
                    <a:gridCol w="749708">
                      <a:extLst>
                        <a:ext uri="{9D8B030D-6E8A-4147-A177-3AD203B41FA5}">
                          <a16:colId xmlns:a16="http://schemas.microsoft.com/office/drawing/2014/main" val="1383698265"/>
                        </a:ext>
                      </a:extLst>
                    </a:gridCol>
                    <a:gridCol w="5616624">
                      <a:extLst>
                        <a:ext uri="{9D8B030D-6E8A-4147-A177-3AD203B41FA5}">
                          <a16:colId xmlns:a16="http://schemas.microsoft.com/office/drawing/2014/main" val="617529282"/>
                        </a:ext>
                      </a:extLst>
                    </a:gridCol>
                  </a:tblGrid>
                  <a:tr h="455171"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0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zh-CN" altLang="en-US" sz="2000" kern="0" dirty="0" smtClean="0">
                              <a:solidFill>
                                <a:srgbClr val="0000FF"/>
                              </a:solidFill>
                              <a:effectLst/>
                            </a:rPr>
                            <a:t>连接</a:t>
                          </a:r>
                          <a:r>
                            <a:rPr lang="zh-CN" sz="2000" kern="0" dirty="0" smtClean="0">
                              <a:solidFill>
                                <a:srgbClr val="0000FF"/>
                              </a:solidFill>
                              <a:effectLst/>
                            </a:rPr>
                            <a:t>词</a:t>
                          </a:r>
                          <a:endParaRPr lang="zh-CN" sz="2000" kern="100" dirty="0">
                            <a:solidFill>
                              <a:srgbClr val="0000FF"/>
                            </a:solidFill>
                            <a:effectLst/>
                            <a:latin typeface="Times New Roman" panose="020206030504050203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0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zh-CN" altLang="en-US" sz="2000" kern="100" dirty="0" smtClean="0">
                              <a:solidFill>
                                <a:srgbClr val="0000FF"/>
                              </a:solidFill>
                              <a:effectLst/>
                            </a:rPr>
                            <a:t>形式</a:t>
                          </a:r>
                          <a:endParaRPr lang="zh-CN" sz="2000" kern="100" dirty="0">
                            <a:solidFill>
                              <a:srgbClr val="0000FF"/>
                            </a:solidFill>
                            <a:effectLst/>
                            <a:latin typeface="Times New Roman" panose="020206030504050203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0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zh-CN" sz="2000" kern="0" dirty="0">
                              <a:solidFill>
                                <a:srgbClr val="0000FF"/>
                              </a:solidFill>
                              <a:effectLst/>
                            </a:rPr>
                            <a:t>意义</a:t>
                          </a:r>
                          <a:endParaRPr lang="zh-CN" sz="2000" kern="100" dirty="0">
                            <a:solidFill>
                              <a:srgbClr val="0000FF"/>
                            </a:solidFill>
                            <a:effectLst/>
                            <a:latin typeface="Times New Roman" panose="020206030504050203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399890933"/>
                      </a:ext>
                    </a:extLst>
                  </a:tr>
                  <a:tr h="692871">
                    <a:tc>
                      <a:txBody>
                        <a:bodyPr/>
                        <a:lstStyle/>
                        <a:p>
                          <a:pPr indent="127000" algn="ctr">
                            <a:lnSpc>
                              <a:spcPts val="22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2000" b="1" kern="100" dirty="0" smtClean="0">
                              <a:solidFill>
                                <a:srgbClr val="FF0000"/>
                              </a:solidFill>
                              <a:effectLst/>
                              <a:latin typeface="+mn-ea"/>
                              <a:ea typeface="+mn-ea"/>
                            </a:rPr>
                            <a:t>与</a:t>
                          </a:r>
                          <a:endParaRPr lang="en-US" altLang="zh-CN" sz="2000" b="1" kern="100" dirty="0" smtClean="0">
                            <a:solidFill>
                              <a:srgbClr val="FF0000"/>
                            </a:solidFill>
                            <a:effectLst/>
                            <a:latin typeface="+mn-ea"/>
                            <a:ea typeface="+mn-ea"/>
                          </a:endParaRPr>
                        </a:p>
                        <a:p>
                          <a:pPr indent="127000" algn="ctr">
                            <a:lnSpc>
                              <a:spcPts val="22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 dirty="0" smtClean="0">
                              <a:effectLst/>
                              <a:latin typeface="+mn-ea"/>
                              <a:ea typeface="+mn-ea"/>
                            </a:rPr>
                            <a:t>(</a:t>
                          </a:r>
                          <a:r>
                            <a:rPr lang="en-US" sz="1600" b="1" kern="1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and</a:t>
                          </a:r>
                          <a:r>
                            <a:rPr lang="en-US" sz="1600" b="1" kern="100" dirty="0">
                              <a:effectLst/>
                              <a:latin typeface="+mn-ea"/>
                              <a:ea typeface="+mn-ea"/>
                            </a:rPr>
                            <a:t>)</a:t>
                          </a:r>
                          <a:endParaRPr lang="zh-CN" sz="1600" b="1" kern="100" dirty="0">
                            <a:solidFill>
                              <a:srgbClr val="000000"/>
                            </a:solidFill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0" marR="0" marT="0" marB="0" anchor="ctr">
                        <a:blipFill>
                          <a:blip r:embed="rId2"/>
                          <a:stretch>
                            <a:fillRect l="-213008" t="-67544" r="-751220" b="-3657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0" marR="0" marT="0" marB="0" anchor="ctr">
                        <a:blipFill>
                          <a:blip r:embed="rId2"/>
                          <a:stretch>
                            <a:fillRect l="-41757" t="-67544" r="-217" b="-36578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54261827"/>
                      </a:ext>
                    </a:extLst>
                  </a:tr>
                  <a:tr h="616757">
                    <a:tc>
                      <a:txBody>
                        <a:bodyPr/>
                        <a:lstStyle/>
                        <a:p>
                          <a:pPr indent="127000" algn="ctr">
                            <a:lnSpc>
                              <a:spcPts val="22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2000" b="1" kern="100" dirty="0" smtClean="0">
                              <a:solidFill>
                                <a:srgbClr val="FF0000"/>
                              </a:solidFill>
                              <a:effectLst/>
                              <a:latin typeface="+mn-ea"/>
                              <a:ea typeface="+mn-ea"/>
                            </a:rPr>
                            <a:t>或</a:t>
                          </a:r>
                          <a:endParaRPr lang="en-US" altLang="zh-CN" sz="2000" b="1" kern="100" dirty="0" smtClean="0">
                            <a:solidFill>
                              <a:srgbClr val="FF0000"/>
                            </a:solidFill>
                            <a:effectLst/>
                            <a:latin typeface="+mn-ea"/>
                            <a:ea typeface="+mn-ea"/>
                          </a:endParaRPr>
                        </a:p>
                        <a:p>
                          <a:pPr indent="127000" algn="ctr">
                            <a:lnSpc>
                              <a:spcPts val="22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 dirty="0" smtClean="0">
                              <a:effectLst/>
                              <a:latin typeface="+mn-ea"/>
                              <a:ea typeface="+mn-ea"/>
                            </a:rPr>
                            <a:t>(</a:t>
                          </a:r>
                          <a:r>
                            <a:rPr lang="en-US" sz="1600" b="1" kern="1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or</a:t>
                          </a:r>
                          <a:r>
                            <a:rPr lang="en-US" sz="1600" b="1" kern="100" dirty="0">
                              <a:effectLst/>
                              <a:latin typeface="+mn-ea"/>
                              <a:ea typeface="+mn-ea"/>
                            </a:rPr>
                            <a:t>)</a:t>
                          </a:r>
                          <a:endParaRPr lang="zh-CN" sz="1600" b="1" kern="100" dirty="0">
                            <a:solidFill>
                              <a:srgbClr val="000000"/>
                            </a:solidFill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0" marR="0" marT="0" marB="0" anchor="ctr">
                        <a:blipFill>
                          <a:blip r:embed="rId2"/>
                          <a:stretch>
                            <a:fillRect l="-213008" t="-189109" r="-751220" b="-3128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0" marR="0" marT="0" marB="0" anchor="ctr">
                        <a:blipFill>
                          <a:blip r:embed="rId2"/>
                          <a:stretch>
                            <a:fillRect l="-41757" t="-189109" r="-217" b="-31287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15716141"/>
                      </a:ext>
                    </a:extLst>
                  </a:tr>
                  <a:tr h="616757">
                    <a:tc>
                      <a:txBody>
                        <a:bodyPr/>
                        <a:lstStyle/>
                        <a:p>
                          <a:pPr indent="127000" algn="ctr">
                            <a:lnSpc>
                              <a:spcPts val="22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2000" b="1" kern="100" dirty="0" smtClean="0">
                              <a:solidFill>
                                <a:srgbClr val="FF0000"/>
                              </a:solidFill>
                              <a:effectLst/>
                              <a:latin typeface="+mn-ea"/>
                              <a:ea typeface="+mn-ea"/>
                            </a:rPr>
                            <a:t>非</a:t>
                          </a:r>
                          <a:endParaRPr lang="en-US" altLang="zh-CN" sz="2000" b="1" kern="100" dirty="0" smtClean="0">
                            <a:solidFill>
                              <a:srgbClr val="FF0000"/>
                            </a:solidFill>
                            <a:effectLst/>
                            <a:latin typeface="+mn-ea"/>
                            <a:ea typeface="+mn-ea"/>
                          </a:endParaRPr>
                        </a:p>
                        <a:p>
                          <a:pPr indent="127000" algn="ctr">
                            <a:lnSpc>
                              <a:spcPts val="22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 dirty="0" smtClean="0">
                              <a:effectLst/>
                              <a:latin typeface="+mn-ea"/>
                              <a:ea typeface="+mn-ea"/>
                            </a:rPr>
                            <a:t>(</a:t>
                          </a:r>
                          <a:r>
                            <a:rPr lang="en-US" sz="1600" b="1" kern="1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not</a:t>
                          </a:r>
                          <a:r>
                            <a:rPr lang="en-US" sz="1600" b="1" kern="100" dirty="0">
                              <a:effectLst/>
                              <a:latin typeface="+mn-ea"/>
                              <a:ea typeface="+mn-ea"/>
                            </a:rPr>
                            <a:t>)</a:t>
                          </a:r>
                          <a:endParaRPr lang="zh-CN" sz="1600" b="1" kern="100" dirty="0">
                            <a:solidFill>
                              <a:srgbClr val="000000"/>
                            </a:solidFill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0" marR="0" marT="0" marB="0" anchor="ctr">
                        <a:blipFill>
                          <a:blip r:embed="rId2"/>
                          <a:stretch>
                            <a:fillRect l="-213008" t="-289109" r="-751220" b="-2128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0" marR="0" marT="0" marB="0" anchor="ctr">
                        <a:blipFill>
                          <a:blip r:embed="rId2"/>
                          <a:stretch>
                            <a:fillRect l="-41757" t="-289109" r="-217" b="-21287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94432710"/>
                      </a:ext>
                    </a:extLst>
                  </a:tr>
                  <a:tr h="616757">
                    <a:tc>
                      <a:txBody>
                        <a:bodyPr/>
                        <a:lstStyle/>
                        <a:p>
                          <a:pPr indent="127000" algn="ctr">
                            <a:lnSpc>
                              <a:spcPts val="22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2000" b="1" kern="100" dirty="0" smtClean="0">
                              <a:solidFill>
                                <a:srgbClr val="FF0000"/>
                              </a:solidFill>
                              <a:effectLst/>
                              <a:latin typeface="+mn-ea"/>
                              <a:ea typeface="+mn-ea"/>
                            </a:rPr>
                            <a:t>条件</a:t>
                          </a:r>
                          <a:endParaRPr lang="en-US" altLang="zh-CN" sz="2000" b="1" kern="100" dirty="0" smtClean="0">
                            <a:solidFill>
                              <a:srgbClr val="FF0000"/>
                            </a:solidFill>
                            <a:effectLst/>
                            <a:latin typeface="+mn-ea"/>
                            <a:ea typeface="+mn-ea"/>
                          </a:endParaRPr>
                        </a:p>
                        <a:p>
                          <a:pPr indent="127000" algn="ctr">
                            <a:lnSpc>
                              <a:spcPts val="22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 dirty="0" smtClean="0">
                              <a:effectLst/>
                              <a:latin typeface="+mn-ea"/>
                              <a:ea typeface="+mn-ea"/>
                            </a:rPr>
                            <a:t>(</a:t>
                          </a:r>
                          <a:r>
                            <a:rPr lang="en-US" sz="1600" b="1" kern="1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conditional</a:t>
                          </a:r>
                          <a:r>
                            <a:rPr lang="en-US" sz="1600" b="1" kern="100" dirty="0">
                              <a:effectLst/>
                              <a:latin typeface="+mn-ea"/>
                              <a:ea typeface="+mn-ea"/>
                            </a:rPr>
                            <a:t>)</a:t>
                          </a:r>
                          <a:endParaRPr lang="zh-CN" sz="1600" b="1" kern="100" dirty="0">
                            <a:solidFill>
                              <a:srgbClr val="000000"/>
                            </a:solidFill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0" marR="0" marT="0" marB="0" anchor="ctr">
                        <a:blipFill>
                          <a:blip r:embed="rId2"/>
                          <a:stretch>
                            <a:fillRect l="-213008" t="-385294" r="-751220" b="-11078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0" marR="0" marT="0" marB="0" anchor="ctr">
                        <a:blipFill>
                          <a:blip r:embed="rId2"/>
                          <a:stretch>
                            <a:fillRect l="-41757" t="-385294" r="-217" b="-11078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44330547"/>
                      </a:ext>
                    </a:extLst>
                  </a:tr>
                  <a:tr h="616757">
                    <a:tc>
                      <a:txBody>
                        <a:bodyPr/>
                        <a:lstStyle/>
                        <a:p>
                          <a:pPr indent="127000" algn="ctr">
                            <a:lnSpc>
                              <a:spcPts val="22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2000" b="1" kern="100" dirty="0">
                              <a:solidFill>
                                <a:srgbClr val="FF0000"/>
                              </a:solidFill>
                              <a:effectLst/>
                              <a:latin typeface="+mn-ea"/>
                              <a:ea typeface="+mn-ea"/>
                            </a:rPr>
                            <a:t>双向</a:t>
                          </a:r>
                          <a:r>
                            <a:rPr lang="zh-CN" sz="2000" b="1" kern="100" dirty="0" smtClean="0">
                              <a:solidFill>
                                <a:srgbClr val="FF0000"/>
                              </a:solidFill>
                              <a:effectLst/>
                              <a:latin typeface="+mn-ea"/>
                              <a:ea typeface="+mn-ea"/>
                            </a:rPr>
                            <a:t>条件</a:t>
                          </a:r>
                          <a:endParaRPr lang="en-US" altLang="zh-CN" sz="2000" b="1" kern="100" dirty="0" smtClean="0">
                            <a:solidFill>
                              <a:srgbClr val="FF0000"/>
                            </a:solidFill>
                            <a:effectLst/>
                            <a:latin typeface="+mn-ea"/>
                            <a:ea typeface="+mn-ea"/>
                          </a:endParaRPr>
                        </a:p>
                        <a:p>
                          <a:pPr indent="127000" algn="ctr">
                            <a:lnSpc>
                              <a:spcPts val="22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 dirty="0" smtClean="0">
                              <a:effectLst/>
                              <a:latin typeface="+mn-ea"/>
                              <a:ea typeface="+mn-ea"/>
                            </a:rPr>
                            <a:t>(</a:t>
                          </a:r>
                          <a:r>
                            <a:rPr lang="en-US" sz="1600" b="1" kern="1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bi-conditional</a:t>
                          </a:r>
                          <a:r>
                            <a:rPr lang="en-US" sz="1600" b="1" kern="100" dirty="0">
                              <a:effectLst/>
                              <a:latin typeface="+mn-ea"/>
                              <a:ea typeface="+mn-ea"/>
                            </a:rPr>
                            <a:t>)</a:t>
                          </a:r>
                          <a:endParaRPr lang="zh-CN" sz="1600" b="1" kern="100" dirty="0">
                            <a:solidFill>
                              <a:srgbClr val="000000"/>
                            </a:solidFill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0" marR="0" marT="0" marB="0" anchor="ctr">
                        <a:blipFill>
                          <a:blip r:embed="rId2"/>
                          <a:stretch>
                            <a:fillRect l="-213008" t="-490099" r="-751220" b="-118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0" marR="0" marT="0" marB="0" anchor="ctr">
                        <a:blipFill>
                          <a:blip r:embed="rId2"/>
                          <a:stretch>
                            <a:fillRect l="-41757" t="-490099" r="-217" b="-1188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63445524"/>
                      </a:ext>
                    </a:extLst>
                  </a:tr>
                </a:tbl>
              </a:graphicData>
            </a:graphic>
          </p:graphicFrame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656604" y="1177007"/>
            <a:ext cx="863352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just">
              <a:spcAft>
                <a:spcPts val="0"/>
              </a:spcAft>
              <a:defRPr/>
            </a:pPr>
            <a:r>
              <a:rPr lang="zh-CN" altLang="zh-CN" sz="2000" kern="100" dirty="0" smtClean="0">
                <a:latin typeface="+mn-ea"/>
                <a:ea typeface="+mn-ea"/>
              </a:rPr>
              <a:t>真值表</a:t>
            </a:r>
            <a:endParaRPr lang="zh-CN" altLang="zh-CN" sz="2000" kern="100" dirty="0">
              <a:latin typeface="+mn-ea"/>
              <a:ea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510352" y="745732"/>
            <a:ext cx="5012852" cy="6924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92075" indent="-92075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zh-CN" altLang="zh-CN" kern="1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原子命题</a:t>
            </a:r>
            <a:r>
              <a:rPr lang="zh-CN" altLang="en-US" kern="100" dirty="0" smtClean="0">
                <a:latin typeface="+mn-ea"/>
                <a:ea typeface="+mn-ea"/>
                <a:cs typeface="Times New Roman" panose="02020603050405020304" pitchFamily="18" charset="0"/>
              </a:rPr>
              <a:t>：</a:t>
            </a:r>
            <a:r>
              <a:rPr lang="zh-CN" altLang="zh-CN" kern="100" dirty="0" smtClean="0">
                <a:latin typeface="+mn-ea"/>
                <a:ea typeface="+mn-ea"/>
                <a:cs typeface="Times New Roman" panose="02020603050405020304" pitchFamily="18" charset="0"/>
              </a:rPr>
              <a:t>可用</a:t>
            </a:r>
            <a:r>
              <a:rPr lang="zh-CN" altLang="zh-CN" kern="100" dirty="0">
                <a:latin typeface="+mn-ea"/>
                <a:ea typeface="+mn-ea"/>
                <a:cs typeface="Times New Roman" panose="02020603050405020304" pitchFamily="18" charset="0"/>
              </a:rPr>
              <a:t>“</a:t>
            </a:r>
            <a:r>
              <a:rPr lang="en-US" altLang="zh-CN" kern="1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T</a:t>
            </a:r>
            <a:r>
              <a:rPr lang="en-US" altLang="zh-CN" kern="100" dirty="0" smtClean="0">
                <a:latin typeface="+mn-ea"/>
                <a:ea typeface="+mn-ea"/>
                <a:cs typeface="Times New Roman" panose="02020603050405020304" pitchFamily="18" charset="0"/>
              </a:rPr>
              <a:t>/</a:t>
            </a:r>
            <a:r>
              <a:rPr lang="en-US" altLang="zh-CN" kern="100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F</a:t>
            </a:r>
            <a:r>
              <a:rPr lang="zh-CN" altLang="zh-CN" kern="100" dirty="0">
                <a:latin typeface="+mn-ea"/>
                <a:ea typeface="+mn-ea"/>
                <a:cs typeface="Times New Roman" panose="02020603050405020304" pitchFamily="18" charset="0"/>
              </a:rPr>
              <a:t>”</a:t>
            </a:r>
            <a:r>
              <a:rPr lang="zh-CN" altLang="zh-CN" kern="100" dirty="0" smtClean="0">
                <a:latin typeface="+mn-ea"/>
                <a:ea typeface="+mn-ea"/>
                <a:cs typeface="Times New Roman" panose="02020603050405020304" pitchFamily="18" charset="0"/>
              </a:rPr>
              <a:t>表示具有“</a:t>
            </a:r>
            <a:r>
              <a:rPr lang="zh-CN" altLang="zh-CN" kern="1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真</a:t>
            </a:r>
            <a:r>
              <a:rPr lang="en-US" altLang="zh-CN" kern="100" dirty="0" smtClean="0">
                <a:latin typeface="+mn-ea"/>
                <a:ea typeface="+mn-ea"/>
                <a:cs typeface="Times New Roman" panose="02020603050405020304" pitchFamily="18" charset="0"/>
              </a:rPr>
              <a:t>/</a:t>
            </a:r>
            <a:r>
              <a:rPr lang="zh-CN" altLang="zh-CN" kern="100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假</a:t>
            </a:r>
            <a:r>
              <a:rPr lang="zh-CN" altLang="zh-CN" kern="100" dirty="0" smtClean="0">
                <a:latin typeface="+mn-ea"/>
                <a:ea typeface="+mn-ea"/>
                <a:cs typeface="Times New Roman" panose="02020603050405020304" pitchFamily="18" charset="0"/>
              </a:rPr>
              <a:t>”</a:t>
            </a:r>
            <a:r>
              <a:rPr lang="zh-CN" altLang="en-US" kern="100" dirty="0" smtClean="0">
                <a:latin typeface="+mn-ea"/>
                <a:ea typeface="+mn-ea"/>
                <a:cs typeface="Times New Roman" panose="02020603050405020304" pitchFamily="18" charset="0"/>
              </a:rPr>
              <a:t>含义</a:t>
            </a:r>
            <a:endParaRPr lang="en-US" altLang="zh-CN" kern="100" dirty="0" smtClean="0">
              <a:latin typeface="+mn-ea"/>
              <a:ea typeface="+mn-ea"/>
              <a:cs typeface="Times New Roman" panose="02020603050405020304" pitchFamily="18" charset="0"/>
            </a:endParaRPr>
          </a:p>
          <a:p>
            <a:pPr marL="92075" indent="-92075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zh-CN" altLang="zh-CN" kern="1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复合命题</a:t>
            </a:r>
            <a:r>
              <a:rPr lang="zh-CN" altLang="en-US" kern="100" dirty="0" smtClean="0">
                <a:latin typeface="+mn-ea"/>
                <a:ea typeface="+mn-ea"/>
                <a:cs typeface="Times New Roman" panose="02020603050405020304" pitchFamily="18" charset="0"/>
              </a:rPr>
              <a:t>：其</a:t>
            </a:r>
            <a:r>
              <a:rPr lang="zh-CN" altLang="zh-CN" kern="100" dirty="0" smtClean="0">
                <a:latin typeface="+mn-ea"/>
                <a:ea typeface="+mn-ea"/>
                <a:cs typeface="Times New Roman" panose="02020603050405020304" pitchFamily="18" charset="0"/>
              </a:rPr>
              <a:t>真值</a:t>
            </a:r>
            <a:r>
              <a:rPr lang="zh-CN" altLang="en-US" kern="100" dirty="0" smtClean="0">
                <a:latin typeface="+mn-ea"/>
                <a:ea typeface="+mn-ea"/>
                <a:cs typeface="Times New Roman" panose="02020603050405020304" pitchFamily="18" charset="0"/>
              </a:rPr>
              <a:t>根据</a:t>
            </a:r>
            <a:r>
              <a:rPr lang="zh-CN" altLang="zh-CN" kern="100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原子命题的真值</a:t>
            </a:r>
            <a:r>
              <a:rPr lang="zh-CN" altLang="zh-CN" kern="100" dirty="0" smtClean="0">
                <a:latin typeface="+mn-ea"/>
                <a:ea typeface="+mn-ea"/>
                <a:cs typeface="Times New Roman" panose="02020603050405020304" pitchFamily="18" charset="0"/>
              </a:rPr>
              <a:t>而定</a:t>
            </a:r>
            <a:endParaRPr lang="zh-CN" altLang="en-US" dirty="0">
              <a:latin typeface="+mn-ea"/>
              <a:ea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C3B721F5-CC09-4648-8E74-AC3004F75BE8}"/>
                  </a:ext>
                </a:extLst>
              </p:cNvPr>
              <p:cNvSpPr/>
              <p:nvPr/>
            </p:nvSpPr>
            <p:spPr>
              <a:xfrm>
                <a:off x="656604" y="3717032"/>
                <a:ext cx="7947844" cy="1661993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marL="271463" indent="-271463">
                  <a:lnSpc>
                    <a:spcPct val="150000"/>
                  </a:lnSpc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en-US" dirty="0" smtClean="0">
                    <a:latin typeface="+mn-ea"/>
                    <a:ea typeface="+mn-ea"/>
                  </a:rPr>
                  <a:t>连</a:t>
                </a:r>
                <a:r>
                  <a:rPr lang="zh-CN" altLang="zh-CN" dirty="0" smtClean="0">
                    <a:latin typeface="+mn-ea"/>
                    <a:ea typeface="+mn-ea"/>
                  </a:rPr>
                  <a:t>结</a:t>
                </a:r>
                <a:r>
                  <a:rPr lang="zh-CN" altLang="zh-CN" dirty="0">
                    <a:latin typeface="+mn-ea"/>
                    <a:ea typeface="+mn-ea"/>
                  </a:rPr>
                  <a:t>词中</a:t>
                </a:r>
                <a:r>
                  <a:rPr lang="zh-CN" altLang="zh-CN" dirty="0">
                    <a:solidFill>
                      <a:srgbClr val="FF0000"/>
                    </a:solidFill>
                    <a:latin typeface="+mn-ea"/>
                    <a:ea typeface="+mn-ea"/>
                  </a:rPr>
                  <a:t>前件</a:t>
                </a:r>
                <a:r>
                  <a:rPr lang="zh-CN" altLang="zh-CN" dirty="0">
                    <a:latin typeface="+mn-ea"/>
                    <a:ea typeface="+mn-ea"/>
                  </a:rPr>
                  <a:t>为</a:t>
                </a:r>
                <a:r>
                  <a:rPr lang="zh-CN" altLang="zh-CN" dirty="0">
                    <a:solidFill>
                      <a:srgbClr val="FF0000"/>
                    </a:solidFill>
                    <a:latin typeface="+mn-ea"/>
                    <a:ea typeface="+mn-ea"/>
                  </a:rPr>
                  <a:t>假</a:t>
                </a:r>
                <a:r>
                  <a:rPr lang="zh-CN" altLang="zh-CN" dirty="0">
                    <a:latin typeface="+mn-ea"/>
                    <a:ea typeface="+mn-ea"/>
                  </a:rPr>
                  <a:t>时，无论</a:t>
                </a:r>
                <a:r>
                  <a:rPr lang="zh-CN" altLang="zh-CN" dirty="0">
                    <a:solidFill>
                      <a:srgbClr val="0000FF"/>
                    </a:solidFill>
                    <a:latin typeface="+mn-ea"/>
                    <a:ea typeface="+mn-ea"/>
                  </a:rPr>
                  <a:t>后件</a:t>
                </a:r>
                <a:r>
                  <a:rPr lang="zh-CN" altLang="zh-CN" dirty="0">
                    <a:latin typeface="+mn-ea"/>
                    <a:ea typeface="+mn-ea"/>
                  </a:rPr>
                  <a:t>取值如何，复合命题均为真。</a:t>
                </a:r>
                <a:endParaRPr lang="en-US" altLang="zh-CN" dirty="0">
                  <a:latin typeface="+mn-ea"/>
                  <a:ea typeface="+mn-ea"/>
                </a:endParaRPr>
              </a:p>
              <a:p>
                <a:pPr marL="271463" indent="-271463">
                  <a:lnSpc>
                    <a:spcPct val="150000"/>
                  </a:lnSpc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14:m>
                  <m:oMath xmlns:m="http://schemas.openxmlformats.org/officeDocument/2006/math">
                    <m:r>
                      <a:rPr lang="en-US" altLang="zh-CN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𝒑</m:t>
                    </m:r>
                    <m:r>
                      <a:rPr lang="en-US" altLang="zh-CN" b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→</m:t>
                    </m:r>
                    <m:r>
                      <a:rPr lang="en-US" altLang="zh-CN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𝒒</m:t>
                    </m:r>
                  </m:oMath>
                </a14:m>
                <a:r>
                  <a:rPr lang="zh-CN" altLang="zh-CN" dirty="0">
                    <a:latin typeface="+mn-ea"/>
                    <a:ea typeface="+mn-ea"/>
                  </a:rPr>
                  <a:t>定义的是一种</a:t>
                </a:r>
                <a:r>
                  <a:rPr lang="zh-CN" altLang="zh-CN" dirty="0">
                    <a:solidFill>
                      <a:srgbClr val="FF0000"/>
                    </a:solidFill>
                    <a:latin typeface="+mn-ea"/>
                    <a:ea typeface="+mn-ea"/>
                  </a:rPr>
                  <a:t>蕴含关系</a:t>
                </a:r>
                <a:r>
                  <a:rPr lang="zh-CN" altLang="zh-CN" dirty="0" smtClean="0">
                    <a:latin typeface="+mn-ea"/>
                    <a:ea typeface="+mn-ea"/>
                  </a:rPr>
                  <a:t>，</a:t>
                </a:r>
                <a:r>
                  <a:rPr lang="zh-CN" altLang="en-US" dirty="0" smtClean="0">
                    <a:latin typeface="+mn-ea"/>
                    <a:ea typeface="+mn-ea"/>
                  </a:rPr>
                  <a:t>即</a:t>
                </a:r>
                <a:r>
                  <a:rPr lang="zh-CN" altLang="zh-CN" dirty="0" smtClean="0">
                    <a:latin typeface="+mn-ea"/>
                    <a:ea typeface="+mn-ea"/>
                  </a:rPr>
                  <a:t>命题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  <a:ea typeface="+mn-ea"/>
                      </a:rPr>
                      <m:t>𝒒</m:t>
                    </m:r>
                  </m:oMath>
                </a14:m>
                <a:r>
                  <a:rPr lang="zh-CN" altLang="zh-CN" dirty="0">
                    <a:latin typeface="+mn-ea"/>
                    <a:ea typeface="+mn-ea"/>
                  </a:rPr>
                  <a:t>包含命题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  <a:ea typeface="+mn-ea"/>
                      </a:rPr>
                      <m:t>𝒑</m:t>
                    </m:r>
                  </m:oMath>
                </a14:m>
                <a:r>
                  <a:rPr lang="zh-CN" altLang="en-US" dirty="0" smtClean="0">
                    <a:latin typeface="+mn-ea"/>
                    <a:ea typeface="+mn-ea"/>
                  </a:rPr>
                  <a:t>（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  <a:ea typeface="+mn-ea"/>
                      </a:rPr>
                      <m:t>𝒑</m:t>
                    </m:r>
                  </m:oMath>
                </a14:m>
                <a:r>
                  <a:rPr lang="zh-CN" altLang="zh-CN" dirty="0">
                    <a:latin typeface="+mn-ea"/>
                    <a:ea typeface="+mn-ea"/>
                  </a:rPr>
                  <a:t>是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  <a:ea typeface="+mn-ea"/>
                      </a:rPr>
                      <m:t>𝒒</m:t>
                    </m:r>
                  </m:oMath>
                </a14:m>
                <a:r>
                  <a:rPr lang="zh-CN" altLang="zh-CN" dirty="0">
                    <a:latin typeface="+mn-ea"/>
                    <a:ea typeface="+mn-ea"/>
                  </a:rPr>
                  <a:t>的</a:t>
                </a:r>
                <a:r>
                  <a:rPr lang="zh-CN" altLang="zh-CN" dirty="0" smtClean="0">
                    <a:latin typeface="+mn-ea"/>
                    <a:ea typeface="+mn-ea"/>
                  </a:rPr>
                  <a:t>子集</a:t>
                </a:r>
                <a:r>
                  <a:rPr lang="zh-CN" altLang="en-US" dirty="0" smtClean="0">
                    <a:latin typeface="+mn-ea"/>
                    <a:ea typeface="+mn-ea"/>
                  </a:rPr>
                  <a:t>）。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  <a:ea typeface="+mn-ea"/>
                      </a:rPr>
                      <m:t>𝒑</m:t>
                    </m:r>
                  </m:oMath>
                </a14:m>
                <a:r>
                  <a:rPr lang="zh-CN" altLang="zh-CN" dirty="0">
                    <a:latin typeface="+mn-ea"/>
                    <a:ea typeface="+mn-ea"/>
                  </a:rPr>
                  <a:t>不成立相当于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  <a:ea typeface="+mn-ea"/>
                      </a:rPr>
                      <m:t>𝒑</m:t>
                    </m:r>
                  </m:oMath>
                </a14:m>
                <a:r>
                  <a:rPr lang="zh-CN" altLang="zh-CN" dirty="0">
                    <a:latin typeface="+mn-ea"/>
                    <a:ea typeface="+mn-ea"/>
                  </a:rPr>
                  <a:t>是一个空集，而空集是任何集合的子集</a:t>
                </a:r>
                <a:r>
                  <a:rPr lang="zh-CN" altLang="zh-CN" dirty="0" smtClean="0">
                    <a:latin typeface="+mn-ea"/>
                    <a:ea typeface="+mn-ea"/>
                  </a:rPr>
                  <a:t>。因此</a:t>
                </a:r>
                <a:r>
                  <a:rPr lang="zh-CN" altLang="zh-CN" dirty="0">
                    <a:latin typeface="+mn-ea"/>
                    <a:ea typeface="+mn-ea"/>
                  </a:rPr>
                  <a:t>，当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  <a:ea typeface="+mn-ea"/>
                      </a:rPr>
                      <m:t>𝒑</m:t>
                    </m:r>
                  </m:oMath>
                </a14:m>
                <a:r>
                  <a:rPr lang="zh-CN" altLang="zh-CN" dirty="0">
                    <a:latin typeface="+mn-ea"/>
                    <a:ea typeface="+mn-ea"/>
                  </a:rPr>
                  <a:t>不成立时</a:t>
                </a:r>
                <a:r>
                  <a:rPr lang="zh-CN" altLang="zh-CN" dirty="0" smtClean="0">
                    <a:latin typeface="+mn-ea"/>
                    <a:ea typeface="+mn-ea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  <a:ea typeface="+mn-ea"/>
                      </a:rPr>
                      <m:t>𝒑</m:t>
                    </m:r>
                    <m:r>
                      <a:rPr lang="en-US" altLang="zh-CN">
                        <a:latin typeface="Cambria Math" panose="02040503050406030204" pitchFamily="18" charset="0"/>
                        <a:ea typeface="+mn-ea"/>
                      </a:rPr>
                      <m:t>→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+mn-ea"/>
                      </a:rPr>
                      <m:t>𝒒</m:t>
                    </m:r>
                  </m:oMath>
                </a14:m>
                <a:r>
                  <a:rPr lang="zh-CN" altLang="zh-CN" dirty="0" smtClean="0">
                    <a:latin typeface="+mn-ea"/>
                    <a:ea typeface="+mn-ea"/>
                  </a:rPr>
                  <a:t>恒</a:t>
                </a:r>
                <a:r>
                  <a:rPr lang="zh-CN" altLang="zh-CN" dirty="0">
                    <a:latin typeface="+mn-ea"/>
                    <a:ea typeface="+mn-ea"/>
                  </a:rPr>
                  <a:t>为真</a:t>
                </a:r>
                <a:r>
                  <a:rPr lang="zh-CN" altLang="zh-CN" dirty="0" smtClean="0">
                    <a:latin typeface="+mn-ea"/>
                    <a:ea typeface="+mn-ea"/>
                  </a:rPr>
                  <a:t>。</a:t>
                </a:r>
                <a:endParaRPr lang="zh-CN" altLang="zh-CN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C3B721F5-CC09-4648-8E74-AC3004F75B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604" y="3717032"/>
                <a:ext cx="7947844" cy="1661993"/>
              </a:xfrm>
              <a:prstGeom prst="rect">
                <a:avLst/>
              </a:prstGeom>
              <a:blipFill>
                <a:blip r:embed="rId2"/>
                <a:stretch>
                  <a:fillRect l="-1305" t="-368" r="-77" b="-36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9672" y="1772816"/>
            <a:ext cx="5976664" cy="183291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611560" y="1844824"/>
                <a:ext cx="5184576" cy="307777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marL="342900" indent="-342900">
                  <a:spcBef>
                    <a:spcPct val="50000"/>
                  </a:spcBef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zh-CN" sz="2000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ea"/>
                    <a:ea typeface="+mn-ea"/>
                  </a:rPr>
                  <a:t>具有</a:t>
                </a:r>
                <a:r>
                  <a:rPr lang="zh-CN" altLang="zh-CN" sz="2000" dirty="0">
                    <a:solidFill>
                      <a:srgbClr val="FF0000"/>
                    </a:solidFill>
                    <a:latin typeface="+mn-ea"/>
                    <a:ea typeface="+mn-ea"/>
                  </a:rPr>
                  <a:t>相同</a:t>
                </a:r>
                <a:r>
                  <a:rPr lang="zh-CN" altLang="zh-CN" sz="2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ea"/>
                    <a:ea typeface="+mn-ea"/>
                  </a:rPr>
                  <a:t>的真假结果，一般用</a:t>
                </a:r>
                <a:r>
                  <a:rPr lang="zh-CN" altLang="en-US" sz="2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ea"/>
                    <a:ea typeface="+mn-ea"/>
                  </a:rPr>
                  <a:t>“</a:t>
                </a:r>
                <a14:m>
                  <m:oMath xmlns:m="http://schemas.openxmlformats.org/officeDocument/2006/math">
                    <m:r>
                      <a:rPr lang="en-US" altLang="zh-CN" sz="20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+mn-ea"/>
                      </a:rPr>
                      <m:t>≡</m:t>
                    </m:r>
                  </m:oMath>
                </a14:m>
                <a:r>
                  <a:rPr lang="zh-CN" altLang="en-US" sz="2000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ea"/>
                    <a:ea typeface="+mn-ea"/>
                  </a:rPr>
                  <a:t>”</a:t>
                </a:r>
                <a:r>
                  <a:rPr lang="zh-CN" altLang="zh-CN" sz="2000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ea"/>
                    <a:ea typeface="+mn-ea"/>
                  </a:rPr>
                  <a:t>表示</a:t>
                </a:r>
                <a:r>
                  <a:rPr lang="zh-CN" altLang="en-US" sz="2000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ea"/>
                    <a:ea typeface="+mn-ea"/>
                  </a:rPr>
                  <a:t>。</a:t>
                </a:r>
                <a:endParaRPr lang="zh-CN" altLang="en-US" sz="20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1844824"/>
                <a:ext cx="5184576" cy="307777"/>
              </a:xfrm>
              <a:prstGeom prst="rect">
                <a:avLst/>
              </a:prstGeom>
              <a:blipFill>
                <a:blip r:embed="rId2"/>
                <a:stretch>
                  <a:fillRect l="-2233" t="-30000" r="-2350" b="-46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矩形 4"/>
          <p:cNvSpPr/>
          <p:nvPr/>
        </p:nvSpPr>
        <p:spPr>
          <a:xfrm>
            <a:off x="648136" y="1167863"/>
            <a:ext cx="1079376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just">
              <a:spcAft>
                <a:spcPts val="0"/>
              </a:spcAft>
              <a:defRPr/>
            </a:pPr>
            <a:r>
              <a:rPr lang="zh-CN" altLang="en-US" sz="2000" kern="100" dirty="0" smtClean="0">
                <a:latin typeface="+mn-ea"/>
                <a:ea typeface="+mn-ea"/>
              </a:rPr>
              <a:t>逻辑等价</a:t>
            </a:r>
            <a:endParaRPr lang="zh-CN" altLang="zh-CN" sz="2000" kern="100" dirty="0">
              <a:latin typeface="+mn-ea"/>
              <a:ea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18AAC8E2-F248-4123-A9A0-F401BBE33663}"/>
                  </a:ext>
                </a:extLst>
              </p:cNvPr>
              <p:cNvSpPr/>
              <p:nvPr/>
            </p:nvSpPr>
            <p:spPr>
              <a:xfrm>
                <a:off x="626909" y="2348880"/>
                <a:ext cx="3729067" cy="2923877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marL="180975" indent="-180975">
                  <a:lnSpc>
                    <a:spcPts val="2700"/>
                  </a:lnSpc>
                  <a:spcAft>
                    <a:spcPts val="60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</a:pPr>
                <a:r>
                  <a:rPr lang="zh-CN" altLang="zh-CN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给定</a:t>
                </a:r>
                <a:r>
                  <a:rPr lang="zh-CN" altLang="zh-CN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命题</a:t>
                </a:r>
                <a14:m>
                  <m:oMath xmlns:m="http://schemas.openxmlformats.org/officeDocument/2006/math">
                    <m:r>
                      <a:rPr lang="en-US" altLang="zh-CN" b="1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+mn-ea"/>
                      </a:rPr>
                      <m:t>𝒑</m:t>
                    </m:r>
                  </m:oMath>
                </a14:m>
                <a:r>
                  <a:rPr lang="zh-CN" altLang="zh-CN" dirty="0">
                    <a:solidFill>
                      <a:schemeClr val="tx1"/>
                    </a:solidFill>
                    <a:latin typeface="+mn-ea"/>
                    <a:ea typeface="+mn-ea"/>
                  </a:rPr>
                  <a:t>和</a:t>
                </a:r>
                <a:r>
                  <a:rPr lang="zh-CN" altLang="zh-CN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命题</a:t>
                </a:r>
                <a14:m>
                  <m:oMath xmlns:m="http://schemas.openxmlformats.org/officeDocument/2006/math">
                    <m:r>
                      <a:rPr lang="en-US" altLang="zh-CN" b="1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+mn-ea"/>
                      </a:rPr>
                      <m:t>𝒒</m:t>
                    </m:r>
                  </m:oMath>
                </a14:m>
                <a:r>
                  <a:rPr lang="zh-CN" altLang="zh-CN" dirty="0">
                    <a:solidFill>
                      <a:schemeClr val="tx1"/>
                    </a:solidFill>
                    <a:latin typeface="+mn-ea"/>
                    <a:ea typeface="+mn-ea"/>
                  </a:rPr>
                  <a:t>，</a:t>
                </a:r>
                <a:r>
                  <a:rPr lang="zh-CN" altLang="en-US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若</a:t>
                </a:r>
                <a14:m>
                  <m:oMath xmlns:m="http://schemas.openxmlformats.org/officeDocument/2006/math">
                    <m:r>
                      <a:rPr lang="en-US" altLang="zh-CN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</a:rPr>
                      <m:t>𝒑</m:t>
                    </m:r>
                  </m:oMath>
                </a14:m>
                <a:r>
                  <a:rPr lang="zh-CN" altLang="zh-CN" dirty="0">
                    <a:solidFill>
                      <a:schemeClr val="tx1"/>
                    </a:solidFill>
                    <a:latin typeface="+mn-ea"/>
                    <a:ea typeface="+mn-ea"/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</a:rPr>
                      <m:t>𝒒</m:t>
                    </m:r>
                  </m:oMath>
                </a14:m>
                <a:r>
                  <a:rPr lang="zh-CN" altLang="zh-CN" dirty="0">
                    <a:solidFill>
                      <a:schemeClr val="tx1"/>
                    </a:solidFill>
                    <a:latin typeface="+mn-ea"/>
                    <a:ea typeface="+mn-ea"/>
                  </a:rPr>
                  <a:t>在</a:t>
                </a:r>
                <a:r>
                  <a:rPr lang="zh-CN" altLang="zh-CN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所有</a:t>
                </a:r>
                <a:r>
                  <a:rPr lang="zh-CN" altLang="en-US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论域</a:t>
                </a:r>
                <a:r>
                  <a:rPr lang="zh-CN" altLang="zh-CN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都有</a:t>
                </a:r>
                <a:r>
                  <a:rPr lang="zh-CN" altLang="zh-CN" dirty="0">
                    <a:solidFill>
                      <a:srgbClr val="0000FF"/>
                    </a:solidFill>
                    <a:latin typeface="+mn-ea"/>
                    <a:ea typeface="+mn-ea"/>
                  </a:rPr>
                  <a:t>相同的真假结果</a:t>
                </a:r>
                <a:r>
                  <a:rPr lang="zh-CN" altLang="zh-CN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，</a:t>
                </a:r>
                <a:r>
                  <a:rPr lang="zh-CN" altLang="en-US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则</a:t>
                </a:r>
                <a14:m>
                  <m:oMath xmlns:m="http://schemas.openxmlformats.org/officeDocument/2006/math">
                    <m:r>
                      <a:rPr lang="en-US" altLang="zh-CN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</a:rPr>
                      <m:t>𝒑</m:t>
                    </m:r>
                  </m:oMath>
                </a14:m>
                <a:r>
                  <a:rPr lang="zh-CN" altLang="zh-CN" dirty="0">
                    <a:solidFill>
                      <a:schemeClr val="tx1"/>
                    </a:solidFill>
                    <a:latin typeface="+mn-ea"/>
                    <a:ea typeface="+mn-ea"/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</a:rPr>
                      <m:t>𝒒</m:t>
                    </m:r>
                  </m:oMath>
                </a14:m>
                <a:r>
                  <a:rPr lang="zh-CN" altLang="zh-CN" dirty="0">
                    <a:solidFill>
                      <a:schemeClr val="tx1"/>
                    </a:solidFill>
                    <a:latin typeface="+mn-ea"/>
                    <a:ea typeface="+mn-ea"/>
                  </a:rPr>
                  <a:t>逻辑上等价</a:t>
                </a:r>
                <a:r>
                  <a:rPr lang="zh-CN" altLang="zh-CN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，即</a:t>
                </a:r>
                <a14:m>
                  <m:oMath xmlns:m="http://schemas.openxmlformats.org/officeDocument/2006/math">
                    <m:r>
                      <a:rPr lang="en-US" altLang="zh-CN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</a:rPr>
                      <m:t>𝒑</m:t>
                    </m:r>
                    <m:r>
                      <a:rPr lang="en-US" altLang="zh-CN" b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</a:rPr>
                      <m:t>≡</m:t>
                    </m:r>
                    <m:r>
                      <a:rPr lang="en-US" altLang="zh-CN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</a:rPr>
                      <m:t>𝒒</m:t>
                    </m:r>
                  </m:oMath>
                </a14:m>
                <a:r>
                  <a:rPr lang="zh-CN" altLang="zh-CN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。</a:t>
                </a:r>
                <a:endParaRPr lang="en-US" altLang="zh-CN" dirty="0">
                  <a:latin typeface="+mn-ea"/>
                  <a:ea typeface="+mn-ea"/>
                </a:endParaRPr>
              </a:p>
              <a:p>
                <a:pPr marL="180975" indent="-180975">
                  <a:lnSpc>
                    <a:spcPts val="2700"/>
                  </a:lnSpc>
                  <a:spcAft>
                    <a:spcPts val="60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</a:pPr>
                <a:r>
                  <a:rPr lang="zh-CN" altLang="zh-CN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等价</a:t>
                </a:r>
                <a:r>
                  <a:rPr lang="zh-CN" altLang="en-US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使</a:t>
                </a:r>
                <a:r>
                  <a:rPr lang="zh-CN" altLang="zh-CN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命题</a:t>
                </a:r>
                <a:r>
                  <a:rPr lang="zh-CN" altLang="zh-CN" dirty="0">
                    <a:solidFill>
                      <a:schemeClr val="tx1"/>
                    </a:solidFill>
                    <a:latin typeface="+mn-ea"/>
                    <a:ea typeface="+mn-ea"/>
                  </a:rPr>
                  <a:t>进行</a:t>
                </a:r>
                <a:r>
                  <a:rPr lang="zh-CN" altLang="zh-CN" dirty="0">
                    <a:solidFill>
                      <a:srgbClr val="FF0000"/>
                    </a:solidFill>
                    <a:latin typeface="+mn-ea"/>
                    <a:ea typeface="+mn-ea"/>
                  </a:rPr>
                  <a:t>形式</a:t>
                </a:r>
                <a:r>
                  <a:rPr lang="zh-CN" altLang="zh-CN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转换</a:t>
                </a:r>
                <a:r>
                  <a:rPr lang="zh-CN" altLang="en-US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成为</a:t>
                </a:r>
                <a:r>
                  <a:rPr lang="zh-CN" altLang="zh-CN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可能</a:t>
                </a:r>
                <a:endParaRPr lang="en-US" altLang="zh-CN" dirty="0" smtClean="0">
                  <a:solidFill>
                    <a:schemeClr val="tx1"/>
                  </a:solidFill>
                  <a:latin typeface="+mn-ea"/>
                  <a:ea typeface="+mn-ea"/>
                </a:endParaRPr>
              </a:p>
              <a:p>
                <a:pPr marL="180975" indent="-180975">
                  <a:lnSpc>
                    <a:spcPts val="2700"/>
                  </a:lnSpc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</a:pPr>
                <a:r>
                  <a:rPr lang="zh-CN" altLang="zh-CN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基于</a:t>
                </a:r>
                <a:r>
                  <a:rPr lang="zh-CN" altLang="zh-CN" dirty="0">
                    <a:solidFill>
                      <a:schemeClr val="tx1"/>
                    </a:solidFill>
                    <a:latin typeface="+mn-ea"/>
                    <a:ea typeface="+mn-ea"/>
                  </a:rPr>
                  <a:t>命题</a:t>
                </a:r>
                <a:r>
                  <a:rPr lang="zh-CN" altLang="zh-CN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转换</a:t>
                </a:r>
                <a:r>
                  <a:rPr lang="zh-CN" altLang="en-US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形式</a:t>
                </a:r>
                <a:r>
                  <a:rPr lang="zh-CN" altLang="zh-CN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，</a:t>
                </a:r>
                <a:r>
                  <a:rPr lang="zh-CN" altLang="en-US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无</a:t>
                </a:r>
                <a:r>
                  <a:rPr lang="zh-CN" altLang="zh-CN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需</a:t>
                </a:r>
                <a:r>
                  <a:rPr lang="zh-CN" altLang="en-US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再</a:t>
                </a:r>
                <a:r>
                  <a:rPr lang="zh-CN" altLang="zh-CN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逐一</a:t>
                </a:r>
                <a:r>
                  <a:rPr lang="zh-CN" altLang="zh-CN" dirty="0">
                    <a:solidFill>
                      <a:schemeClr val="tx1"/>
                    </a:solidFill>
                    <a:latin typeface="+mn-ea"/>
                    <a:ea typeface="+mn-ea"/>
                  </a:rPr>
                  <a:t>列出</a:t>
                </a:r>
                <a14:m>
                  <m:oMath xmlns:m="http://schemas.openxmlformats.org/officeDocument/2006/math">
                    <m:r>
                      <a:rPr lang="en-US" altLang="zh-CN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</a:rPr>
                      <m:t>𝒑</m:t>
                    </m:r>
                  </m:oMath>
                </a14:m>
                <a:r>
                  <a:rPr lang="zh-CN" altLang="zh-CN" dirty="0">
                    <a:solidFill>
                      <a:schemeClr val="tx1"/>
                    </a:solidFill>
                    <a:latin typeface="+mn-ea"/>
                    <a:ea typeface="+mn-ea"/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</a:rPr>
                      <m:t>𝒒</m:t>
                    </m:r>
                  </m:oMath>
                </a14:m>
                <a:r>
                  <a:rPr lang="zh-CN" altLang="zh-CN" dirty="0">
                    <a:solidFill>
                      <a:schemeClr val="tx1"/>
                    </a:solidFill>
                    <a:latin typeface="+mn-ea"/>
                    <a:ea typeface="+mn-ea"/>
                  </a:rPr>
                  <a:t>的</a:t>
                </a:r>
                <a:r>
                  <a:rPr lang="zh-CN" altLang="zh-CN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真值表判断</a:t>
                </a:r>
                <a:r>
                  <a:rPr lang="zh-CN" altLang="zh-CN" dirty="0">
                    <a:solidFill>
                      <a:schemeClr val="tx1"/>
                    </a:solidFill>
                    <a:latin typeface="+mn-ea"/>
                    <a:ea typeface="+mn-ea"/>
                  </a:rPr>
                  <a:t>两者是否在逻辑上等价</a:t>
                </a:r>
                <a:r>
                  <a:rPr lang="zh-CN" altLang="zh-CN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，可</a:t>
                </a:r>
                <a:r>
                  <a:rPr lang="zh-CN" altLang="zh-CN" dirty="0">
                    <a:solidFill>
                      <a:schemeClr val="tx1"/>
                    </a:solidFill>
                    <a:latin typeface="+mn-ea"/>
                    <a:ea typeface="+mn-ea"/>
                  </a:rPr>
                  <a:t>直接根据</a:t>
                </a:r>
                <a:r>
                  <a:rPr lang="zh-CN" altLang="zh-CN" dirty="0">
                    <a:solidFill>
                      <a:srgbClr val="FF0000"/>
                    </a:solidFill>
                    <a:latin typeface="+mn-ea"/>
                    <a:ea typeface="+mn-ea"/>
                  </a:rPr>
                  <a:t>已有逻辑等价</a:t>
                </a:r>
                <a:r>
                  <a:rPr lang="zh-CN" altLang="zh-CN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公式</a:t>
                </a:r>
                <a:r>
                  <a:rPr lang="zh-CN" altLang="zh-CN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判断</a:t>
                </a:r>
                <a14:m>
                  <m:oMath xmlns:m="http://schemas.openxmlformats.org/officeDocument/2006/math">
                    <m:r>
                      <a:rPr lang="en-US" altLang="zh-CN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</a:rPr>
                      <m:t>𝒑</m:t>
                    </m:r>
                  </m:oMath>
                </a14:m>
                <a:r>
                  <a:rPr lang="zh-CN" altLang="zh-CN" dirty="0">
                    <a:solidFill>
                      <a:schemeClr val="tx1"/>
                    </a:solidFill>
                    <a:latin typeface="+mn-ea"/>
                    <a:ea typeface="+mn-ea"/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</a:rPr>
                      <m:t>𝒒</m:t>
                    </m:r>
                  </m:oMath>
                </a14:m>
                <a:r>
                  <a:rPr lang="zh-CN" altLang="zh-CN" dirty="0">
                    <a:solidFill>
                      <a:schemeClr val="tx1"/>
                    </a:solidFill>
                    <a:latin typeface="+mn-ea"/>
                    <a:ea typeface="+mn-ea"/>
                  </a:rPr>
                  <a:t>在逻辑上是否</a:t>
                </a:r>
                <a:r>
                  <a:rPr lang="zh-CN" altLang="zh-CN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等价</a:t>
                </a:r>
                <a:endParaRPr lang="zh-CN" altLang="zh-CN" dirty="0">
                  <a:solidFill>
                    <a:schemeClr val="tx1"/>
                  </a:solidFill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18AAC8E2-F248-4123-A9A0-F401BBE336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909" y="2348880"/>
                <a:ext cx="3729067" cy="2923877"/>
              </a:xfrm>
              <a:prstGeom prst="rect">
                <a:avLst/>
              </a:prstGeom>
              <a:blipFill>
                <a:blip r:embed="rId3"/>
                <a:stretch>
                  <a:fillRect l="-2778" t="-2083" r="-3105" b="-22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7984" y="2382262"/>
            <a:ext cx="4176464" cy="1957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641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1772816"/>
            <a:ext cx="6696744" cy="432048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FB3C5D3D-CF37-434E-9C0E-CF10582CDC0F}"/>
              </a:ext>
            </a:extLst>
          </p:cNvPr>
          <p:cNvSpPr/>
          <p:nvPr/>
        </p:nvSpPr>
        <p:spPr>
          <a:xfrm>
            <a:off x="628701" y="1188115"/>
            <a:ext cx="2376264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spcBef>
                <a:spcPts val="1000"/>
              </a:spcBef>
              <a:spcAft>
                <a:spcPts val="300"/>
              </a:spcAft>
            </a:pPr>
            <a:r>
              <a:rPr lang="zh-CN" altLang="zh-CN" sz="2000" b="1" kern="0" dirty="0"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若干逻辑等价的解释</a:t>
            </a:r>
            <a:endParaRPr lang="zh-CN" altLang="zh-CN" sz="2000" kern="100" dirty="0"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FB3C5D3D-CF37-434E-9C0E-CF10582CDC0F}"/>
                  </a:ext>
                </a:extLst>
              </p:cNvPr>
              <p:cNvSpPr/>
              <p:nvPr/>
            </p:nvSpPr>
            <p:spPr>
              <a:xfrm>
                <a:off x="1979712" y="3068960"/>
                <a:ext cx="6408712" cy="51296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0000"/>
                </a:solidFill>
                <a:prstDash val="sysDash"/>
              </a:ln>
            </p:spPr>
            <p:txBody>
              <a:bodyPr wrap="square" lIns="0" tIns="0" rIns="0" bIns="0">
                <a:spAutoFit/>
              </a:bodyPr>
              <a:lstStyle/>
              <a:p>
                <a:pPr>
                  <a:lnSpc>
                    <a:spcPts val="2000"/>
                  </a:lnSpc>
                  <a:spcBef>
                    <a:spcPts val="0"/>
                  </a:spcBef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zh-CN" altLang="en-US" sz="1400" b="1" i="1" kern="0" dirty="0" smtClean="0"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𝜶</m:t>
                    </m:r>
                  </m:oMath>
                </a14:m>
                <a:r>
                  <a:rPr lang="zh-CN" altLang="en-US" sz="1400" kern="1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为真，</a:t>
                </a:r>
                <a14:m>
                  <m:oMath xmlns:m="http://schemas.openxmlformats.org/officeDocument/2006/math">
                    <m:r>
                      <a:rPr lang="zh-CN" alt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</m:oMath>
                </a14:m>
                <a:r>
                  <a:rPr lang="zh-CN" altLang="en-US" sz="1400" dirty="0" smtClean="0"/>
                  <a:t>也为真；</a:t>
                </a:r>
                <a14:m>
                  <m:oMath xmlns:m="http://schemas.openxmlformats.org/officeDocument/2006/math">
                    <m:r>
                      <a:rPr lang="zh-CN" altLang="en-US" sz="1400" i="1">
                        <a:latin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lang="zh-CN" altLang="en-US" sz="1400" dirty="0" smtClean="0"/>
                  <a:t>为假，</a:t>
                </a:r>
                <a14:m>
                  <m:oMath xmlns:m="http://schemas.openxmlformats.org/officeDocument/2006/math">
                    <m:r>
                      <a:rPr lang="zh-CN" alt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</m:oMath>
                </a14:m>
                <a:r>
                  <a:rPr lang="zh-CN" altLang="en-US" sz="1400" dirty="0" smtClean="0"/>
                  <a:t>自动为真</a:t>
                </a:r>
                <a:r>
                  <a:rPr lang="en-US" altLang="zh-CN" sz="1400" dirty="0" smtClean="0">
                    <a:latin typeface="+mn-ea"/>
                    <a:ea typeface="+mn-ea"/>
                  </a:rPr>
                  <a:t>(</a:t>
                </a:r>
                <a:r>
                  <a:rPr lang="zh-CN" altLang="en-US" sz="1400" dirty="0" smtClean="0">
                    <a:latin typeface="+mn-ea"/>
                    <a:ea typeface="+mn-ea"/>
                  </a:rPr>
                  <a:t>条件不满足，无法判断结果是否违反条件</a:t>
                </a:r>
                <a:r>
                  <a:rPr lang="en-US" altLang="zh-CN" sz="1400" dirty="0" smtClean="0">
                    <a:latin typeface="+mn-ea"/>
                    <a:ea typeface="+mn-ea"/>
                  </a:rPr>
                  <a:t>)</a:t>
                </a:r>
              </a:p>
              <a:p>
                <a:pPr>
                  <a:lnSpc>
                    <a:spcPts val="2000"/>
                  </a:lnSpc>
                  <a:spcBef>
                    <a:spcPts val="0"/>
                  </a:spcBef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zh-CN" altLang="en-US" sz="1400" i="1">
                        <a:latin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lang="zh-CN" altLang="en-US" sz="1400" dirty="0" smtClean="0">
                    <a:latin typeface="+mn-ea"/>
                    <a:ea typeface="+mn-ea"/>
                  </a:rPr>
                  <a:t>的否定或</a:t>
                </a:r>
                <a14:m>
                  <m:oMath xmlns:m="http://schemas.openxmlformats.org/officeDocument/2006/math">
                    <m:r>
                      <a:rPr lang="zh-CN" alt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</m:oMath>
                </a14:m>
                <a:r>
                  <a:rPr lang="zh-CN" altLang="en-US" sz="1400" dirty="0" smtClean="0">
                    <a:latin typeface="+mn-ea"/>
                    <a:ea typeface="+mn-ea"/>
                  </a:rPr>
                  <a:t>，至少有一个为真</a:t>
                </a:r>
                <a:endParaRPr lang="zh-CN" altLang="en-US" sz="1400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FB3C5D3D-CF37-434E-9C0E-CF10582CDC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9712" y="3068960"/>
                <a:ext cx="6408712" cy="512961"/>
              </a:xfrm>
              <a:prstGeom prst="rect">
                <a:avLst/>
              </a:prstGeom>
              <a:blipFill>
                <a:blip r:embed="rId3"/>
                <a:stretch>
                  <a:fillRect l="-665" t="-8046" r="-1045" b="-11494"/>
                </a:stretch>
              </a:blipFill>
              <a:ln>
                <a:solidFill>
                  <a:srgbClr val="FF0000"/>
                </a:solidFill>
                <a:prstDash val="sysDash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FB3C5D3D-CF37-434E-9C0E-CF10582CDC0F}"/>
                  </a:ext>
                </a:extLst>
              </p:cNvPr>
              <p:cNvSpPr/>
              <p:nvPr/>
            </p:nvSpPr>
            <p:spPr>
              <a:xfrm>
                <a:off x="683568" y="4007192"/>
                <a:ext cx="3384376" cy="51296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0000"/>
                </a:solidFill>
                <a:prstDash val="sysDash"/>
              </a:ln>
            </p:spPr>
            <p:txBody>
              <a:bodyPr wrap="square" lIns="0" tIns="0" rIns="0" bIns="0">
                <a:spAutoFit/>
              </a:bodyPr>
              <a:lstStyle/>
              <a:p>
                <a:pPr>
                  <a:lnSpc>
                    <a:spcPts val="2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zh-CN" altLang="en-US" sz="1400" dirty="0" smtClean="0">
                    <a:latin typeface="+mn-ea"/>
                    <a:ea typeface="+mn-ea"/>
                  </a:rPr>
                  <a:t>既没有也没有</a:t>
                </a:r>
                <a:r>
                  <a:rPr lang="en-US" altLang="zh-CN" sz="1400" dirty="0" smtClean="0">
                    <a:latin typeface="+mn-ea"/>
                    <a:ea typeface="+mn-ea"/>
                  </a:rPr>
                  <a:t>(</a:t>
                </a:r>
                <a:r>
                  <a:rPr lang="zh-CN" altLang="en-US" sz="1400" dirty="0" smtClean="0">
                    <a:latin typeface="+mn-ea"/>
                    <a:ea typeface="+mn-ea"/>
                  </a:rPr>
                  <a:t>两者都没有</a:t>
                </a:r>
                <a:r>
                  <a:rPr lang="en-US" altLang="zh-CN" sz="1400" dirty="0" smtClean="0">
                    <a:latin typeface="+mn-ea"/>
                    <a:ea typeface="+mn-ea"/>
                  </a:rPr>
                  <a:t>\</a:t>
                </a:r>
                <a:r>
                  <a:rPr lang="zh-CN" altLang="en-US" sz="1400" dirty="0" smtClean="0">
                    <a:latin typeface="+mn-ea"/>
                    <a:ea typeface="+mn-ea"/>
                  </a:rPr>
                  <a:t>不能同时为真</a:t>
                </a:r>
                <a:r>
                  <a:rPr lang="en-US" altLang="zh-CN" sz="1400" dirty="0" smtClean="0">
                    <a:latin typeface="+mn-ea"/>
                    <a:ea typeface="+mn-ea"/>
                  </a:rPr>
                  <a:t>)</a:t>
                </a:r>
              </a:p>
              <a:p>
                <a:pPr>
                  <a:lnSpc>
                    <a:spcPts val="2000"/>
                  </a:lnSpc>
                  <a:spcBef>
                    <a:spcPts val="0"/>
                  </a:spcBef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en-US" altLang="zh-CN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¬</m:t>
                    </m:r>
                    <m:r>
                      <a:rPr lang="zh-CN" altLang="en-US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lang="zh-CN" altLang="en-US" sz="1400" dirty="0" smtClean="0">
                    <a:latin typeface="+mn-ea"/>
                    <a:ea typeface="+mn-ea"/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sz="1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¬</m:t>
                    </m:r>
                    <m:r>
                      <a:rPr lang="zh-CN" altLang="en-US" sz="1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</m:oMath>
                </a14:m>
                <a:r>
                  <a:rPr lang="zh-CN" altLang="en-US" sz="1400" dirty="0" smtClean="0">
                    <a:latin typeface="+mn-ea"/>
                    <a:ea typeface="+mn-ea"/>
                  </a:rPr>
                  <a:t>中，至少有一个为真</a:t>
                </a:r>
                <a:endParaRPr lang="zh-CN" altLang="en-US" sz="1400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FB3C5D3D-CF37-434E-9C0E-CF10582CDC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8" y="4007192"/>
                <a:ext cx="3384376" cy="512961"/>
              </a:xfrm>
              <a:prstGeom prst="rect">
                <a:avLst/>
              </a:prstGeom>
              <a:blipFill>
                <a:blip r:embed="rId4"/>
                <a:stretch>
                  <a:fillRect l="-3052" t="-8140" r="-898" b="-12791"/>
                </a:stretch>
              </a:blipFill>
              <a:ln>
                <a:solidFill>
                  <a:srgbClr val="FF0000"/>
                </a:solidFill>
                <a:prstDash val="sysDash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FB3C5D3D-CF37-434E-9C0E-CF10582CDC0F}"/>
                  </a:ext>
                </a:extLst>
              </p:cNvPr>
              <p:cNvSpPr/>
              <p:nvPr/>
            </p:nvSpPr>
            <p:spPr>
              <a:xfrm>
                <a:off x="1547664" y="5536490"/>
                <a:ext cx="2520280" cy="51296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0000"/>
                </a:solidFill>
                <a:prstDash val="sysDash"/>
              </a:ln>
            </p:spPr>
            <p:txBody>
              <a:bodyPr wrap="square" lIns="0" tIns="0" rIns="0" bIns="0">
                <a:spAutoFit/>
              </a:bodyPr>
              <a:lstStyle/>
              <a:p>
                <a:pPr>
                  <a:lnSpc>
                    <a:spcPts val="2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zh-CN" altLang="en-US" sz="1400" dirty="0" smtClean="0">
                    <a:latin typeface="+mn-ea"/>
                    <a:ea typeface="+mn-ea"/>
                  </a:rPr>
                  <a:t>既没有也没有</a:t>
                </a:r>
                <a:r>
                  <a:rPr lang="en-US" altLang="zh-CN" sz="1400" dirty="0" smtClean="0">
                    <a:latin typeface="+mn-ea"/>
                    <a:ea typeface="+mn-ea"/>
                  </a:rPr>
                  <a:t>(</a:t>
                </a:r>
                <a:r>
                  <a:rPr lang="zh-CN" altLang="en-US" sz="1400" dirty="0" smtClean="0">
                    <a:latin typeface="+mn-ea"/>
                    <a:ea typeface="+mn-ea"/>
                  </a:rPr>
                  <a:t>两者都不能为真</a:t>
                </a:r>
                <a:r>
                  <a:rPr lang="en-US" altLang="zh-CN" sz="1400" dirty="0" smtClean="0">
                    <a:latin typeface="+mn-ea"/>
                    <a:ea typeface="+mn-ea"/>
                  </a:rPr>
                  <a:t>)</a:t>
                </a:r>
              </a:p>
              <a:p>
                <a:pPr>
                  <a:lnSpc>
                    <a:spcPts val="2000"/>
                  </a:lnSpc>
                  <a:spcBef>
                    <a:spcPts val="0"/>
                  </a:spcBef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en-US" altLang="zh-CN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¬</m:t>
                    </m:r>
                    <m:r>
                      <a:rPr lang="zh-CN" altLang="en-US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lang="zh-CN" altLang="en-US" sz="1400" dirty="0" smtClean="0">
                    <a:latin typeface="+mn-ea"/>
                    <a:ea typeface="+mn-ea"/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sz="1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¬</m:t>
                    </m:r>
                    <m:r>
                      <a:rPr lang="zh-CN" altLang="en-US" sz="1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</m:oMath>
                </a14:m>
                <a:r>
                  <a:rPr lang="zh-CN" altLang="en-US" sz="1400" dirty="0" smtClean="0">
                    <a:latin typeface="+mn-ea"/>
                    <a:ea typeface="+mn-ea"/>
                  </a:rPr>
                  <a:t>，都为真</a:t>
                </a:r>
                <a:endParaRPr lang="zh-CN" altLang="en-US" sz="1400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FB3C5D3D-CF37-434E-9C0E-CF10582CDC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664" y="5536490"/>
                <a:ext cx="2520280" cy="512961"/>
              </a:xfrm>
              <a:prstGeom prst="rect">
                <a:avLst/>
              </a:prstGeom>
              <a:blipFill>
                <a:blip r:embed="rId5"/>
                <a:stretch>
                  <a:fillRect l="-4096" t="-8140" r="-3614" b="-12791"/>
                </a:stretch>
              </a:blipFill>
              <a:ln>
                <a:solidFill>
                  <a:srgbClr val="FF0000"/>
                </a:solidFill>
                <a:prstDash val="sysDash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84918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  <p:bldP spid="8" grpId="1" animBg="1"/>
      <p:bldP spid="9" grpId="0" animBg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46990" y="1170924"/>
            <a:ext cx="3168352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0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命题逻辑</a:t>
            </a:r>
            <a:r>
              <a:rPr lang="zh-CN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推理的手段和方法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18AAC8E2-F248-4123-A9A0-F401BBE33663}"/>
                  </a:ext>
                </a:extLst>
              </p:cNvPr>
              <p:cNvSpPr/>
              <p:nvPr/>
            </p:nvSpPr>
            <p:spPr>
              <a:xfrm>
                <a:off x="933559" y="2704739"/>
                <a:ext cx="7309020" cy="2769989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</a:pPr>
                <a:r>
                  <a:rPr lang="zh-CN" altLang="zh-CN" sz="2000" dirty="0" smtClean="0">
                    <a:solidFill>
                      <a:srgbClr val="0000FF"/>
                    </a:solidFill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假言推理</a:t>
                </a:r>
                <a:r>
                  <a:rPr lang="en-US" altLang="zh-CN" sz="2000" dirty="0">
                    <a:solidFill>
                      <a:schemeClr val="tx1"/>
                    </a:solidFill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(</a:t>
                </a:r>
                <a:r>
                  <a:rPr lang="en-US" altLang="zh-CN" sz="20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Modus Ponens</a:t>
                </a:r>
                <a:r>
                  <a:rPr lang="en-US" altLang="zh-CN" sz="2000" dirty="0">
                    <a:solidFill>
                      <a:schemeClr val="tx1"/>
                    </a:solidFill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)</a:t>
                </a:r>
                <a:r>
                  <a:rPr lang="zh-CN" altLang="zh-CN" sz="2000" dirty="0">
                    <a:solidFill>
                      <a:schemeClr val="tx1"/>
                    </a:solidFill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：</a:t>
                </a:r>
                <a14:m>
                  <m:oMath xmlns:m="http://schemas.openxmlformats.org/officeDocument/2006/math">
                    <m:r>
                      <a:rPr lang="en-US" altLang="zh-CN" sz="2000" b="1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𝜶</m:t>
                    </m:r>
                    <m:r>
                      <a:rPr lang="en-US" altLang="zh-CN" sz="2000" b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→</m:t>
                    </m:r>
                    <m:r>
                      <a:rPr lang="en-US" altLang="zh-CN" sz="2000" b="1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𝜷</m:t>
                    </m:r>
                    <m:r>
                      <a:rPr lang="en-US" altLang="zh-CN" sz="2000" b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, </m:t>
                    </m:r>
                    <m:r>
                      <a:rPr lang="en-US" altLang="zh-CN" sz="2000" b="1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𝜶</m:t>
                    </m:r>
                    <m:r>
                      <a:rPr lang="en-US" altLang="zh-CN" sz="2000" b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⇒</m:t>
                    </m:r>
                    <m:r>
                      <a:rPr lang="en-US" altLang="zh-CN" sz="2000" b="1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𝜷</m:t>
                    </m:r>
                  </m:oMath>
                </a14:m>
                <a:endParaRPr lang="en-US" altLang="zh-CN" sz="2000" b="1" dirty="0" smtClean="0">
                  <a:solidFill>
                    <a:schemeClr val="tx1"/>
                  </a:solidFill>
                  <a:effectLst/>
                  <a:latin typeface="+mn-ea"/>
                  <a:ea typeface="+mn-ea"/>
                  <a:cs typeface="Times New Roman" panose="02020603050405020304" pitchFamily="18" charset="0"/>
                </a:endParaRPr>
              </a:p>
              <a:p>
                <a:pPr marL="285750" indent="-285750">
                  <a:lnSpc>
                    <a:spcPct val="150000"/>
                  </a:lnSpc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</a:pPr>
                <a:r>
                  <a:rPr lang="zh-CN" altLang="zh-CN" sz="2000" dirty="0">
                    <a:solidFill>
                      <a:srgbClr val="0000FF"/>
                    </a:solidFill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与消解</a:t>
                </a:r>
                <a:r>
                  <a:rPr lang="en-US" altLang="zh-CN" sz="2000" dirty="0">
                    <a:solidFill>
                      <a:schemeClr val="tx1"/>
                    </a:solidFill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(</a:t>
                </a:r>
                <a:r>
                  <a:rPr lang="en-US" altLang="zh-CN" sz="20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And-Elimination</a:t>
                </a:r>
                <a:r>
                  <a:rPr lang="en-US" altLang="zh-CN" sz="2000" dirty="0">
                    <a:solidFill>
                      <a:schemeClr val="tx1"/>
                    </a:solidFill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)</a:t>
                </a:r>
                <a:r>
                  <a:rPr lang="zh-CN" altLang="zh-CN" sz="2000" dirty="0">
                    <a:solidFill>
                      <a:schemeClr val="tx1"/>
                    </a:solidFill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0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𝜶</m:t>
                        </m:r>
                      </m:e>
                      <m:sub>
                        <m:r>
                          <a:rPr lang="en-US" altLang="zh-CN" sz="2000" b="1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2000" b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∧</m:t>
                    </m:r>
                    <m:sSub>
                      <m:sSubPr>
                        <m:ctrlPr>
                          <a:rPr lang="zh-CN" altLang="zh-CN" sz="20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𝜶</m:t>
                        </m:r>
                      </m:e>
                      <m:sub>
                        <m:r>
                          <a:rPr lang="en-US" altLang="zh-CN" sz="2000" b="1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sz="2000" b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∧⋯∧</m:t>
                    </m:r>
                    <m:sSub>
                      <m:sSubPr>
                        <m:ctrlPr>
                          <a:rPr lang="zh-CN" altLang="zh-CN" sz="20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𝜶</m:t>
                        </m:r>
                      </m:e>
                      <m:sub>
                        <m:r>
                          <a:rPr lang="en-US" altLang="zh-CN" sz="2000" b="1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𝒏</m:t>
                        </m:r>
                      </m:sub>
                    </m:sSub>
                    <m:r>
                      <a:rPr lang="en-US" altLang="zh-CN" sz="2000" b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⇒</m:t>
                    </m:r>
                    <m:sSub>
                      <m:sSubPr>
                        <m:ctrlPr>
                          <a:rPr lang="zh-CN" altLang="zh-CN" sz="20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𝜶</m:t>
                        </m:r>
                      </m:e>
                      <m:sub>
                        <m:r>
                          <a:rPr lang="en-US" altLang="zh-CN" sz="2000" b="1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2000" b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, </m:t>
                    </m:r>
                    <m:sSub>
                      <m:sSubPr>
                        <m:ctrlPr>
                          <a:rPr lang="zh-CN" altLang="zh-CN" sz="20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𝜶</m:t>
                        </m:r>
                      </m:e>
                      <m:sub>
                        <m:r>
                          <a:rPr lang="en-US" altLang="zh-CN" sz="2000" b="1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sz="2000" b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, ⋯, </m:t>
                    </m:r>
                    <m:sSub>
                      <m:sSubPr>
                        <m:ctrlPr>
                          <a:rPr lang="zh-CN" altLang="zh-CN" sz="20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𝜶</m:t>
                        </m:r>
                      </m:e>
                      <m:sub>
                        <m:r>
                          <a:rPr lang="en-US" altLang="zh-CN" sz="2000" b="1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𝒏</m:t>
                        </m:r>
                      </m:sub>
                    </m:sSub>
                  </m:oMath>
                </a14:m>
                <a:endParaRPr lang="en-US" altLang="zh-CN" sz="2000" dirty="0" smtClean="0">
                  <a:solidFill>
                    <a:schemeClr val="tx1"/>
                  </a:solidFill>
                  <a:effectLst/>
                  <a:latin typeface="+mn-ea"/>
                  <a:ea typeface="+mn-ea"/>
                  <a:cs typeface="Times New Roman" panose="02020603050405020304" pitchFamily="18" charset="0"/>
                </a:endParaRPr>
              </a:p>
              <a:p>
                <a:pPr marL="285750" indent="-285750">
                  <a:lnSpc>
                    <a:spcPct val="150000"/>
                  </a:lnSpc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</a:pPr>
                <a:r>
                  <a:rPr lang="zh-CN" altLang="zh-CN" sz="2000" dirty="0" smtClean="0">
                    <a:solidFill>
                      <a:srgbClr val="0000FF"/>
                    </a:solidFill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与</a:t>
                </a:r>
                <a:r>
                  <a:rPr lang="zh-CN" altLang="zh-CN" sz="2000" dirty="0">
                    <a:solidFill>
                      <a:srgbClr val="0000FF"/>
                    </a:solidFill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导入</a:t>
                </a:r>
                <a:r>
                  <a:rPr lang="en-US" altLang="zh-CN" sz="2000" dirty="0">
                    <a:solidFill>
                      <a:schemeClr val="tx1"/>
                    </a:solidFill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(</a:t>
                </a:r>
                <a:r>
                  <a:rPr lang="en-US" altLang="zh-CN" sz="20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And-Introduction</a:t>
                </a:r>
                <a:r>
                  <a:rPr lang="en-US" altLang="zh-CN" sz="2000" dirty="0">
                    <a:solidFill>
                      <a:schemeClr val="tx1"/>
                    </a:solidFill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)</a:t>
                </a:r>
                <a:r>
                  <a:rPr lang="zh-CN" altLang="zh-CN" sz="2000" dirty="0">
                    <a:solidFill>
                      <a:schemeClr val="tx1"/>
                    </a:solidFill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0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𝜶</m:t>
                        </m:r>
                      </m:e>
                      <m:sub>
                        <m:r>
                          <a:rPr lang="en-US" altLang="zh-CN" sz="2000" b="1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2000" b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, </m:t>
                    </m:r>
                    <m:sSub>
                      <m:sSubPr>
                        <m:ctrlPr>
                          <a:rPr lang="zh-CN" altLang="zh-CN" sz="20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𝜶</m:t>
                        </m:r>
                      </m:e>
                      <m:sub>
                        <m:r>
                          <a:rPr lang="en-US" altLang="zh-CN" sz="2000" b="1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sz="2000" b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, ⋯, </m:t>
                    </m:r>
                    <m:sSub>
                      <m:sSubPr>
                        <m:ctrlPr>
                          <a:rPr lang="zh-CN" altLang="zh-CN" sz="20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𝜶</m:t>
                        </m:r>
                      </m:e>
                      <m:sub>
                        <m:r>
                          <a:rPr lang="en-US" altLang="zh-CN" sz="2000" b="1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𝒏</m:t>
                        </m:r>
                      </m:sub>
                    </m:sSub>
                    <m:r>
                      <a:rPr lang="en-US" altLang="zh-CN" sz="2000" b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⇒</m:t>
                    </m:r>
                    <m:sSub>
                      <m:sSubPr>
                        <m:ctrlPr>
                          <a:rPr lang="zh-CN" altLang="zh-CN" sz="20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𝜶</m:t>
                        </m:r>
                      </m:e>
                      <m:sub>
                        <m:r>
                          <a:rPr lang="en-US" altLang="zh-CN" sz="2000" b="1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2000" b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∧</m:t>
                    </m:r>
                    <m:sSub>
                      <m:sSubPr>
                        <m:ctrlPr>
                          <a:rPr lang="zh-CN" altLang="zh-CN" sz="20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𝜶</m:t>
                        </m:r>
                      </m:e>
                      <m:sub>
                        <m:r>
                          <a:rPr lang="en-US" altLang="zh-CN" sz="2000" b="1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sz="2000" b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∧⋯∧</m:t>
                    </m:r>
                    <m:sSub>
                      <m:sSubPr>
                        <m:ctrlPr>
                          <a:rPr lang="zh-CN" altLang="zh-CN" sz="20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𝜶</m:t>
                        </m:r>
                      </m:e>
                      <m:sub>
                        <m:r>
                          <a:rPr lang="en-US" altLang="zh-CN" sz="2000" b="1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𝒏</m:t>
                        </m:r>
                      </m:sub>
                    </m:sSub>
                  </m:oMath>
                </a14:m>
                <a:endParaRPr lang="en-US" altLang="zh-CN" sz="2000" dirty="0" smtClean="0">
                  <a:solidFill>
                    <a:schemeClr val="tx1"/>
                  </a:solidFill>
                  <a:effectLst/>
                  <a:latin typeface="+mn-ea"/>
                  <a:ea typeface="+mn-ea"/>
                  <a:cs typeface="Times New Roman" panose="02020603050405020304" pitchFamily="18" charset="0"/>
                </a:endParaRPr>
              </a:p>
              <a:p>
                <a:pPr marL="285750" indent="-285750">
                  <a:lnSpc>
                    <a:spcPct val="150000"/>
                  </a:lnSpc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</a:pPr>
                <a:r>
                  <a:rPr lang="zh-CN" altLang="zh-CN" sz="2000" dirty="0" smtClean="0">
                    <a:solidFill>
                      <a:srgbClr val="0000FF"/>
                    </a:solidFill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双重</a:t>
                </a:r>
                <a:r>
                  <a:rPr lang="zh-CN" altLang="zh-CN" sz="2000" dirty="0">
                    <a:solidFill>
                      <a:srgbClr val="0000FF"/>
                    </a:solidFill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否定</a:t>
                </a:r>
                <a:r>
                  <a:rPr lang="en-US" altLang="zh-CN" sz="2000" dirty="0">
                    <a:solidFill>
                      <a:schemeClr val="tx1"/>
                    </a:solidFill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(</a:t>
                </a:r>
                <a:r>
                  <a:rPr lang="en-US" altLang="zh-CN" sz="20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Double-Negation Elimination</a:t>
                </a:r>
                <a:r>
                  <a:rPr lang="en-US" altLang="zh-CN" sz="2000" dirty="0">
                    <a:solidFill>
                      <a:schemeClr val="tx1"/>
                    </a:solidFill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)</a:t>
                </a:r>
                <a:r>
                  <a:rPr lang="zh-CN" altLang="zh-CN" sz="2000" dirty="0">
                    <a:solidFill>
                      <a:schemeClr val="tx1"/>
                    </a:solidFill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：</a:t>
                </a:r>
                <a14:m>
                  <m:oMath xmlns:m="http://schemas.openxmlformats.org/officeDocument/2006/math">
                    <m:r>
                      <a:rPr lang="en-US" altLang="zh-CN" sz="2000" b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¬¬</m:t>
                    </m:r>
                    <m:r>
                      <a:rPr lang="en-US" altLang="zh-CN" sz="2000" b="1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𝜶</m:t>
                    </m:r>
                    <m:r>
                      <a:rPr lang="en-US" altLang="zh-CN" sz="2000" b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⇒</m:t>
                    </m:r>
                    <m:r>
                      <a:rPr lang="en-US" altLang="zh-CN" sz="2000" b="1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𝜶</m:t>
                    </m:r>
                  </m:oMath>
                </a14:m>
                <a:endParaRPr lang="en-US" altLang="zh-CN" sz="2000" b="1" dirty="0" smtClean="0">
                  <a:solidFill>
                    <a:schemeClr val="tx1"/>
                  </a:solidFill>
                  <a:effectLst/>
                  <a:latin typeface="+mn-ea"/>
                  <a:ea typeface="+mn-ea"/>
                  <a:cs typeface="Times New Roman" panose="02020603050405020304" pitchFamily="18" charset="0"/>
                </a:endParaRPr>
              </a:p>
              <a:p>
                <a:pPr marL="285750" indent="-285750">
                  <a:lnSpc>
                    <a:spcPct val="150000"/>
                  </a:lnSpc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</a:pPr>
                <a:r>
                  <a:rPr lang="zh-CN" altLang="zh-CN" sz="2000" dirty="0">
                    <a:solidFill>
                      <a:srgbClr val="0000FF"/>
                    </a:solidFill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单项消解</a:t>
                </a:r>
                <a:r>
                  <a:rPr lang="zh-CN" altLang="zh-CN" sz="2000" dirty="0">
                    <a:solidFill>
                      <a:schemeClr val="tx1"/>
                    </a:solidFill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或</a:t>
                </a:r>
                <a:r>
                  <a:rPr lang="zh-CN" altLang="zh-CN" sz="2000" dirty="0">
                    <a:solidFill>
                      <a:srgbClr val="0000FF"/>
                    </a:solidFill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单项归结</a:t>
                </a:r>
                <a:r>
                  <a:rPr lang="en-US" altLang="zh-CN" sz="2000" dirty="0">
                    <a:solidFill>
                      <a:schemeClr val="tx1"/>
                    </a:solidFill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(</a:t>
                </a:r>
                <a:r>
                  <a:rPr lang="en-US" altLang="zh-CN" sz="20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Unit Resolution</a:t>
                </a:r>
                <a:r>
                  <a:rPr lang="en-US" altLang="zh-CN" sz="2000" dirty="0">
                    <a:solidFill>
                      <a:schemeClr val="tx1"/>
                    </a:solidFill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)</a:t>
                </a:r>
                <a:r>
                  <a:rPr lang="zh-CN" altLang="zh-CN" sz="2000" dirty="0">
                    <a:solidFill>
                      <a:schemeClr val="tx1"/>
                    </a:solidFill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：</a:t>
                </a:r>
                <a14:m>
                  <m:oMath xmlns:m="http://schemas.openxmlformats.org/officeDocument/2006/math">
                    <m:r>
                      <a:rPr lang="en-US" altLang="zh-CN" sz="2000" b="1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𝜶</m:t>
                    </m:r>
                    <m:r>
                      <a:rPr lang="en-US" altLang="zh-CN" sz="2000" b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∨</m:t>
                    </m:r>
                    <m:r>
                      <a:rPr lang="en-US" altLang="zh-CN" sz="2000" b="1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𝜷</m:t>
                    </m:r>
                    <m:r>
                      <a:rPr lang="en-US" altLang="zh-CN" sz="2000" b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, ¬</m:t>
                    </m:r>
                    <m:r>
                      <a:rPr lang="en-US" altLang="zh-CN" sz="2000" b="1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𝜷</m:t>
                    </m:r>
                    <m:r>
                      <a:rPr lang="en-US" altLang="zh-CN" sz="2000" b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⇒</m:t>
                    </m:r>
                    <m:r>
                      <a:rPr lang="en-US" altLang="zh-CN" sz="2000" b="1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𝜶</m:t>
                    </m:r>
                  </m:oMath>
                </a14:m>
                <a:endParaRPr lang="en-US" altLang="zh-CN" sz="2000" b="1" dirty="0" smtClean="0">
                  <a:solidFill>
                    <a:schemeClr val="tx1"/>
                  </a:solidFill>
                  <a:effectLst/>
                  <a:latin typeface="+mn-ea"/>
                  <a:ea typeface="+mn-ea"/>
                  <a:cs typeface="Times New Roman" panose="02020603050405020304" pitchFamily="18" charset="0"/>
                </a:endParaRPr>
              </a:p>
              <a:p>
                <a:pPr marL="285750" indent="-285750">
                  <a:lnSpc>
                    <a:spcPct val="150000"/>
                  </a:lnSpc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</a:pPr>
                <a:r>
                  <a:rPr lang="zh-CN" altLang="zh-CN" sz="2000" dirty="0">
                    <a:solidFill>
                      <a:srgbClr val="0000FF"/>
                    </a:solidFill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消解</a:t>
                </a:r>
                <a:r>
                  <a:rPr lang="zh-CN" altLang="zh-CN" sz="2000" dirty="0">
                    <a:solidFill>
                      <a:schemeClr val="tx1"/>
                    </a:solidFill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或</a:t>
                </a:r>
                <a:r>
                  <a:rPr lang="zh-CN" altLang="zh-CN" sz="2000" dirty="0">
                    <a:solidFill>
                      <a:srgbClr val="0000FF"/>
                    </a:solidFill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归结</a:t>
                </a:r>
                <a:r>
                  <a:rPr lang="en-US" altLang="zh-CN" sz="2000" dirty="0">
                    <a:solidFill>
                      <a:schemeClr val="tx1"/>
                    </a:solidFill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(</a:t>
                </a:r>
                <a:r>
                  <a:rPr lang="en-US" altLang="zh-CN" sz="20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Resolution</a:t>
                </a:r>
                <a:r>
                  <a:rPr lang="en-US" altLang="zh-CN" sz="2000" dirty="0">
                    <a:solidFill>
                      <a:schemeClr val="tx1"/>
                    </a:solidFill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)</a:t>
                </a:r>
                <a:r>
                  <a:rPr lang="zh-CN" altLang="zh-CN" sz="2000" dirty="0">
                    <a:solidFill>
                      <a:schemeClr val="tx1"/>
                    </a:solidFill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：</a:t>
                </a:r>
                <a14:m>
                  <m:oMath xmlns:m="http://schemas.openxmlformats.org/officeDocument/2006/math">
                    <m:r>
                      <a:rPr lang="en-US" altLang="zh-CN" sz="2000" b="1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𝜶</m:t>
                    </m:r>
                    <m:r>
                      <a:rPr lang="en-US" altLang="zh-CN" sz="2000" b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∨</m:t>
                    </m:r>
                    <m:r>
                      <a:rPr lang="en-US" altLang="zh-CN" sz="2000" b="1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𝜷</m:t>
                    </m:r>
                    <m:r>
                      <a:rPr lang="en-US" altLang="zh-CN" sz="2000" b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, ¬</m:t>
                    </m:r>
                    <m:r>
                      <a:rPr lang="en-US" altLang="zh-CN" sz="2000" b="1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𝜷</m:t>
                    </m:r>
                    <m:r>
                      <a:rPr lang="en-US" altLang="zh-CN" sz="2000" b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∨</m:t>
                    </m:r>
                    <m:r>
                      <a:rPr lang="en-US" altLang="zh-CN" sz="2000" b="1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𝜸</m:t>
                    </m:r>
                    <m:r>
                      <a:rPr lang="en-US" altLang="zh-CN" sz="2000" b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⇒</m:t>
                    </m:r>
                    <m:r>
                      <a:rPr lang="en-US" altLang="zh-CN" sz="2000" b="1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𝜶</m:t>
                    </m:r>
                    <m:r>
                      <a:rPr lang="en-US" altLang="zh-CN" sz="2000" b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∨</m:t>
                    </m:r>
                    <m:r>
                      <a:rPr lang="en-US" altLang="zh-CN" sz="2000" b="1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𝜸</m:t>
                    </m:r>
                  </m:oMath>
                </a14:m>
                <a:endParaRPr lang="zh-CN" altLang="zh-CN" sz="2000" dirty="0">
                  <a:solidFill>
                    <a:schemeClr val="tx1"/>
                  </a:solidFill>
                  <a:effectLst/>
                  <a:latin typeface="+mn-ea"/>
                  <a:ea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18AAC8E2-F248-4123-A9A0-F401BBE336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559" y="2704739"/>
                <a:ext cx="7309020" cy="2769989"/>
              </a:xfrm>
              <a:prstGeom prst="rect">
                <a:avLst/>
              </a:prstGeom>
              <a:blipFill>
                <a:blip r:embed="rId2"/>
                <a:stretch>
                  <a:fillRect l="-1585" b="-26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05B68FE3-530A-4B0D-BE27-D4B7E5695CE2}"/>
                  </a:ext>
                </a:extLst>
              </p:cNvPr>
              <p:cNvSpPr/>
              <p:nvPr/>
            </p:nvSpPr>
            <p:spPr>
              <a:xfrm>
                <a:off x="618576" y="1772816"/>
                <a:ext cx="7938986" cy="923330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marL="271463" indent="-271463" algn="just">
                  <a:lnSpc>
                    <a:spcPct val="150000"/>
                  </a:lnSpc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zh-CN" sz="2000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逻辑推理</a:t>
                </a:r>
                <a:r>
                  <a:rPr lang="zh-CN" altLang="en-US" sz="2000" dirty="0">
                    <a:latin typeface="+mn-ea"/>
                    <a:ea typeface="+mn-ea"/>
                    <a:cs typeface="Times New Roman" panose="02020603050405020304" pitchFamily="18" charset="0"/>
                  </a:rPr>
                  <a:t>：</a:t>
                </a:r>
                <a:r>
                  <a:rPr lang="zh-CN" altLang="zh-CN" sz="20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根据</a:t>
                </a:r>
                <a:r>
                  <a:rPr lang="zh-CN" altLang="zh-CN" sz="2000" dirty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某种特定策略</a:t>
                </a:r>
                <a:r>
                  <a:rPr lang="zh-CN" altLang="zh-CN" sz="2000" dirty="0">
                    <a:latin typeface="+mn-ea"/>
                    <a:ea typeface="+mn-ea"/>
                    <a:cs typeface="Times New Roman" panose="02020603050405020304" pitchFamily="18" charset="0"/>
                  </a:rPr>
                  <a:t>，从</a:t>
                </a:r>
                <a:r>
                  <a:rPr lang="zh-CN" altLang="zh-CN" sz="2000" dirty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前提</a:t>
                </a:r>
                <a:r>
                  <a:rPr lang="zh-CN" altLang="zh-CN" sz="2000" dirty="0">
                    <a:latin typeface="+mn-ea"/>
                    <a:ea typeface="+mn-ea"/>
                    <a:cs typeface="Times New Roman" panose="02020603050405020304" pitchFamily="18" charset="0"/>
                  </a:rPr>
                  <a:t>出发</a:t>
                </a:r>
                <a:r>
                  <a:rPr lang="zh-CN" altLang="zh-CN" sz="2000" dirty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推出</a:t>
                </a:r>
                <a:r>
                  <a:rPr lang="zh-CN" altLang="zh-CN" sz="2000" dirty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结论</a:t>
                </a:r>
                <a:r>
                  <a:rPr lang="zh-CN" altLang="zh-CN" sz="2000" dirty="0">
                    <a:latin typeface="+mn-ea"/>
                    <a:ea typeface="+mn-ea"/>
                    <a:cs typeface="Times New Roman" panose="02020603050405020304" pitchFamily="18" charset="0"/>
                  </a:rPr>
                  <a:t>的</a:t>
                </a:r>
                <a:r>
                  <a:rPr lang="zh-CN" altLang="zh-CN" sz="20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过程</a:t>
                </a:r>
                <a:endParaRPr lang="en-US" altLang="zh-CN" sz="2000" dirty="0" smtClean="0">
                  <a:latin typeface="+mn-ea"/>
                  <a:ea typeface="+mn-ea"/>
                  <a:cs typeface="Times New Roman" panose="02020603050405020304" pitchFamily="18" charset="0"/>
                </a:endParaRPr>
              </a:p>
              <a:p>
                <a:pPr marL="271463" indent="-271463" algn="just">
                  <a:lnSpc>
                    <a:spcPct val="150000"/>
                  </a:lnSpc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zh-CN" sz="20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用</a:t>
                </a:r>
                <a:r>
                  <a:rPr lang="zh-CN" altLang="en-US" sz="20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“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⇒</m:t>
                    </m:r>
                  </m:oMath>
                </a14:m>
                <a:r>
                  <a:rPr lang="zh-CN" altLang="en-US" sz="20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”</a:t>
                </a:r>
                <a:r>
                  <a:rPr lang="zh-CN" altLang="zh-CN" sz="20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表示</a:t>
                </a:r>
                <a:r>
                  <a:rPr lang="zh-CN" altLang="zh-CN" sz="2000" dirty="0">
                    <a:latin typeface="+mn-ea"/>
                    <a:ea typeface="+mn-ea"/>
                    <a:cs typeface="Times New Roman" panose="02020603050405020304" pitchFamily="18" charset="0"/>
                  </a:rPr>
                  <a:t>推理</a:t>
                </a:r>
                <a:r>
                  <a:rPr lang="zh-CN" altLang="zh-CN" sz="20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过程</a:t>
                </a:r>
                <a:r>
                  <a:rPr lang="zh-CN" altLang="en-US" sz="20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（</a:t>
                </a:r>
                <a:r>
                  <a:rPr lang="zh-CN" altLang="zh-CN" sz="2000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左侧</a:t>
                </a:r>
                <a:r>
                  <a:rPr lang="zh-CN" altLang="en-US" sz="20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：</a:t>
                </a:r>
                <a:r>
                  <a:rPr lang="zh-CN" altLang="zh-CN" sz="20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推理</a:t>
                </a:r>
                <a:r>
                  <a:rPr lang="zh-CN" altLang="zh-CN" sz="2000" dirty="0">
                    <a:latin typeface="+mn-ea"/>
                    <a:ea typeface="+mn-ea"/>
                    <a:cs typeface="Times New Roman" panose="02020603050405020304" pitchFamily="18" charset="0"/>
                  </a:rPr>
                  <a:t>的</a:t>
                </a:r>
                <a:r>
                  <a:rPr lang="zh-CN" altLang="zh-CN" sz="2000" dirty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前提</a:t>
                </a:r>
                <a:r>
                  <a:rPr lang="zh-CN" altLang="zh-CN" sz="20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，</a:t>
                </a:r>
                <a:r>
                  <a:rPr lang="zh-CN" altLang="zh-CN" sz="2000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右侧</a:t>
                </a:r>
                <a:r>
                  <a:rPr lang="zh-CN" altLang="en-US" sz="20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：</a:t>
                </a:r>
                <a:r>
                  <a:rPr lang="zh-CN" altLang="zh-CN" sz="20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推理</a:t>
                </a:r>
                <a:r>
                  <a:rPr lang="zh-CN" altLang="zh-CN" sz="2000" dirty="0">
                    <a:latin typeface="+mn-ea"/>
                    <a:ea typeface="+mn-ea"/>
                    <a:cs typeface="Times New Roman" panose="02020603050405020304" pitchFamily="18" charset="0"/>
                  </a:rPr>
                  <a:t>的</a:t>
                </a:r>
                <a:r>
                  <a:rPr lang="zh-CN" altLang="zh-CN" sz="2000" dirty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结论</a:t>
                </a:r>
                <a:r>
                  <a:rPr lang="zh-CN" altLang="zh-CN" sz="2000" dirty="0">
                    <a:latin typeface="+mn-ea"/>
                    <a:ea typeface="+mn-ea"/>
                    <a:cs typeface="Times New Roman" panose="02020603050405020304" pitchFamily="18" charset="0"/>
                  </a:rPr>
                  <a:t>。</a:t>
                </a:r>
                <a:endParaRPr lang="zh-CN" altLang="en-US" sz="2000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05B68FE3-530A-4B0D-BE27-D4B7E5695C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576" y="1772816"/>
                <a:ext cx="7938986" cy="923330"/>
              </a:xfrm>
              <a:prstGeom prst="rect">
                <a:avLst/>
              </a:prstGeom>
              <a:blipFill rotWithShape="0">
                <a:blip r:embed="rId3"/>
                <a:stretch>
                  <a:fillRect l="-1458" b="-79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66086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56409" y="1179062"/>
            <a:ext cx="1602282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逻辑推理例子</a:t>
            </a:r>
            <a:endParaRPr lang="zh-CN" altLang="en-US" sz="2000" dirty="0">
              <a:solidFill>
                <a:schemeClr val="tx1">
                  <a:lumMod val="95000"/>
                  <a:lumOff val="5000"/>
                </a:schemeClr>
              </a:solidFill>
              <a:latin typeface="+mn-ea"/>
              <a:ea typeface="+mn-ea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638303" y="1916832"/>
            <a:ext cx="1002134" cy="1892805"/>
            <a:chOff x="638303" y="1916832"/>
            <a:chExt cx="1002134" cy="189280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矩形 4">
                  <a:extLst>
                    <a:ext uri="{FF2B5EF4-FFF2-40B4-BE49-F238E27FC236}">
                      <a16:creationId xmlns:a16="http://schemas.microsoft.com/office/drawing/2014/main" id="{18AAC8E2-F248-4123-A9A0-F401BBE33663}"/>
                    </a:ext>
                  </a:extLst>
                </p:cNvPr>
                <p:cNvSpPr/>
                <p:nvPr/>
              </p:nvSpPr>
              <p:spPr>
                <a:xfrm>
                  <a:off x="638303" y="1916832"/>
                  <a:ext cx="973606" cy="1477328"/>
                </a:xfrm>
                <a:prstGeom prst="rect">
                  <a:avLst/>
                </a:prstGeom>
                <a:ln>
                  <a:solidFill>
                    <a:srgbClr val="FF0000"/>
                  </a:solidFill>
                </a:ln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50000"/>
                    </a:lnSpc>
                    <a:buClr>
                      <a:schemeClr val="bg1"/>
                    </a:buClr>
                    <a:buSzPct val="80000"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𝛂</m:t>
                        </m:r>
                        <m:r>
                          <a:rPr lang="en-US" altLang="zh-CN" sz="20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∨</m:t>
                        </m:r>
                        <m:r>
                          <a:rPr lang="en-US" altLang="zh-CN" sz="20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𝛃</m:t>
                        </m:r>
                      </m:oMath>
                    </m:oMathPara>
                  </a14:m>
                  <a:endParaRPr lang="en-US" altLang="zh-CN" sz="2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  <a:p>
                  <a:pPr>
                    <a:lnSpc>
                      <a:spcPct val="150000"/>
                    </a:lnSpc>
                    <a:buClr>
                      <a:schemeClr val="bg1"/>
                    </a:buClr>
                    <a:buSzPct val="80000"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b="1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𝛂</m:t>
                        </m:r>
                        <m:r>
                          <a:rPr lang="en-US" altLang="zh-CN" sz="2000" b="1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lang="en-US" altLang="zh-CN" sz="2000" b="1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𝛄</m:t>
                        </m:r>
                      </m:oMath>
                    </m:oMathPara>
                  </a14:m>
                  <a:endParaRPr lang="en-US" altLang="zh-CN" sz="2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  <a:p>
                  <a:pPr>
                    <a:lnSpc>
                      <a:spcPct val="150000"/>
                    </a:lnSpc>
                    <a:buClr>
                      <a:schemeClr val="bg1"/>
                    </a:buClr>
                    <a:buSzPct val="80000"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b="1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𝛃</m:t>
                        </m:r>
                        <m:r>
                          <a:rPr lang="en-US" altLang="zh-CN" sz="2000" b="1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lang="en-US" altLang="zh-CN" sz="2000" b="1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𝛄</m:t>
                        </m:r>
                      </m:oMath>
                    </m:oMathPara>
                  </a14:m>
                  <a:endParaRPr lang="zh-CN" altLang="zh-CN" sz="20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5" name="矩形 4">
                  <a:extLst>
                    <a:ext uri="{FF2B5EF4-FFF2-40B4-BE49-F238E27FC236}">
                      <a16:creationId xmlns:a16="http://schemas.microsoft.com/office/drawing/2014/main" id="{18AAC8E2-F248-4123-A9A0-F401BBE3366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8303" y="1916832"/>
                  <a:ext cx="973606" cy="1477328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>
                  <a:solidFill>
                    <a:srgbClr val="FF0000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86E021EC-9749-4C0A-91F7-A5F36D64F94A}"/>
                </a:ext>
              </a:extLst>
            </p:cNvPr>
            <p:cNvSpPr/>
            <p:nvPr/>
          </p:nvSpPr>
          <p:spPr>
            <a:xfrm>
              <a:off x="667941" y="3532638"/>
              <a:ext cx="972496" cy="276999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zh-CN" altLang="en-US" b="1" kern="0" dirty="0">
                  <a:latin typeface="+mn-ea"/>
                  <a:ea typeface="+mn-ea"/>
                  <a:cs typeface="Times New Roman" panose="02020603050405020304" pitchFamily="18" charset="0"/>
                </a:rPr>
                <a:t>已知条件</a:t>
              </a:r>
              <a:endParaRPr lang="zh-CN" altLang="en-US" dirty="0">
                <a:latin typeface="+mn-ea"/>
                <a:ea typeface="+mn-ea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1793547" y="2106516"/>
            <a:ext cx="1953090" cy="806445"/>
            <a:chOff x="1610798" y="2094377"/>
            <a:chExt cx="1953090" cy="806445"/>
          </a:xfrm>
        </p:grpSpPr>
        <p:sp>
          <p:nvSpPr>
            <p:cNvPr id="7" name="箭头: 右 6">
              <a:extLst>
                <a:ext uri="{FF2B5EF4-FFF2-40B4-BE49-F238E27FC236}">
                  <a16:creationId xmlns:a16="http://schemas.microsoft.com/office/drawing/2014/main" id="{45967AA0-2587-4130-AB74-8AC5C18EC6D9}"/>
                </a:ext>
              </a:extLst>
            </p:cNvPr>
            <p:cNvSpPr/>
            <p:nvPr/>
          </p:nvSpPr>
          <p:spPr>
            <a:xfrm>
              <a:off x="1610798" y="2648375"/>
              <a:ext cx="1953090" cy="252447"/>
            </a:xfrm>
            <a:prstGeom prst="rightArrow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矩形 7">
                  <a:extLst>
                    <a:ext uri="{FF2B5EF4-FFF2-40B4-BE49-F238E27FC236}">
                      <a16:creationId xmlns:a16="http://schemas.microsoft.com/office/drawing/2014/main" id="{3217AB48-6332-4B24-B6E3-A2D910D4ABBC}"/>
                    </a:ext>
                  </a:extLst>
                </p:cNvPr>
                <p:cNvSpPr/>
                <p:nvPr/>
              </p:nvSpPr>
              <p:spPr>
                <a:xfrm>
                  <a:off x="1792435" y="2094377"/>
                  <a:ext cx="1589815" cy="553998"/>
                </a:xfrm>
                <a:prstGeom prst="rect">
                  <a:avLst/>
                </a:prstGeom>
              </p:spPr>
              <p:txBody>
                <a:bodyPr wrap="square" lIns="0" tIns="0" rIns="0" bIns="0">
                  <a:spAutoFit/>
                </a:bodyPr>
                <a:lstStyle/>
                <a:p>
                  <a:pPr algn="ctr"/>
                  <a:r>
                    <a:rPr lang="zh-CN" altLang="zh-CN" dirty="0">
                      <a:latin typeface="+mn-ea"/>
                      <a:ea typeface="+mn-ea"/>
                      <a:cs typeface="Times New Roman" panose="02020603050405020304" pitchFamily="18" charset="0"/>
                    </a:rPr>
                    <a:t>应用归结</a:t>
                  </a:r>
                  <a:r>
                    <a:rPr lang="zh-CN" altLang="zh-CN" dirty="0" smtClean="0">
                      <a:latin typeface="+mn-ea"/>
                      <a:ea typeface="+mn-ea"/>
                      <a:cs typeface="Times New Roman" panose="02020603050405020304" pitchFamily="18" charset="0"/>
                    </a:rPr>
                    <a:t>法</a:t>
                  </a:r>
                  <a:endParaRPr lang="en-US" altLang="zh-CN" dirty="0" smtClean="0">
                    <a:latin typeface="+mn-ea"/>
                    <a:ea typeface="+mn-ea"/>
                    <a:cs typeface="Times New Roman" panose="02020603050405020304" pitchFamily="18" charset="0"/>
                  </a:endParaRPr>
                </a:p>
                <a:p>
                  <a:pPr algn="ctr"/>
                  <a:r>
                    <a:rPr lang="zh-CN" altLang="zh-CN" dirty="0" smtClean="0">
                      <a:latin typeface="+mn-ea"/>
                      <a:ea typeface="+mn-ea"/>
                      <a:cs typeface="Times New Roman" panose="02020603050405020304" pitchFamily="18" charset="0"/>
                    </a:rPr>
                    <a:t>证明</a:t>
                  </a:r>
                  <a:r>
                    <a:rPr lang="zh-CN" altLang="zh-CN" dirty="0">
                      <a:latin typeface="+mn-ea"/>
                      <a:ea typeface="+mn-ea"/>
                      <a:cs typeface="Times New Roman" panose="02020603050405020304" pitchFamily="18" charset="0"/>
                    </a:rPr>
                    <a:t>命题</a:t>
                  </a:r>
                  <a14:m>
                    <m:oMath xmlns:m="http://schemas.openxmlformats.org/officeDocument/2006/math">
                      <m:r>
                        <a:rPr lang="en-US" altLang="zh-CN" b="1" i="1"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𝜸</m:t>
                      </m:r>
                    </m:oMath>
                  </a14:m>
                  <a:r>
                    <a:rPr lang="zh-CN" altLang="zh-CN" dirty="0">
                      <a:latin typeface="+mn-ea"/>
                      <a:ea typeface="+mn-ea"/>
                      <a:cs typeface="Times New Roman" panose="02020603050405020304" pitchFamily="18" charset="0"/>
                    </a:rPr>
                    <a:t>成立</a:t>
                  </a:r>
                  <a:endParaRPr lang="zh-CN" altLang="en-US" dirty="0">
                    <a:latin typeface="+mn-ea"/>
                    <a:ea typeface="+mn-ea"/>
                  </a:endParaRPr>
                </a:p>
              </p:txBody>
            </p:sp>
          </mc:Choice>
          <mc:Fallback xmlns="">
            <p:sp>
              <p:nvSpPr>
                <p:cNvPr id="8" name="矩形 7">
                  <a:extLst>
                    <a:ext uri="{FF2B5EF4-FFF2-40B4-BE49-F238E27FC236}">
                      <a16:creationId xmlns:a16="http://schemas.microsoft.com/office/drawing/2014/main" id="{3217AB48-6332-4B24-B6E3-A2D910D4ABB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92435" y="2094377"/>
                  <a:ext cx="1589815" cy="553998"/>
                </a:xfrm>
                <a:prstGeom prst="rect">
                  <a:avLst/>
                </a:prstGeom>
                <a:blipFill>
                  <a:blip r:embed="rId3"/>
                  <a:stretch>
                    <a:fillRect l="-7280" t="-14444" r="-7663" b="-23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3" name="组合 12"/>
          <p:cNvGrpSpPr/>
          <p:nvPr/>
        </p:nvGrpSpPr>
        <p:grpSpPr>
          <a:xfrm>
            <a:off x="4139952" y="1916832"/>
            <a:ext cx="4392488" cy="3301335"/>
            <a:chOff x="4139952" y="1916832"/>
            <a:chExt cx="4392488" cy="330133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矩形 8">
                  <a:extLst>
                    <a:ext uri="{FF2B5EF4-FFF2-40B4-BE49-F238E27FC236}">
                      <a16:creationId xmlns:a16="http://schemas.microsoft.com/office/drawing/2014/main" id="{39B116B3-571D-4D7F-92CE-DC90E652318E}"/>
                    </a:ext>
                  </a:extLst>
                </p:cNvPr>
                <p:cNvSpPr/>
                <p:nvPr/>
              </p:nvSpPr>
              <p:spPr>
                <a:xfrm>
                  <a:off x="4139952" y="1916832"/>
                  <a:ext cx="4392488" cy="2908489"/>
                </a:xfrm>
                <a:prstGeom prst="rect">
                  <a:avLst/>
                </a:prstGeom>
                <a:ln>
                  <a:solidFill>
                    <a:srgbClr val="FF0000"/>
                  </a:solidFill>
                </a:ln>
              </p:spPr>
              <p:txBody>
                <a:bodyPr wrap="square" lIns="0" tIns="0" rIns="0" bIns="0">
                  <a:spAutoFit/>
                </a:bodyPr>
                <a:lstStyle/>
                <a:p>
                  <a:pPr lvl="0">
                    <a:lnSpc>
                      <a:spcPct val="150000"/>
                    </a:lnSpc>
                  </a:pPr>
                  <a:r>
                    <a:rPr lang="en-US" altLang="zh-CN" kern="0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①  </a:t>
                  </a:r>
                  <a14:m>
                    <m:oMath xmlns:m="http://schemas.openxmlformats.org/officeDocument/2006/math">
                      <m:r>
                        <a:rPr lang="en-US" altLang="zh-CN" b="1" i="0" kern="0"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𝛂</m:t>
                      </m:r>
                      <m:r>
                        <a:rPr lang="en-US" altLang="zh-CN" b="1" i="0" kern="0"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∨</m:t>
                      </m:r>
                      <m:r>
                        <a:rPr lang="en-US" altLang="zh-CN" b="1" i="0" kern="0"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𝛃</m:t>
                      </m:r>
                    </m:oMath>
                  </a14:m>
                  <a:r>
                    <a:rPr lang="en-US" altLang="zh-CN" kern="0" dirty="0">
                      <a:effectLst/>
                      <a:latin typeface="Times New Roman" panose="02020603050405020304" pitchFamily="18" charset="0"/>
                      <a:ea typeface="楷体" panose="02010609060101010101" pitchFamily="49" charset="-122"/>
                      <a:cs typeface="Times New Roman" panose="02020603050405020304" pitchFamily="18" charset="0"/>
                    </a:rPr>
                    <a:t> </a:t>
                  </a:r>
                  <a:r>
                    <a:rPr lang="zh-CN" altLang="en-US" kern="0" dirty="0" smtClean="0">
                      <a:effectLst/>
                      <a:latin typeface="Times New Roman" panose="02020603050405020304" pitchFamily="18" charset="0"/>
                      <a:ea typeface="楷体" panose="02010609060101010101" pitchFamily="49" charset="-122"/>
                      <a:cs typeface="Times New Roman" panose="02020603050405020304" pitchFamily="18" charset="0"/>
                    </a:rPr>
                    <a:t>（</a:t>
                  </a:r>
                  <a:r>
                    <a:rPr lang="zh-CN" altLang="zh-CN" kern="0" dirty="0" smtClean="0">
                      <a:effectLst/>
                      <a:latin typeface="Times New Roman" panose="02020603050405020304" pitchFamily="18" charset="0"/>
                      <a:ea typeface="楷体_GB2312"/>
                      <a:cs typeface="Times New Roman" panose="02020603050405020304" pitchFamily="18" charset="0"/>
                    </a:rPr>
                    <a:t>已知</a:t>
                  </a:r>
                  <a:r>
                    <a:rPr lang="zh-CN" altLang="en-US" kern="0" dirty="0">
                      <a:latin typeface="Times New Roman" panose="02020603050405020304" pitchFamily="18" charset="0"/>
                      <a:ea typeface="楷体_GB2312"/>
                      <a:cs typeface="Times New Roman" panose="02020603050405020304" pitchFamily="18" charset="0"/>
                    </a:rPr>
                    <a:t>）</a:t>
                  </a:r>
                  <a:endParaRPr lang="zh-CN" altLang="zh-CN" dirty="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  <a:p>
                  <a:pPr lvl="0">
                    <a:lnSpc>
                      <a:spcPct val="150000"/>
                    </a:lnSpc>
                  </a:pPr>
                  <a:r>
                    <a:rPr lang="en-US" altLang="zh-CN" kern="0" dirty="0" smtClean="0">
                      <a:effectLst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②  </a:t>
                  </a:r>
                  <a14:m>
                    <m:oMath xmlns:m="http://schemas.openxmlformats.org/officeDocument/2006/math">
                      <m:r>
                        <a:rPr lang="en-US" altLang="zh-CN" b="1" i="0" kern="0">
                          <a:effectLst/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¬</m:t>
                      </m:r>
                      <m:r>
                        <a:rPr lang="en-US" altLang="zh-CN" b="1" i="0" kern="0">
                          <a:effectLst/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𝛂</m:t>
                      </m:r>
                      <m:r>
                        <a:rPr lang="en-US" altLang="zh-CN" b="1" i="0" kern="0">
                          <a:effectLst/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∨</m:t>
                      </m:r>
                      <m:r>
                        <a:rPr lang="en-US" altLang="zh-CN" b="1" i="0" kern="0">
                          <a:effectLst/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𝛄</m:t>
                      </m:r>
                    </m:oMath>
                  </a14:m>
                  <a:r>
                    <a:rPr lang="en-US" altLang="zh-CN" kern="0" dirty="0">
                      <a:effectLst/>
                      <a:latin typeface="Times New Roman" panose="02020603050405020304" pitchFamily="18" charset="0"/>
                      <a:ea typeface="楷体" panose="02010609060101010101" pitchFamily="49" charset="-122"/>
                      <a:cs typeface="Times New Roman" panose="02020603050405020304" pitchFamily="18" charset="0"/>
                    </a:rPr>
                    <a:t> </a:t>
                  </a:r>
                  <a:r>
                    <a:rPr lang="zh-CN" altLang="en-US" kern="0" dirty="0" smtClean="0">
                      <a:effectLst/>
                      <a:latin typeface="Times New Roman" panose="02020603050405020304" pitchFamily="18" charset="0"/>
                      <a:ea typeface="楷体" panose="02010609060101010101" pitchFamily="49" charset="-122"/>
                      <a:cs typeface="Times New Roman" panose="02020603050405020304" pitchFamily="18" charset="0"/>
                    </a:rPr>
                    <a:t>（</a:t>
                  </a:r>
                  <a14:m>
                    <m:oMath xmlns:m="http://schemas.openxmlformats.org/officeDocument/2006/math">
                      <m:r>
                        <a:rPr lang="en-US" altLang="zh-CN" b="1" i="1" kern="0"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𝛃</m:t>
                      </m:r>
                    </m:oMath>
                  </a14:m>
                  <a:r>
                    <a:rPr lang="zh-CN" altLang="zh-CN" kern="0" dirty="0" smtClean="0">
                      <a:effectLst/>
                      <a:latin typeface="Times New Roman" panose="02020603050405020304" pitchFamily="18" charset="0"/>
                      <a:ea typeface="楷体_GB2312"/>
                      <a:cs typeface="Times New Roman" panose="02020603050405020304" pitchFamily="18" charset="0"/>
                    </a:rPr>
                    <a:t>进行</a:t>
                  </a:r>
                  <a:r>
                    <a:rPr lang="zh-CN" altLang="zh-CN" kern="0" dirty="0">
                      <a:effectLst/>
                      <a:latin typeface="Times New Roman" panose="02020603050405020304" pitchFamily="18" charset="0"/>
                      <a:ea typeface="楷体_GB2312"/>
                      <a:cs typeface="Times New Roman" panose="02020603050405020304" pitchFamily="18" charset="0"/>
                    </a:rPr>
                    <a:t>蕴涵</a:t>
                  </a:r>
                  <a:r>
                    <a:rPr lang="zh-CN" altLang="zh-CN" kern="0" dirty="0" smtClean="0">
                      <a:effectLst/>
                      <a:latin typeface="Times New Roman" panose="02020603050405020304" pitchFamily="18" charset="0"/>
                      <a:ea typeface="楷体_GB2312"/>
                      <a:cs typeface="Times New Roman" panose="02020603050405020304" pitchFamily="18" charset="0"/>
                    </a:rPr>
                    <a:t>消除</a:t>
                  </a:r>
                  <a:r>
                    <a:rPr lang="zh-CN" altLang="en-US" kern="0" dirty="0" smtClean="0">
                      <a:effectLst/>
                      <a:latin typeface="Times New Roman" panose="02020603050405020304" pitchFamily="18" charset="0"/>
                      <a:ea typeface="楷体_GB2312"/>
                      <a:cs typeface="Times New Roman" panose="02020603050405020304" pitchFamily="18" charset="0"/>
                    </a:rPr>
                    <a:t>）</a:t>
                  </a:r>
                  <a:endParaRPr lang="zh-CN" altLang="zh-CN" dirty="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  <a:p>
                  <a:pPr lvl="0">
                    <a:lnSpc>
                      <a:spcPct val="150000"/>
                    </a:lnSpc>
                  </a:pPr>
                  <a:r>
                    <a:rPr lang="en-US" altLang="zh-CN" kern="0" dirty="0" smtClean="0">
                      <a:effectLst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③  </a:t>
                  </a:r>
                  <a14:m>
                    <m:oMath xmlns:m="http://schemas.openxmlformats.org/officeDocument/2006/math">
                      <m:r>
                        <a:rPr lang="en-US" altLang="zh-CN" b="1" i="0" kern="0">
                          <a:effectLst/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¬</m:t>
                      </m:r>
                      <m:r>
                        <a:rPr lang="en-US" altLang="zh-CN" b="1" i="0" kern="0">
                          <a:effectLst/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𝛃</m:t>
                      </m:r>
                      <m:r>
                        <a:rPr lang="en-US" altLang="zh-CN" b="1" i="0" kern="0">
                          <a:effectLst/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∨</m:t>
                      </m:r>
                      <m:r>
                        <a:rPr lang="en-US" altLang="zh-CN" b="1" i="0" kern="0">
                          <a:effectLst/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𝛄</m:t>
                      </m:r>
                    </m:oMath>
                  </a14:m>
                  <a:r>
                    <a:rPr lang="en-US" altLang="zh-CN" kern="0" dirty="0">
                      <a:effectLst/>
                      <a:latin typeface="Times New Roman" panose="02020603050405020304" pitchFamily="18" charset="0"/>
                      <a:ea typeface="楷体" panose="02010609060101010101" pitchFamily="49" charset="-122"/>
                      <a:cs typeface="Times New Roman" panose="02020603050405020304" pitchFamily="18" charset="0"/>
                    </a:rPr>
                    <a:t> </a:t>
                  </a:r>
                  <a:r>
                    <a:rPr lang="zh-CN" altLang="en-US" kern="0" dirty="0" smtClean="0">
                      <a:effectLst/>
                      <a:latin typeface="Times New Roman" panose="02020603050405020304" pitchFamily="18" charset="0"/>
                      <a:ea typeface="楷体" panose="02010609060101010101" pitchFamily="49" charset="-122"/>
                      <a:cs typeface="Times New Roman" panose="02020603050405020304" pitchFamily="18" charset="0"/>
                    </a:rPr>
                    <a:t>（</a:t>
                  </a:r>
                  <a14:m>
                    <m:oMath xmlns:m="http://schemas.openxmlformats.org/officeDocument/2006/math">
                      <m:r>
                        <a:rPr lang="en-US" altLang="zh-CN" b="1" i="1" kern="0"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𝛄</m:t>
                      </m:r>
                    </m:oMath>
                  </a14:m>
                  <a:r>
                    <a:rPr lang="zh-CN" altLang="zh-CN" kern="0" dirty="0">
                      <a:effectLst/>
                      <a:latin typeface="Times New Roman" panose="02020603050405020304" pitchFamily="18" charset="0"/>
                      <a:ea typeface="楷体_GB2312"/>
                      <a:cs typeface="Times New Roman" panose="02020603050405020304" pitchFamily="18" charset="0"/>
                    </a:rPr>
                    <a:t>进行蕴涵</a:t>
                  </a:r>
                  <a:r>
                    <a:rPr lang="zh-CN" altLang="zh-CN" kern="0" dirty="0" smtClean="0">
                      <a:effectLst/>
                      <a:latin typeface="Times New Roman" panose="02020603050405020304" pitchFamily="18" charset="0"/>
                      <a:ea typeface="楷体_GB2312"/>
                      <a:cs typeface="Times New Roman" panose="02020603050405020304" pitchFamily="18" charset="0"/>
                    </a:rPr>
                    <a:t>消除</a:t>
                  </a:r>
                  <a:r>
                    <a:rPr lang="zh-CN" altLang="en-US" kern="0" dirty="0">
                      <a:latin typeface="Times New Roman" panose="02020603050405020304" pitchFamily="18" charset="0"/>
                      <a:ea typeface="楷体" panose="02010609060101010101" pitchFamily="49" charset="-122"/>
                      <a:cs typeface="Times New Roman" panose="02020603050405020304" pitchFamily="18" charset="0"/>
                    </a:rPr>
                    <a:t>）</a:t>
                  </a:r>
                  <a:endParaRPr lang="zh-CN" altLang="zh-CN" dirty="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  <a:p>
                  <a:pPr lvl="0">
                    <a:lnSpc>
                      <a:spcPct val="150000"/>
                    </a:lnSpc>
                  </a:pPr>
                  <a:r>
                    <a:rPr lang="en-US" altLang="zh-CN" kern="0" dirty="0" smtClean="0">
                      <a:effectLst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④  </a:t>
                  </a:r>
                  <a14:m>
                    <m:oMath xmlns:m="http://schemas.openxmlformats.org/officeDocument/2006/math">
                      <m:r>
                        <a:rPr lang="en-US" altLang="zh-CN" b="1" i="0" kern="0">
                          <a:effectLst/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(¬</m:t>
                      </m:r>
                      <m:r>
                        <a:rPr lang="en-US" altLang="zh-CN" b="1" i="0" kern="0">
                          <a:effectLst/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𝛂</m:t>
                      </m:r>
                      <m:r>
                        <a:rPr lang="en-US" altLang="zh-CN" b="1" i="0" kern="0">
                          <a:effectLst/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∨</m:t>
                      </m:r>
                      <m:r>
                        <a:rPr lang="en-US" altLang="zh-CN" b="1" i="0" kern="0">
                          <a:effectLst/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𝛄</m:t>
                      </m:r>
                      <m:r>
                        <a:rPr lang="en-US" altLang="zh-CN" b="1" i="0" kern="0">
                          <a:effectLst/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)∧(¬</m:t>
                      </m:r>
                      <m:r>
                        <a:rPr lang="en-US" altLang="zh-CN" b="1" i="0" kern="0">
                          <a:effectLst/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𝛃</m:t>
                      </m:r>
                      <m:r>
                        <a:rPr lang="en-US" altLang="zh-CN" b="1" i="0" kern="0">
                          <a:effectLst/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∨</m:t>
                      </m:r>
                      <m:r>
                        <a:rPr lang="en-US" altLang="zh-CN" b="1" i="0" kern="0">
                          <a:effectLst/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𝛄</m:t>
                      </m:r>
                      <m:r>
                        <a:rPr lang="en-US" altLang="zh-CN" b="1" i="0" kern="0">
                          <a:effectLst/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)</m:t>
                      </m:r>
                    </m:oMath>
                  </a14:m>
                  <a:r>
                    <a:rPr lang="en-US" altLang="zh-CN" kern="0" dirty="0">
                      <a:effectLst/>
                      <a:latin typeface="Times New Roman" panose="02020603050405020304" pitchFamily="18" charset="0"/>
                      <a:ea typeface="楷体" panose="02010609060101010101" pitchFamily="49" charset="-122"/>
                      <a:cs typeface="Times New Roman" panose="02020603050405020304" pitchFamily="18" charset="0"/>
                    </a:rPr>
                    <a:t> </a:t>
                  </a:r>
                  <a:r>
                    <a:rPr lang="zh-CN" altLang="en-US" kern="0" dirty="0" smtClean="0">
                      <a:effectLst/>
                      <a:latin typeface="Times New Roman" panose="02020603050405020304" pitchFamily="18" charset="0"/>
                      <a:ea typeface="楷体" panose="02010609060101010101" pitchFamily="49" charset="-122"/>
                      <a:cs typeface="Times New Roman" panose="02020603050405020304" pitchFamily="18" charset="0"/>
                    </a:rPr>
                    <a:t>（</a:t>
                  </a:r>
                  <a:r>
                    <a:rPr lang="zh-CN" altLang="zh-CN" kern="0" dirty="0" smtClean="0">
                      <a:effectLst/>
                      <a:latin typeface="Times New Roman" panose="02020603050405020304" pitchFamily="18" charset="0"/>
                      <a:ea typeface="楷体_GB2312"/>
                      <a:cs typeface="Times New Roman" panose="02020603050405020304" pitchFamily="18" charset="0"/>
                    </a:rPr>
                    <a:t>由</a:t>
                  </a:r>
                  <a:r>
                    <a:rPr lang="zh-CN" altLang="en-US" kern="0" dirty="0" smtClean="0">
                      <a:effectLst/>
                      <a:latin typeface="宋体" panose="02010600030101010101" pitchFamily="2" charset="-122"/>
                      <a:cs typeface="Times New Roman" panose="02020603050405020304" pitchFamily="18" charset="0"/>
                    </a:rPr>
                    <a:t>②</a:t>
                  </a:r>
                  <a:r>
                    <a:rPr lang="zh-CN" altLang="zh-CN" kern="0" dirty="0" smtClean="0">
                      <a:effectLst/>
                      <a:latin typeface="Times New Roman" panose="02020603050405020304" pitchFamily="18" charset="0"/>
                      <a:ea typeface="楷体_GB2312"/>
                      <a:cs typeface="Times New Roman" panose="02020603050405020304" pitchFamily="18" charset="0"/>
                    </a:rPr>
                    <a:t>和</a:t>
                  </a:r>
                  <a:r>
                    <a:rPr lang="zh-CN" altLang="en-US" kern="0" dirty="0" smtClean="0">
                      <a:effectLst/>
                      <a:latin typeface="宋体" panose="02010600030101010101" pitchFamily="2" charset="-122"/>
                      <a:cs typeface="Times New Roman" panose="02020603050405020304" pitchFamily="18" charset="0"/>
                    </a:rPr>
                    <a:t>③</a:t>
                  </a:r>
                  <a:r>
                    <a:rPr lang="zh-CN" altLang="en-US" kern="0" dirty="0">
                      <a:latin typeface="Times New Roman" panose="02020603050405020304" pitchFamily="18" charset="0"/>
                      <a:ea typeface="楷体" panose="02010609060101010101" pitchFamily="49" charset="-122"/>
                      <a:cs typeface="Times New Roman" panose="02020603050405020304" pitchFamily="18" charset="0"/>
                    </a:rPr>
                    <a:t>）</a:t>
                  </a:r>
                  <a:endParaRPr lang="zh-CN" altLang="zh-CN" dirty="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  <a:p>
                  <a:pPr lvl="0">
                    <a:lnSpc>
                      <a:spcPct val="150000"/>
                    </a:lnSpc>
                  </a:pPr>
                  <a:r>
                    <a:rPr lang="en-US" altLang="zh-CN" kern="0" dirty="0" smtClean="0">
                      <a:effectLst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⑤  </a:t>
                  </a:r>
                  <a14:m>
                    <m:oMath xmlns:m="http://schemas.openxmlformats.org/officeDocument/2006/math">
                      <m:r>
                        <a:rPr lang="en-US" altLang="zh-CN" b="1" i="0" kern="0">
                          <a:effectLst/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(¬</m:t>
                      </m:r>
                      <m:r>
                        <a:rPr lang="en-US" altLang="zh-CN" b="1" i="0" kern="0">
                          <a:effectLst/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𝛂</m:t>
                      </m:r>
                      <m:r>
                        <a:rPr lang="en-US" altLang="zh-CN" b="1" i="0" kern="0">
                          <a:effectLst/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∧¬</m:t>
                      </m:r>
                      <m:r>
                        <a:rPr lang="en-US" altLang="zh-CN" b="1" i="0" kern="0">
                          <a:effectLst/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𝛃</m:t>
                      </m:r>
                      <m:r>
                        <a:rPr lang="en-US" altLang="zh-CN" b="1" i="0" kern="0">
                          <a:effectLst/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)∨</m:t>
                      </m:r>
                      <m:r>
                        <a:rPr lang="en-US" altLang="zh-CN" b="1" i="0" kern="0">
                          <a:effectLst/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𝛄</m:t>
                      </m:r>
                    </m:oMath>
                  </a14:m>
                  <a:r>
                    <a:rPr lang="en-US" altLang="zh-CN" kern="0" dirty="0">
                      <a:effectLst/>
                      <a:latin typeface="Times New Roman" panose="02020603050405020304" pitchFamily="18" charset="0"/>
                      <a:ea typeface="楷体" panose="02010609060101010101" pitchFamily="49" charset="-122"/>
                      <a:cs typeface="Times New Roman" panose="02020603050405020304" pitchFamily="18" charset="0"/>
                    </a:rPr>
                    <a:t> </a:t>
                  </a:r>
                  <a:r>
                    <a:rPr lang="zh-CN" altLang="en-US" kern="0" dirty="0" smtClean="0">
                      <a:effectLst/>
                      <a:latin typeface="Times New Roman" panose="02020603050405020304" pitchFamily="18" charset="0"/>
                      <a:ea typeface="楷体" panose="02010609060101010101" pitchFamily="49" charset="-122"/>
                      <a:cs typeface="Times New Roman" panose="02020603050405020304" pitchFamily="18" charset="0"/>
                    </a:rPr>
                    <a:t>（</a:t>
                  </a:r>
                  <a:r>
                    <a:rPr lang="en-US" altLang="zh-CN" kern="0" dirty="0" smtClean="0">
                      <a:effectLst/>
                      <a:latin typeface="宋体" panose="02010600030101010101" pitchFamily="2" charset="-122"/>
                      <a:cs typeface="Times New Roman" panose="02020603050405020304" pitchFamily="18" charset="0"/>
                    </a:rPr>
                    <a:t>④</a:t>
                  </a:r>
                  <a:r>
                    <a:rPr lang="zh-CN" altLang="zh-CN" kern="0" dirty="0" smtClean="0">
                      <a:effectLst/>
                      <a:latin typeface="Times New Roman" panose="02020603050405020304" pitchFamily="18" charset="0"/>
                      <a:ea typeface="楷体_GB2312"/>
                      <a:cs typeface="Times New Roman" panose="02020603050405020304" pitchFamily="18" charset="0"/>
                    </a:rPr>
                    <a:t>使用分配律</a:t>
                  </a:r>
                  <a:r>
                    <a:rPr lang="zh-CN" altLang="en-US" kern="0" dirty="0">
                      <a:latin typeface="Times New Roman" panose="02020603050405020304" pitchFamily="18" charset="0"/>
                      <a:ea typeface="楷体_GB2312"/>
                      <a:cs typeface="Times New Roman" panose="02020603050405020304" pitchFamily="18" charset="0"/>
                    </a:rPr>
                    <a:t>）</a:t>
                  </a:r>
                  <a:endParaRPr lang="zh-CN" altLang="zh-CN" dirty="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  <a:p>
                  <a:pPr lvl="0">
                    <a:lnSpc>
                      <a:spcPct val="150000"/>
                    </a:lnSpc>
                  </a:pPr>
                  <a:r>
                    <a:rPr lang="en-US" altLang="zh-CN" kern="0" dirty="0" smtClean="0">
                      <a:effectLst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⑥  </a:t>
                  </a:r>
                  <a14:m>
                    <m:oMath xmlns:m="http://schemas.openxmlformats.org/officeDocument/2006/math">
                      <m:r>
                        <a:rPr lang="en-US" altLang="zh-CN" b="1" i="0" kern="0">
                          <a:effectLst/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¬(</m:t>
                      </m:r>
                      <m:r>
                        <a:rPr lang="en-US" altLang="zh-CN" b="1" i="0" kern="0">
                          <a:effectLst/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𝛂</m:t>
                      </m:r>
                      <m:r>
                        <a:rPr lang="en-US" altLang="zh-CN" b="1" i="0" kern="0">
                          <a:effectLst/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∨</m:t>
                      </m:r>
                      <m:r>
                        <a:rPr lang="en-US" altLang="zh-CN" b="1" i="0" kern="0">
                          <a:effectLst/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𝛃</m:t>
                      </m:r>
                      <m:r>
                        <a:rPr lang="en-US" altLang="zh-CN" b="1" i="0" kern="0">
                          <a:effectLst/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)∨</m:t>
                      </m:r>
                      <m:r>
                        <a:rPr lang="en-US" altLang="zh-CN" b="1" i="0" kern="0">
                          <a:effectLst/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𝛄</m:t>
                      </m:r>
                    </m:oMath>
                  </a14:m>
                  <a:r>
                    <a:rPr lang="en-US" altLang="zh-CN" kern="0" dirty="0">
                      <a:effectLst/>
                      <a:latin typeface="Times New Roman" panose="02020603050405020304" pitchFamily="18" charset="0"/>
                      <a:ea typeface="楷体" panose="02010609060101010101" pitchFamily="49" charset="-122"/>
                      <a:cs typeface="Times New Roman" panose="02020603050405020304" pitchFamily="18" charset="0"/>
                    </a:rPr>
                    <a:t> </a:t>
                  </a:r>
                  <a:r>
                    <a:rPr lang="zh-CN" altLang="en-US" kern="0" dirty="0" smtClean="0">
                      <a:effectLst/>
                      <a:latin typeface="Times New Roman" panose="02020603050405020304" pitchFamily="18" charset="0"/>
                      <a:ea typeface="楷体" panose="02010609060101010101" pitchFamily="49" charset="-122"/>
                      <a:cs typeface="Times New Roman" panose="02020603050405020304" pitchFamily="18" charset="0"/>
                    </a:rPr>
                    <a:t>（</a:t>
                  </a:r>
                  <a:r>
                    <a:rPr lang="en-US" altLang="zh-CN" kern="0" dirty="0" smtClean="0">
                      <a:effectLst/>
                      <a:latin typeface="宋体" panose="02010600030101010101" pitchFamily="2" charset="-122"/>
                      <a:cs typeface="Times New Roman" panose="02020603050405020304" pitchFamily="18" charset="0"/>
                    </a:rPr>
                    <a:t>⑤</a:t>
                  </a:r>
                  <a:r>
                    <a:rPr lang="zh-CN" altLang="zh-CN" kern="0" dirty="0" smtClean="0">
                      <a:effectLst/>
                      <a:latin typeface="Times New Roman" panose="02020603050405020304" pitchFamily="18" charset="0"/>
                      <a:ea typeface="楷体_GB2312"/>
                      <a:cs typeface="Times New Roman" panose="02020603050405020304" pitchFamily="18" charset="0"/>
                    </a:rPr>
                    <a:t>使用</a:t>
                  </a:r>
                  <a:r>
                    <a:rPr lang="en-US" altLang="zh-CN" kern="0" dirty="0">
                      <a:effectLst/>
                      <a:latin typeface="Times New Roman" panose="02020603050405020304" pitchFamily="18" charset="0"/>
                      <a:ea typeface="楷体" panose="02010609060101010101" pitchFamily="49" charset="-122"/>
                      <a:cs typeface="Times New Roman" panose="02020603050405020304" pitchFamily="18" charset="0"/>
                    </a:rPr>
                    <a:t>De Morgan</a:t>
                  </a:r>
                  <a:r>
                    <a:rPr lang="zh-CN" altLang="zh-CN" kern="0" dirty="0" smtClean="0">
                      <a:effectLst/>
                      <a:latin typeface="Times New Roman" panose="02020603050405020304" pitchFamily="18" charset="0"/>
                      <a:ea typeface="楷体_GB2312"/>
                      <a:cs typeface="Times New Roman" panose="02020603050405020304" pitchFamily="18" charset="0"/>
                    </a:rPr>
                    <a:t>定律</a:t>
                  </a:r>
                  <a:r>
                    <a:rPr lang="zh-CN" altLang="en-US" kern="0" dirty="0">
                      <a:latin typeface="Times New Roman" panose="02020603050405020304" pitchFamily="18" charset="0"/>
                      <a:ea typeface="楷体" panose="02010609060101010101" pitchFamily="49" charset="-122"/>
                      <a:cs typeface="Times New Roman" panose="02020603050405020304" pitchFamily="18" charset="0"/>
                    </a:rPr>
                    <a:t>）</a:t>
                  </a:r>
                  <a:endParaRPr lang="zh-CN" altLang="zh-CN" dirty="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  <a:p>
                  <a:pPr lvl="0">
                    <a:lnSpc>
                      <a:spcPct val="150000"/>
                    </a:lnSpc>
                  </a:pPr>
                  <a:r>
                    <a:rPr lang="en-US" altLang="zh-CN" kern="0" dirty="0" smtClean="0">
                      <a:effectLst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⑦  </a:t>
                  </a:r>
                  <a14:m>
                    <m:oMath xmlns:m="http://schemas.openxmlformats.org/officeDocument/2006/math">
                      <m:r>
                        <a:rPr lang="en-US" altLang="zh-CN" b="1" i="0" kern="0">
                          <a:effectLst/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𝛄</m:t>
                      </m:r>
                    </m:oMath>
                  </a14:m>
                  <a:r>
                    <a:rPr lang="en-US" altLang="zh-CN" kern="0" dirty="0">
                      <a:effectLst/>
                      <a:latin typeface="Times New Roman" panose="02020603050405020304" pitchFamily="18" charset="0"/>
                      <a:ea typeface="楷体" panose="02010609060101010101" pitchFamily="49" charset="-122"/>
                      <a:cs typeface="Times New Roman" panose="02020603050405020304" pitchFamily="18" charset="0"/>
                    </a:rPr>
                    <a:t> </a:t>
                  </a:r>
                  <a:r>
                    <a:rPr lang="zh-CN" altLang="en-US" kern="0" dirty="0" smtClean="0">
                      <a:effectLst/>
                      <a:latin typeface="Times New Roman" panose="02020603050405020304" pitchFamily="18" charset="0"/>
                      <a:ea typeface="楷体" panose="02010609060101010101" pitchFamily="49" charset="-122"/>
                      <a:cs typeface="Times New Roman" panose="02020603050405020304" pitchFamily="18" charset="0"/>
                    </a:rPr>
                    <a:t>（</a:t>
                  </a:r>
                  <a:r>
                    <a:rPr lang="en-US" altLang="zh-CN" kern="0" dirty="0" smtClean="0">
                      <a:effectLst/>
                      <a:latin typeface="宋体" panose="02010600030101010101" pitchFamily="2" charset="-122"/>
                      <a:cs typeface="Times New Roman" panose="02020603050405020304" pitchFamily="18" charset="0"/>
                    </a:rPr>
                    <a:t>①</a:t>
                  </a:r>
                  <a:r>
                    <a:rPr lang="zh-CN" altLang="zh-CN" kern="0" dirty="0" smtClean="0">
                      <a:effectLst/>
                      <a:latin typeface="Times New Roman" panose="02020603050405020304" pitchFamily="18" charset="0"/>
                      <a:ea typeface="楷体_GB2312"/>
                      <a:cs typeface="Times New Roman" panose="02020603050405020304" pitchFamily="18" charset="0"/>
                    </a:rPr>
                    <a:t>和</a:t>
                  </a:r>
                  <a:r>
                    <a:rPr lang="en-US" altLang="zh-CN" kern="0" dirty="0" smtClean="0">
                      <a:effectLst/>
                      <a:latin typeface="宋体" panose="02010600030101010101" pitchFamily="2" charset="-122"/>
                      <a:cs typeface="Times New Roman" panose="02020603050405020304" pitchFamily="18" charset="0"/>
                    </a:rPr>
                    <a:t>⑥</a:t>
                  </a:r>
                  <a:r>
                    <a:rPr lang="zh-CN" altLang="zh-CN" kern="0" dirty="0" smtClean="0">
                      <a:effectLst/>
                      <a:latin typeface="Times New Roman" panose="02020603050405020304" pitchFamily="18" charset="0"/>
                      <a:ea typeface="楷体_GB2312"/>
                      <a:cs typeface="Times New Roman" panose="02020603050405020304" pitchFamily="18" charset="0"/>
                    </a:rPr>
                    <a:t>进行归结</a:t>
                  </a:r>
                  <a:r>
                    <a:rPr lang="zh-CN" altLang="en-US" kern="0" dirty="0">
                      <a:latin typeface="Times New Roman" panose="02020603050405020304" pitchFamily="18" charset="0"/>
                      <a:ea typeface="楷体" panose="02010609060101010101" pitchFamily="49" charset="-122"/>
                      <a:cs typeface="Times New Roman" panose="02020603050405020304" pitchFamily="18" charset="0"/>
                    </a:rPr>
                    <a:t>）</a:t>
                  </a:r>
                  <a:endParaRPr lang="zh-CN" altLang="zh-CN" dirty="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9" name="矩形 8">
                  <a:extLst>
                    <a:ext uri="{FF2B5EF4-FFF2-40B4-BE49-F238E27FC236}">
                      <a16:creationId xmlns:a16="http://schemas.microsoft.com/office/drawing/2014/main" id="{39B116B3-571D-4D7F-92CE-DC90E652318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39952" y="1916832"/>
                  <a:ext cx="4392488" cy="2908489"/>
                </a:xfrm>
                <a:prstGeom prst="rect">
                  <a:avLst/>
                </a:prstGeom>
                <a:blipFill>
                  <a:blip r:embed="rId4"/>
                  <a:stretch>
                    <a:fillRect l="-3043" r="-3043" b="-1458"/>
                  </a:stretch>
                </a:blipFill>
                <a:ln>
                  <a:solidFill>
                    <a:srgbClr val="FF0000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2E3B491B-C740-4B2F-8160-362864EA08C4}"/>
                </a:ext>
              </a:extLst>
            </p:cNvPr>
            <p:cNvSpPr/>
            <p:nvPr/>
          </p:nvSpPr>
          <p:spPr>
            <a:xfrm>
              <a:off x="5871325" y="4941168"/>
              <a:ext cx="929742" cy="276999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r>
                <a:rPr lang="zh-CN" altLang="en-US" b="1" kern="0" dirty="0">
                  <a:latin typeface="Times New Roman" panose="02020603050405020304" pitchFamily="18" charset="0"/>
                  <a:ea typeface="楷体_GB2312"/>
                  <a:cs typeface="Times New Roman" panose="02020603050405020304" pitchFamily="18" charset="0"/>
                </a:rPr>
                <a:t>推导过程</a:t>
              </a:r>
              <a:endParaRPr lang="zh-CN" altLang="en-US" dirty="0"/>
            </a:p>
          </p:txBody>
        </p:sp>
      </p:grpSp>
      <p:cxnSp>
        <p:nvCxnSpPr>
          <p:cNvPr id="3" name="直接箭头连接符 2"/>
          <p:cNvCxnSpPr/>
          <p:nvPr/>
        </p:nvCxnSpPr>
        <p:spPr bwMode="auto">
          <a:xfrm flipV="1">
            <a:off x="1475656" y="2106516"/>
            <a:ext cx="2520280" cy="9834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直接箭头连接符 14"/>
          <p:cNvCxnSpPr/>
          <p:nvPr/>
        </p:nvCxnSpPr>
        <p:spPr bwMode="auto">
          <a:xfrm flipV="1">
            <a:off x="1475656" y="2564904"/>
            <a:ext cx="2592288" cy="9561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直接箭头连接符 16"/>
          <p:cNvCxnSpPr/>
          <p:nvPr/>
        </p:nvCxnSpPr>
        <p:spPr bwMode="auto">
          <a:xfrm flipV="1">
            <a:off x="1475656" y="2996952"/>
            <a:ext cx="2592288" cy="21602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389587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1843132" y="2250545"/>
            <a:ext cx="2232248" cy="788795"/>
            <a:chOff x="1843132" y="2250545"/>
            <a:chExt cx="2232248" cy="788795"/>
          </a:xfrm>
        </p:grpSpPr>
        <p:sp>
          <p:nvSpPr>
            <p:cNvPr id="5" name="箭头: 右 6">
              <a:extLst>
                <a:ext uri="{FF2B5EF4-FFF2-40B4-BE49-F238E27FC236}">
                  <a16:creationId xmlns:a16="http://schemas.microsoft.com/office/drawing/2014/main" id="{45967AA0-2587-4130-AB74-8AC5C18EC6D9}"/>
                </a:ext>
              </a:extLst>
            </p:cNvPr>
            <p:cNvSpPr/>
            <p:nvPr/>
          </p:nvSpPr>
          <p:spPr>
            <a:xfrm>
              <a:off x="1843132" y="2823316"/>
              <a:ext cx="2232248" cy="216024"/>
            </a:xfrm>
            <a:prstGeom prst="rightArrow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3217AB48-6332-4B24-B6E3-A2D910D4ABBC}"/>
                </a:ext>
              </a:extLst>
            </p:cNvPr>
            <p:cNvSpPr/>
            <p:nvPr/>
          </p:nvSpPr>
          <p:spPr>
            <a:xfrm>
              <a:off x="2026873" y="2250545"/>
              <a:ext cx="1846659" cy="553998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zh-CN" altLang="zh-CN" dirty="0">
                  <a:latin typeface="+mn-ea"/>
                  <a:ea typeface="+mn-ea"/>
                </a:rPr>
                <a:t>应用归结法证明</a:t>
              </a:r>
              <a:endParaRPr lang="en-US" altLang="zh-CN" dirty="0">
                <a:latin typeface="+mn-ea"/>
                <a:ea typeface="+mn-ea"/>
              </a:endParaRPr>
            </a:p>
            <a:p>
              <a:pPr algn="ctr"/>
              <a:r>
                <a:rPr lang="zh-CN" altLang="zh-CN" dirty="0">
                  <a:latin typeface="+mn-ea"/>
                  <a:ea typeface="+mn-ea"/>
                </a:rPr>
                <a:t>命题集是不可</a:t>
              </a:r>
              <a:r>
                <a:rPr lang="zh-CN" altLang="zh-CN" dirty="0" smtClean="0">
                  <a:latin typeface="+mn-ea"/>
                  <a:ea typeface="+mn-ea"/>
                </a:rPr>
                <a:t>满足</a:t>
              </a:r>
              <a:endParaRPr lang="zh-CN" altLang="en-US" dirty="0">
                <a:latin typeface="+mn-ea"/>
                <a:ea typeface="+mn-ea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683568" y="2013866"/>
            <a:ext cx="972209" cy="2088385"/>
            <a:chOff x="683568" y="2013866"/>
            <a:chExt cx="972209" cy="208838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矩形 3">
                  <a:extLst>
                    <a:ext uri="{FF2B5EF4-FFF2-40B4-BE49-F238E27FC236}">
                      <a16:creationId xmlns:a16="http://schemas.microsoft.com/office/drawing/2014/main" id="{18AAC8E2-F248-4123-A9A0-F401BBE33663}"/>
                    </a:ext>
                  </a:extLst>
                </p:cNvPr>
                <p:cNvSpPr/>
                <p:nvPr/>
              </p:nvSpPr>
              <p:spPr>
                <a:xfrm>
                  <a:off x="683568" y="2013866"/>
                  <a:ext cx="972209" cy="1731243"/>
                </a:xfrm>
                <a:prstGeom prst="rect">
                  <a:avLst/>
                </a:prstGeom>
                <a:ln>
                  <a:solidFill>
                    <a:srgbClr val="FF0000"/>
                  </a:solidFill>
                </a:ln>
              </p:spPr>
              <p:txBody>
                <a:bodyPr wrap="square" lIns="0" tIns="0" rIns="0" bIns="0">
                  <a:spAutoFit/>
                </a:bodyPr>
                <a:lstStyle/>
                <a:p>
                  <a:pPr>
                    <a:lnSpc>
                      <a:spcPts val="2700"/>
                    </a:lnSpc>
                    <a:buClr>
                      <a:schemeClr val="bg1"/>
                    </a:buClr>
                    <a:buSzPct val="80000"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altLang="zh-C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∨</m:t>
                        </m:r>
                        <m:r>
                          <a:rPr lang="en-US" altLang="zh-C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</m:oMath>
                    </m:oMathPara>
                  </a14:m>
                  <a:endParaRPr lang="en-US" altLang="zh-CN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  <a:p>
                  <a:pPr>
                    <a:lnSpc>
                      <a:spcPts val="2700"/>
                    </a:lnSpc>
                    <a:buClr>
                      <a:schemeClr val="bg1"/>
                    </a:buClr>
                    <a:buSzPct val="80000"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¬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∨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</m:oMath>
                    </m:oMathPara>
                  </a14:m>
                  <a:endParaRPr lang="en-US" altLang="zh-CN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  <a:p>
                  <a:pPr>
                    <a:lnSpc>
                      <a:spcPts val="2700"/>
                    </a:lnSpc>
                    <a:buClr>
                      <a:schemeClr val="bg1"/>
                    </a:buClr>
                    <a:buSzPct val="80000"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¬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∨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oMath>
                    </m:oMathPara>
                  </a14:m>
                  <a:endParaRPr lang="en-US" altLang="zh-CN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  <a:p>
                  <a:pPr>
                    <a:lnSpc>
                      <a:spcPts val="2700"/>
                    </a:lnSpc>
                    <a:buClr>
                      <a:schemeClr val="bg1"/>
                    </a:buClr>
                    <a:buSzPct val="80000"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¬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∨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oMath>
                    </m:oMathPara>
                  </a14:m>
                  <a:endParaRPr lang="en-US" altLang="zh-CN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  <a:p>
                  <a:pPr>
                    <a:lnSpc>
                      <a:spcPts val="2700"/>
                    </a:lnSpc>
                    <a:buClr>
                      <a:schemeClr val="bg1"/>
                    </a:buClr>
                    <a:buSzPct val="80000"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¬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∨¬ 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</m:oMath>
                    </m:oMathPara>
                  </a14:m>
                  <a:endParaRPr lang="zh-CN" altLang="zh-CN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4" name="矩形 3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18AAC8E2-F248-4123-A9A0-F401BBE3366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3568" y="2013866"/>
                  <a:ext cx="972209" cy="1731243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r="-3704" b="-1049"/>
                  </a:stretch>
                </a:blipFill>
                <a:ln>
                  <a:solidFill>
                    <a:srgbClr val="FF0000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86E021EC-9749-4C0A-91F7-A5F36D64F94A}"/>
                </a:ext>
              </a:extLst>
            </p:cNvPr>
            <p:cNvSpPr/>
            <p:nvPr/>
          </p:nvSpPr>
          <p:spPr>
            <a:xfrm>
              <a:off x="704801" y="3825252"/>
              <a:ext cx="929742" cy="276999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r>
                <a:rPr lang="zh-CN" altLang="en-US" b="1" kern="0" dirty="0">
                  <a:latin typeface="+mn-ea"/>
                  <a:ea typeface="+mn-ea"/>
                  <a:cs typeface="Times New Roman" panose="02020603050405020304" pitchFamily="18" charset="0"/>
                </a:rPr>
                <a:t>已知条件</a:t>
              </a:r>
              <a:endParaRPr lang="zh-CN" altLang="en-US" dirty="0">
                <a:latin typeface="+mn-ea"/>
                <a:ea typeface="+mn-ea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4283968" y="1772816"/>
            <a:ext cx="4320480" cy="3816424"/>
            <a:chOff x="4283968" y="1772816"/>
            <a:chExt cx="4320480" cy="381642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矩形 6">
                  <a:extLst>
                    <a:ext uri="{FF2B5EF4-FFF2-40B4-BE49-F238E27FC236}">
                      <a16:creationId xmlns:a16="http://schemas.microsoft.com/office/drawing/2014/main" id="{39B116B3-571D-4D7F-92CE-DC90E652318E}"/>
                    </a:ext>
                  </a:extLst>
                </p:cNvPr>
                <p:cNvSpPr/>
                <p:nvPr/>
              </p:nvSpPr>
              <p:spPr>
                <a:xfrm>
                  <a:off x="4283968" y="1772816"/>
                  <a:ext cx="4320480" cy="3462486"/>
                </a:xfrm>
                <a:prstGeom prst="rect">
                  <a:avLst/>
                </a:prstGeom>
                <a:ln>
                  <a:solidFill>
                    <a:srgbClr val="FF0000"/>
                  </a:solidFill>
                </a:ln>
              </p:spPr>
              <p:txBody>
                <a:bodyPr wrap="square" lIns="0" tIns="0" rIns="0" bIns="0">
                  <a:spAutoFit/>
                </a:bodyPr>
                <a:lstStyle/>
                <a:p>
                  <a:pPr marL="342900" lvl="0" indent="-342900">
                    <a:lnSpc>
                      <a:spcPts val="2700"/>
                    </a:lnSpc>
                    <a:buFont typeface="+mj-ea"/>
                    <a:buAutoNum type="circleNumDbPlain"/>
                  </a:pP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i="0">
                          <a:latin typeface="Cambria Math" panose="02040503050406030204" pitchFamily="18" charset="0"/>
                          <a:ea typeface="+mn-ea"/>
                        </a:rPr>
                        <m:t>α</m:t>
                      </m:r>
                      <m:r>
                        <a:rPr lang="en-US" altLang="zh-CN" i="0">
                          <a:latin typeface="Cambria Math" panose="02040503050406030204" pitchFamily="18" charset="0"/>
                          <a:ea typeface="+mn-ea"/>
                        </a:rPr>
                        <m:t>∨</m:t>
                      </m:r>
                      <m:r>
                        <m:rPr>
                          <m:sty m:val="p"/>
                        </m:rPr>
                        <a:rPr lang="en-US" altLang="zh-CN" i="0">
                          <a:latin typeface="Cambria Math" panose="02040503050406030204" pitchFamily="18" charset="0"/>
                          <a:ea typeface="+mn-ea"/>
                        </a:rPr>
                        <m:t>γ</m:t>
                      </m:r>
                    </m:oMath>
                  </a14:m>
                  <a:r>
                    <a:rPr lang="en-US" altLang="zh-CN" dirty="0">
                      <a:latin typeface="+mn-ea"/>
                      <a:ea typeface="+mn-ea"/>
                      <a:cs typeface="Times New Roman" panose="02020603050405020304" pitchFamily="18" charset="0"/>
                    </a:rPr>
                    <a:t> (</a:t>
                  </a:r>
                  <a:r>
                    <a:rPr lang="zh-CN" altLang="zh-CN" dirty="0">
                      <a:latin typeface="+mn-ea"/>
                      <a:ea typeface="+mn-ea"/>
                      <a:cs typeface="Times New Roman" panose="02020603050405020304" pitchFamily="18" charset="0"/>
                    </a:rPr>
                    <a:t>已知</a:t>
                  </a:r>
                  <a:r>
                    <a:rPr lang="en-US" altLang="zh-CN" dirty="0">
                      <a:latin typeface="+mn-ea"/>
                      <a:ea typeface="+mn-ea"/>
                      <a:cs typeface="Times New Roman" panose="02020603050405020304" pitchFamily="18" charset="0"/>
                    </a:rPr>
                    <a:t>)</a:t>
                  </a:r>
                  <a:endParaRPr lang="zh-CN" altLang="zh-CN" dirty="0">
                    <a:effectLst/>
                    <a:latin typeface="+mn-ea"/>
                    <a:ea typeface="+mn-ea"/>
                    <a:cs typeface="Times New Roman" panose="02020603050405020304" pitchFamily="18" charset="0"/>
                  </a:endParaRPr>
                </a:p>
                <a:p>
                  <a:pPr marL="342900" lvl="0" indent="-342900">
                    <a:lnSpc>
                      <a:spcPts val="2700"/>
                    </a:lnSpc>
                    <a:buFont typeface="+mj-ea"/>
                    <a:buAutoNum type="circleNumDbPlain"/>
                  </a:pPr>
                  <a14:m>
                    <m:oMath xmlns:m="http://schemas.openxmlformats.org/officeDocument/2006/math">
                      <m:r>
                        <a:rPr lang="en-US" altLang="zh-CN" i="0">
                          <a:latin typeface="Cambria Math" panose="02040503050406030204" pitchFamily="18" charset="0"/>
                          <a:ea typeface="+mn-ea"/>
                        </a:rPr>
                        <m:t>¬</m:t>
                      </m:r>
                      <m:r>
                        <m:rPr>
                          <m:sty m:val="p"/>
                        </m:rPr>
                        <a:rPr lang="en-US" altLang="zh-CN" i="0">
                          <a:latin typeface="Cambria Math" panose="02040503050406030204" pitchFamily="18" charset="0"/>
                          <a:ea typeface="+mn-ea"/>
                        </a:rPr>
                        <m:t>β</m:t>
                      </m:r>
                      <m:r>
                        <a:rPr lang="en-US" altLang="zh-CN" i="0">
                          <a:latin typeface="Cambria Math" panose="02040503050406030204" pitchFamily="18" charset="0"/>
                          <a:ea typeface="+mn-ea"/>
                        </a:rPr>
                        <m:t>∨</m:t>
                      </m:r>
                      <m:r>
                        <m:rPr>
                          <m:sty m:val="p"/>
                        </m:rPr>
                        <a:rPr lang="en-US" altLang="zh-CN" i="0">
                          <a:latin typeface="Cambria Math" panose="02040503050406030204" pitchFamily="18" charset="0"/>
                          <a:ea typeface="+mn-ea"/>
                        </a:rPr>
                        <m:t>γ</m:t>
                      </m:r>
                    </m:oMath>
                  </a14:m>
                  <a:r>
                    <a:rPr lang="en-US" altLang="zh-CN" dirty="0">
                      <a:latin typeface="+mn-ea"/>
                      <a:ea typeface="+mn-ea"/>
                      <a:cs typeface="Times New Roman" panose="02020603050405020304" pitchFamily="18" charset="0"/>
                    </a:rPr>
                    <a:t> (</a:t>
                  </a:r>
                  <a:r>
                    <a:rPr lang="zh-CN" altLang="zh-CN" dirty="0">
                      <a:latin typeface="+mn-ea"/>
                      <a:ea typeface="+mn-ea"/>
                      <a:cs typeface="Times New Roman" panose="02020603050405020304" pitchFamily="18" charset="0"/>
                    </a:rPr>
                    <a:t>已知</a:t>
                  </a:r>
                  <a:r>
                    <a:rPr lang="en-US" altLang="zh-CN" dirty="0">
                      <a:latin typeface="+mn-ea"/>
                      <a:ea typeface="+mn-ea"/>
                      <a:cs typeface="Times New Roman" panose="02020603050405020304" pitchFamily="18" charset="0"/>
                    </a:rPr>
                    <a:t>)</a:t>
                  </a:r>
                  <a:endParaRPr lang="zh-CN" altLang="zh-CN" dirty="0">
                    <a:effectLst/>
                    <a:latin typeface="+mn-ea"/>
                    <a:ea typeface="+mn-ea"/>
                    <a:cs typeface="Times New Roman" panose="02020603050405020304" pitchFamily="18" charset="0"/>
                  </a:endParaRPr>
                </a:p>
                <a:p>
                  <a:pPr marL="342900" lvl="0" indent="-342900">
                    <a:lnSpc>
                      <a:spcPts val="2700"/>
                    </a:lnSpc>
                    <a:buFont typeface="+mj-ea"/>
                    <a:buAutoNum type="circleNumDbPlain"/>
                  </a:pPr>
                  <a14:m>
                    <m:oMath xmlns:m="http://schemas.openxmlformats.org/officeDocument/2006/math">
                      <m:r>
                        <a:rPr lang="en-US" altLang="zh-CN" i="0">
                          <a:latin typeface="Cambria Math" panose="02040503050406030204" pitchFamily="18" charset="0"/>
                          <a:ea typeface="+mn-ea"/>
                        </a:rPr>
                        <m:t>¬</m:t>
                      </m:r>
                      <m:r>
                        <m:rPr>
                          <m:sty m:val="p"/>
                        </m:rPr>
                        <a:rPr lang="en-US" altLang="zh-CN" i="0">
                          <a:latin typeface="Cambria Math" panose="02040503050406030204" pitchFamily="18" charset="0"/>
                          <a:ea typeface="+mn-ea"/>
                        </a:rPr>
                        <m:t>γ</m:t>
                      </m:r>
                      <m:r>
                        <a:rPr lang="en-US" altLang="zh-CN" i="0">
                          <a:latin typeface="Cambria Math" panose="02040503050406030204" pitchFamily="18" charset="0"/>
                          <a:ea typeface="+mn-ea"/>
                        </a:rPr>
                        <m:t>∨</m:t>
                      </m:r>
                      <m:r>
                        <m:rPr>
                          <m:sty m:val="p"/>
                        </m:rPr>
                        <a:rPr lang="en-US" altLang="zh-CN" i="0">
                          <a:latin typeface="Cambria Math" panose="02040503050406030204" pitchFamily="18" charset="0"/>
                          <a:ea typeface="+mn-ea"/>
                        </a:rPr>
                        <m:t>α</m:t>
                      </m:r>
                    </m:oMath>
                  </a14:m>
                  <a:r>
                    <a:rPr lang="en-US" altLang="zh-CN" dirty="0">
                      <a:latin typeface="+mn-ea"/>
                      <a:ea typeface="+mn-ea"/>
                      <a:cs typeface="Times New Roman" panose="02020603050405020304" pitchFamily="18" charset="0"/>
                    </a:rPr>
                    <a:t> (</a:t>
                  </a:r>
                  <a:r>
                    <a:rPr lang="zh-CN" altLang="zh-CN" dirty="0">
                      <a:latin typeface="+mn-ea"/>
                      <a:ea typeface="+mn-ea"/>
                      <a:cs typeface="Times New Roman" panose="02020603050405020304" pitchFamily="18" charset="0"/>
                    </a:rPr>
                    <a:t>已知</a:t>
                  </a:r>
                  <a:r>
                    <a:rPr lang="en-US" altLang="zh-CN" dirty="0">
                      <a:latin typeface="+mn-ea"/>
                      <a:ea typeface="+mn-ea"/>
                      <a:cs typeface="Times New Roman" panose="02020603050405020304" pitchFamily="18" charset="0"/>
                    </a:rPr>
                    <a:t>)</a:t>
                  </a:r>
                  <a:endParaRPr lang="zh-CN" altLang="zh-CN" dirty="0">
                    <a:effectLst/>
                    <a:latin typeface="+mn-ea"/>
                    <a:ea typeface="+mn-ea"/>
                    <a:cs typeface="Times New Roman" panose="02020603050405020304" pitchFamily="18" charset="0"/>
                  </a:endParaRPr>
                </a:p>
                <a:p>
                  <a:pPr marL="342900" lvl="0" indent="-342900">
                    <a:lnSpc>
                      <a:spcPts val="2700"/>
                    </a:lnSpc>
                    <a:buFont typeface="+mj-ea"/>
                    <a:buAutoNum type="circleNumDbPlain"/>
                  </a:pPr>
                  <a14:m>
                    <m:oMath xmlns:m="http://schemas.openxmlformats.org/officeDocument/2006/math">
                      <m:r>
                        <a:rPr lang="en-US" altLang="zh-CN" i="0">
                          <a:latin typeface="Cambria Math" panose="02040503050406030204" pitchFamily="18" charset="0"/>
                          <a:ea typeface="+mn-ea"/>
                        </a:rPr>
                        <m:t>¬</m:t>
                      </m:r>
                      <m:r>
                        <m:rPr>
                          <m:sty m:val="p"/>
                        </m:rPr>
                        <a:rPr lang="en-US" altLang="zh-CN" i="0">
                          <a:latin typeface="Cambria Math" panose="02040503050406030204" pitchFamily="18" charset="0"/>
                          <a:ea typeface="+mn-ea"/>
                        </a:rPr>
                        <m:t>α</m:t>
                      </m:r>
                      <m:r>
                        <a:rPr lang="en-US" altLang="zh-CN" i="0">
                          <a:latin typeface="Cambria Math" panose="02040503050406030204" pitchFamily="18" charset="0"/>
                          <a:ea typeface="+mn-ea"/>
                        </a:rPr>
                        <m:t>∨</m:t>
                      </m:r>
                      <m:r>
                        <m:rPr>
                          <m:sty m:val="p"/>
                        </m:rPr>
                        <a:rPr lang="en-US" altLang="zh-CN" i="0">
                          <a:latin typeface="Cambria Math" panose="02040503050406030204" pitchFamily="18" charset="0"/>
                          <a:ea typeface="+mn-ea"/>
                        </a:rPr>
                        <m:t>β</m:t>
                      </m:r>
                    </m:oMath>
                  </a14:m>
                  <a:r>
                    <a:rPr lang="en-US" altLang="zh-CN" dirty="0">
                      <a:latin typeface="+mn-ea"/>
                      <a:ea typeface="+mn-ea"/>
                      <a:cs typeface="Times New Roman" panose="02020603050405020304" pitchFamily="18" charset="0"/>
                    </a:rPr>
                    <a:t> (</a:t>
                  </a:r>
                  <a:r>
                    <a:rPr lang="zh-CN" altLang="zh-CN" dirty="0">
                      <a:latin typeface="+mn-ea"/>
                      <a:ea typeface="+mn-ea"/>
                      <a:cs typeface="Times New Roman" panose="02020603050405020304" pitchFamily="18" charset="0"/>
                    </a:rPr>
                    <a:t>已知</a:t>
                  </a:r>
                  <a:r>
                    <a:rPr lang="en-US" altLang="zh-CN" dirty="0">
                      <a:latin typeface="+mn-ea"/>
                      <a:ea typeface="+mn-ea"/>
                      <a:cs typeface="Times New Roman" panose="02020603050405020304" pitchFamily="18" charset="0"/>
                    </a:rPr>
                    <a:t>)</a:t>
                  </a:r>
                  <a:endParaRPr lang="zh-CN" altLang="zh-CN" dirty="0">
                    <a:effectLst/>
                    <a:latin typeface="+mn-ea"/>
                    <a:ea typeface="+mn-ea"/>
                    <a:cs typeface="Times New Roman" panose="02020603050405020304" pitchFamily="18" charset="0"/>
                  </a:endParaRPr>
                </a:p>
                <a:p>
                  <a:pPr marL="342900" lvl="0" indent="-342900">
                    <a:lnSpc>
                      <a:spcPts val="2700"/>
                    </a:lnSpc>
                    <a:buFont typeface="+mj-ea"/>
                    <a:buAutoNum type="circleNumDbPlain"/>
                  </a:pPr>
                  <a14:m>
                    <m:oMath xmlns:m="http://schemas.openxmlformats.org/officeDocument/2006/math">
                      <m:r>
                        <a:rPr lang="en-US" altLang="zh-CN" i="0">
                          <a:latin typeface="Cambria Math" panose="02040503050406030204" pitchFamily="18" charset="0"/>
                          <a:ea typeface="+mn-ea"/>
                        </a:rPr>
                        <m:t>¬</m:t>
                      </m:r>
                      <m:r>
                        <m:rPr>
                          <m:sty m:val="p"/>
                        </m:rPr>
                        <a:rPr lang="en-US" altLang="zh-CN" i="0">
                          <a:latin typeface="Cambria Math" panose="02040503050406030204" pitchFamily="18" charset="0"/>
                          <a:ea typeface="+mn-ea"/>
                        </a:rPr>
                        <m:t>α</m:t>
                      </m:r>
                      <m:r>
                        <a:rPr lang="en-US" altLang="zh-CN" i="0">
                          <a:latin typeface="Cambria Math" panose="02040503050406030204" pitchFamily="18" charset="0"/>
                          <a:ea typeface="+mn-ea"/>
                        </a:rPr>
                        <m:t>∨¬</m:t>
                      </m:r>
                      <m:r>
                        <m:rPr>
                          <m:sty m:val="p"/>
                        </m:rPr>
                        <a:rPr lang="en-US" altLang="zh-CN" i="0">
                          <a:latin typeface="Cambria Math" panose="02040503050406030204" pitchFamily="18" charset="0"/>
                          <a:ea typeface="+mn-ea"/>
                        </a:rPr>
                        <m:t>γ</m:t>
                      </m:r>
                    </m:oMath>
                  </a14:m>
                  <a:r>
                    <a:rPr lang="en-US" altLang="zh-CN" dirty="0">
                      <a:latin typeface="+mn-ea"/>
                      <a:ea typeface="+mn-ea"/>
                      <a:cs typeface="Times New Roman" panose="02020603050405020304" pitchFamily="18" charset="0"/>
                    </a:rPr>
                    <a:t> (</a:t>
                  </a:r>
                  <a:r>
                    <a:rPr lang="zh-CN" altLang="zh-CN" dirty="0">
                      <a:latin typeface="+mn-ea"/>
                      <a:ea typeface="+mn-ea"/>
                      <a:cs typeface="Times New Roman" panose="02020603050405020304" pitchFamily="18" charset="0"/>
                    </a:rPr>
                    <a:t>已知</a:t>
                  </a:r>
                  <a:r>
                    <a:rPr lang="en-US" altLang="zh-CN" dirty="0">
                      <a:latin typeface="+mn-ea"/>
                      <a:ea typeface="+mn-ea"/>
                      <a:cs typeface="Times New Roman" panose="02020603050405020304" pitchFamily="18" charset="0"/>
                    </a:rPr>
                    <a:t>)</a:t>
                  </a:r>
                  <a:endParaRPr lang="zh-CN" altLang="zh-CN" dirty="0">
                    <a:effectLst/>
                    <a:latin typeface="+mn-ea"/>
                    <a:ea typeface="+mn-ea"/>
                    <a:cs typeface="Times New Roman" panose="02020603050405020304" pitchFamily="18" charset="0"/>
                  </a:endParaRPr>
                </a:p>
                <a:p>
                  <a:pPr marL="342900" lvl="0" indent="-342900">
                    <a:lnSpc>
                      <a:spcPts val="2700"/>
                    </a:lnSpc>
                    <a:buFont typeface="+mj-ea"/>
                    <a:buAutoNum type="circleNumDbPlain"/>
                  </a:pP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i="0">
                          <a:latin typeface="Cambria Math" panose="02040503050406030204" pitchFamily="18" charset="0"/>
                          <a:ea typeface="+mn-ea"/>
                        </a:rPr>
                        <m:t>α</m:t>
                      </m:r>
                    </m:oMath>
                  </a14:m>
                  <a:r>
                    <a:rPr lang="en-US" altLang="zh-CN" dirty="0">
                      <a:latin typeface="+mn-ea"/>
                      <a:ea typeface="+mn-ea"/>
                      <a:cs typeface="Times New Roman" panose="02020603050405020304" pitchFamily="18" charset="0"/>
                    </a:rPr>
                    <a:t> </a:t>
                  </a:r>
                  <a:r>
                    <a:rPr lang="en-US" altLang="zh-CN" dirty="0" smtClean="0">
                      <a:latin typeface="+mn-ea"/>
                      <a:ea typeface="+mn-ea"/>
                      <a:cs typeface="Times New Roman" panose="02020603050405020304" pitchFamily="18" charset="0"/>
                    </a:rPr>
                    <a:t>(</a:t>
                  </a:r>
                  <a:r>
                    <a:rPr lang="en-US" altLang="zh-CN" dirty="0" smtClean="0">
                      <a:latin typeface="宋体" panose="02010600030101010101" pitchFamily="2" charset="-122"/>
                      <a:cs typeface="Times New Roman" panose="02020603050405020304" pitchFamily="18" charset="0"/>
                    </a:rPr>
                    <a:t>①</a:t>
                  </a:r>
                  <a:r>
                    <a:rPr lang="zh-CN" altLang="zh-CN" dirty="0" smtClean="0">
                      <a:latin typeface="+mn-ea"/>
                      <a:ea typeface="+mn-ea"/>
                      <a:cs typeface="Times New Roman" panose="02020603050405020304" pitchFamily="18" charset="0"/>
                    </a:rPr>
                    <a:t>和</a:t>
                  </a:r>
                  <a:r>
                    <a:rPr lang="zh-CN" altLang="en-US" dirty="0" smtClean="0">
                      <a:latin typeface="宋体" panose="02010600030101010101" pitchFamily="2" charset="-122"/>
                      <a:cs typeface="Times New Roman" panose="02020603050405020304" pitchFamily="18" charset="0"/>
                    </a:rPr>
                    <a:t>③</a:t>
                  </a:r>
                  <a:r>
                    <a:rPr lang="zh-CN" altLang="zh-CN" dirty="0" smtClean="0">
                      <a:latin typeface="+mn-ea"/>
                      <a:ea typeface="+mn-ea"/>
                      <a:cs typeface="Times New Roman" panose="02020603050405020304" pitchFamily="18" charset="0"/>
                    </a:rPr>
                    <a:t>进行</a:t>
                  </a:r>
                  <a:r>
                    <a:rPr lang="zh-CN" altLang="zh-CN" dirty="0">
                      <a:latin typeface="+mn-ea"/>
                      <a:ea typeface="+mn-ea"/>
                      <a:cs typeface="Times New Roman" panose="02020603050405020304" pitchFamily="18" charset="0"/>
                    </a:rPr>
                    <a:t>归结</a:t>
                  </a:r>
                  <a:r>
                    <a:rPr lang="en-US" altLang="zh-CN" dirty="0">
                      <a:latin typeface="+mn-ea"/>
                      <a:ea typeface="+mn-ea"/>
                      <a:cs typeface="Times New Roman" panose="02020603050405020304" pitchFamily="18" charset="0"/>
                    </a:rPr>
                    <a:t>)</a:t>
                  </a:r>
                  <a:endParaRPr lang="zh-CN" altLang="zh-CN" dirty="0">
                    <a:effectLst/>
                    <a:latin typeface="+mn-ea"/>
                    <a:ea typeface="+mn-ea"/>
                    <a:cs typeface="Times New Roman" panose="02020603050405020304" pitchFamily="18" charset="0"/>
                  </a:endParaRPr>
                </a:p>
                <a:p>
                  <a:pPr marL="342900" lvl="0" indent="-342900">
                    <a:lnSpc>
                      <a:spcPts val="2700"/>
                    </a:lnSpc>
                    <a:buFont typeface="+mj-ea"/>
                    <a:buAutoNum type="circleNumDbPlain"/>
                  </a:pP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i="0">
                          <a:latin typeface="Cambria Math" panose="02040503050406030204" pitchFamily="18" charset="0"/>
                          <a:ea typeface="+mn-ea"/>
                        </a:rPr>
                        <m:t>β</m:t>
                      </m:r>
                    </m:oMath>
                  </a14:m>
                  <a:r>
                    <a:rPr lang="en-US" altLang="zh-CN" dirty="0">
                      <a:latin typeface="+mn-ea"/>
                      <a:ea typeface="+mn-ea"/>
                      <a:cs typeface="Times New Roman" panose="02020603050405020304" pitchFamily="18" charset="0"/>
                    </a:rPr>
                    <a:t> </a:t>
                  </a:r>
                  <a:r>
                    <a:rPr lang="en-US" altLang="zh-CN" dirty="0" smtClean="0">
                      <a:latin typeface="+mn-ea"/>
                      <a:ea typeface="+mn-ea"/>
                      <a:cs typeface="Times New Roman" panose="02020603050405020304" pitchFamily="18" charset="0"/>
                    </a:rPr>
                    <a:t>(</a:t>
                  </a:r>
                  <a:r>
                    <a:rPr lang="en-US" altLang="zh-CN" dirty="0" smtClean="0">
                      <a:latin typeface="宋体" panose="02010600030101010101" pitchFamily="2" charset="-122"/>
                      <a:cs typeface="Times New Roman" panose="02020603050405020304" pitchFamily="18" charset="0"/>
                    </a:rPr>
                    <a:t>④</a:t>
                  </a:r>
                  <a:r>
                    <a:rPr lang="zh-CN" altLang="zh-CN" dirty="0" smtClean="0">
                      <a:latin typeface="+mn-ea"/>
                      <a:ea typeface="+mn-ea"/>
                      <a:cs typeface="Times New Roman" panose="02020603050405020304" pitchFamily="18" charset="0"/>
                    </a:rPr>
                    <a:t>和</a:t>
                  </a:r>
                  <a:r>
                    <a:rPr lang="zh-CN" altLang="en-US" dirty="0" smtClean="0">
                      <a:latin typeface="宋体" panose="02010600030101010101" pitchFamily="2" charset="-122"/>
                      <a:cs typeface="Times New Roman" panose="02020603050405020304" pitchFamily="18" charset="0"/>
                    </a:rPr>
                    <a:t>⑥</a:t>
                  </a:r>
                  <a:r>
                    <a:rPr lang="zh-CN" altLang="zh-CN" dirty="0" smtClean="0">
                      <a:latin typeface="+mn-ea"/>
                      <a:ea typeface="+mn-ea"/>
                      <a:cs typeface="Times New Roman" panose="02020603050405020304" pitchFamily="18" charset="0"/>
                    </a:rPr>
                    <a:t>进行</a:t>
                  </a:r>
                  <a:r>
                    <a:rPr lang="zh-CN" altLang="zh-CN" dirty="0">
                      <a:latin typeface="+mn-ea"/>
                      <a:ea typeface="+mn-ea"/>
                      <a:cs typeface="Times New Roman" panose="02020603050405020304" pitchFamily="18" charset="0"/>
                    </a:rPr>
                    <a:t>归结</a:t>
                  </a:r>
                  <a:r>
                    <a:rPr lang="en-US" altLang="zh-CN" dirty="0">
                      <a:latin typeface="+mn-ea"/>
                      <a:ea typeface="+mn-ea"/>
                      <a:cs typeface="Times New Roman" panose="02020603050405020304" pitchFamily="18" charset="0"/>
                    </a:rPr>
                    <a:t>)</a:t>
                  </a:r>
                  <a:endParaRPr lang="zh-CN" altLang="zh-CN" dirty="0">
                    <a:effectLst/>
                    <a:latin typeface="+mn-ea"/>
                    <a:ea typeface="+mn-ea"/>
                    <a:cs typeface="Times New Roman" panose="02020603050405020304" pitchFamily="18" charset="0"/>
                  </a:endParaRPr>
                </a:p>
                <a:p>
                  <a:pPr marL="342900" lvl="0" indent="-342900">
                    <a:lnSpc>
                      <a:spcPts val="2700"/>
                    </a:lnSpc>
                    <a:buFont typeface="+mj-ea"/>
                    <a:buAutoNum type="circleNumDbPlain"/>
                  </a:pP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i="0">
                          <a:latin typeface="Cambria Math" panose="02040503050406030204" pitchFamily="18" charset="0"/>
                          <a:ea typeface="+mn-ea"/>
                        </a:rPr>
                        <m:t>γ</m:t>
                      </m:r>
                    </m:oMath>
                  </a14:m>
                  <a:r>
                    <a:rPr lang="en-US" altLang="zh-CN" dirty="0">
                      <a:latin typeface="+mn-ea"/>
                      <a:ea typeface="+mn-ea"/>
                      <a:cs typeface="Times New Roman" panose="02020603050405020304" pitchFamily="18" charset="0"/>
                    </a:rPr>
                    <a:t> </a:t>
                  </a:r>
                  <a:r>
                    <a:rPr lang="en-US" altLang="zh-CN" dirty="0" smtClean="0">
                      <a:latin typeface="+mn-ea"/>
                      <a:ea typeface="+mn-ea"/>
                      <a:cs typeface="Times New Roman" panose="02020603050405020304" pitchFamily="18" charset="0"/>
                    </a:rPr>
                    <a:t>(</a:t>
                  </a:r>
                  <a:r>
                    <a:rPr lang="en-US" altLang="zh-CN" dirty="0" smtClean="0">
                      <a:latin typeface="宋体" panose="02010600030101010101" pitchFamily="2" charset="-122"/>
                      <a:cs typeface="Times New Roman" panose="02020603050405020304" pitchFamily="18" charset="0"/>
                    </a:rPr>
                    <a:t>②</a:t>
                  </a:r>
                  <a:r>
                    <a:rPr lang="zh-CN" altLang="zh-CN" dirty="0" smtClean="0">
                      <a:latin typeface="+mn-ea"/>
                      <a:ea typeface="+mn-ea"/>
                      <a:cs typeface="Times New Roman" panose="02020603050405020304" pitchFamily="18" charset="0"/>
                    </a:rPr>
                    <a:t>和</a:t>
                  </a:r>
                  <a:r>
                    <a:rPr lang="zh-CN" altLang="en-US" dirty="0" smtClean="0">
                      <a:latin typeface="宋体" panose="02010600030101010101" pitchFamily="2" charset="-122"/>
                      <a:cs typeface="Times New Roman" panose="02020603050405020304" pitchFamily="18" charset="0"/>
                    </a:rPr>
                    <a:t>⑦</a:t>
                  </a:r>
                  <a:r>
                    <a:rPr lang="zh-CN" altLang="zh-CN" dirty="0" smtClean="0">
                      <a:latin typeface="+mn-ea"/>
                      <a:ea typeface="+mn-ea"/>
                      <a:cs typeface="Times New Roman" panose="02020603050405020304" pitchFamily="18" charset="0"/>
                    </a:rPr>
                    <a:t>进行</a:t>
                  </a:r>
                  <a:r>
                    <a:rPr lang="zh-CN" altLang="zh-CN" dirty="0">
                      <a:latin typeface="+mn-ea"/>
                      <a:ea typeface="+mn-ea"/>
                      <a:cs typeface="Times New Roman" panose="02020603050405020304" pitchFamily="18" charset="0"/>
                    </a:rPr>
                    <a:t>归结</a:t>
                  </a:r>
                  <a:r>
                    <a:rPr lang="en-US" altLang="zh-CN" dirty="0">
                      <a:latin typeface="+mn-ea"/>
                      <a:ea typeface="+mn-ea"/>
                      <a:cs typeface="Times New Roman" panose="02020603050405020304" pitchFamily="18" charset="0"/>
                    </a:rPr>
                    <a:t>)</a:t>
                  </a:r>
                  <a:endParaRPr lang="zh-CN" altLang="zh-CN" dirty="0">
                    <a:effectLst/>
                    <a:latin typeface="+mn-ea"/>
                    <a:ea typeface="+mn-ea"/>
                    <a:cs typeface="Times New Roman" panose="02020603050405020304" pitchFamily="18" charset="0"/>
                  </a:endParaRPr>
                </a:p>
                <a:p>
                  <a:pPr marL="342900" lvl="0" indent="-342900">
                    <a:lnSpc>
                      <a:spcPts val="2700"/>
                    </a:lnSpc>
                    <a:buFont typeface="+mj-ea"/>
                    <a:buAutoNum type="circleNumDbPlain"/>
                  </a:pPr>
                  <a14:m>
                    <m:oMath xmlns:m="http://schemas.openxmlformats.org/officeDocument/2006/math">
                      <m:r>
                        <a:rPr lang="en-US" altLang="zh-CN" i="0">
                          <a:latin typeface="Cambria Math" panose="02040503050406030204" pitchFamily="18" charset="0"/>
                          <a:ea typeface="+mn-ea"/>
                        </a:rPr>
                        <m:t>¬</m:t>
                      </m:r>
                      <m:r>
                        <m:rPr>
                          <m:sty m:val="p"/>
                        </m:rPr>
                        <a:rPr lang="en-US" altLang="zh-CN" i="0">
                          <a:latin typeface="Cambria Math" panose="02040503050406030204" pitchFamily="18" charset="0"/>
                          <a:ea typeface="+mn-ea"/>
                        </a:rPr>
                        <m:t>α</m:t>
                      </m:r>
                    </m:oMath>
                  </a14:m>
                  <a:r>
                    <a:rPr lang="en-US" altLang="zh-CN" dirty="0">
                      <a:latin typeface="+mn-ea"/>
                      <a:ea typeface="+mn-ea"/>
                      <a:cs typeface="Times New Roman" panose="02020603050405020304" pitchFamily="18" charset="0"/>
                    </a:rPr>
                    <a:t> </a:t>
                  </a:r>
                  <a:r>
                    <a:rPr lang="en-US" altLang="zh-CN" dirty="0" smtClean="0">
                      <a:latin typeface="+mn-ea"/>
                      <a:ea typeface="+mn-ea"/>
                      <a:cs typeface="Times New Roman" panose="02020603050405020304" pitchFamily="18" charset="0"/>
                    </a:rPr>
                    <a:t>(</a:t>
                  </a:r>
                  <a:r>
                    <a:rPr lang="en-US" altLang="zh-CN" dirty="0" smtClean="0">
                      <a:latin typeface="宋体" panose="02010600030101010101" pitchFamily="2" charset="-122"/>
                      <a:cs typeface="Times New Roman" panose="02020603050405020304" pitchFamily="18" charset="0"/>
                    </a:rPr>
                    <a:t>⑤</a:t>
                  </a:r>
                  <a:r>
                    <a:rPr lang="zh-CN" altLang="zh-CN" dirty="0" smtClean="0">
                      <a:latin typeface="+mn-ea"/>
                      <a:ea typeface="+mn-ea"/>
                      <a:cs typeface="Times New Roman" panose="02020603050405020304" pitchFamily="18" charset="0"/>
                    </a:rPr>
                    <a:t>和</a:t>
                  </a:r>
                  <a:r>
                    <a:rPr lang="zh-CN" altLang="en-US" dirty="0" smtClean="0">
                      <a:latin typeface="宋体" panose="02010600030101010101" pitchFamily="2" charset="-122"/>
                      <a:cs typeface="Times New Roman" panose="02020603050405020304" pitchFamily="18" charset="0"/>
                    </a:rPr>
                    <a:t>⑧</a:t>
                  </a:r>
                  <a:r>
                    <a:rPr lang="zh-CN" altLang="zh-CN" dirty="0" smtClean="0">
                      <a:latin typeface="+mn-ea"/>
                      <a:ea typeface="+mn-ea"/>
                      <a:cs typeface="Times New Roman" panose="02020603050405020304" pitchFamily="18" charset="0"/>
                    </a:rPr>
                    <a:t>进行</a:t>
                  </a:r>
                  <a:r>
                    <a:rPr lang="zh-CN" altLang="zh-CN" dirty="0">
                      <a:latin typeface="+mn-ea"/>
                      <a:ea typeface="+mn-ea"/>
                      <a:cs typeface="Times New Roman" panose="02020603050405020304" pitchFamily="18" charset="0"/>
                    </a:rPr>
                    <a:t>归结</a:t>
                  </a:r>
                  <a:r>
                    <a:rPr lang="en-US" altLang="zh-CN" dirty="0">
                      <a:latin typeface="+mn-ea"/>
                      <a:ea typeface="+mn-ea"/>
                      <a:cs typeface="Times New Roman" panose="02020603050405020304" pitchFamily="18" charset="0"/>
                    </a:rPr>
                    <a:t>)</a:t>
                  </a:r>
                  <a:endParaRPr lang="zh-CN" altLang="zh-CN" dirty="0">
                    <a:effectLst/>
                    <a:latin typeface="+mn-ea"/>
                    <a:ea typeface="+mn-ea"/>
                    <a:cs typeface="Times New Roman" panose="02020603050405020304" pitchFamily="18" charset="0"/>
                  </a:endParaRPr>
                </a:p>
                <a:p>
                  <a:pPr marL="342900" lvl="0" indent="-342900">
                    <a:lnSpc>
                      <a:spcPts val="2700"/>
                    </a:lnSpc>
                    <a:buFont typeface="+mj-ea"/>
                    <a:buAutoNum type="circleNumDbPlain"/>
                  </a:pPr>
                  <a:r>
                    <a:rPr lang="en-US" altLang="zh-CN" dirty="0" smtClean="0">
                      <a:latin typeface="宋体" panose="02010600030101010101" pitchFamily="2" charset="-122"/>
                      <a:cs typeface="Times New Roman" panose="02020603050405020304" pitchFamily="18" charset="0"/>
                    </a:rPr>
                    <a:t>⑥</a:t>
                  </a:r>
                  <a:r>
                    <a:rPr lang="zh-CN" altLang="zh-CN" dirty="0" smtClean="0">
                      <a:latin typeface="+mn-ea"/>
                      <a:ea typeface="+mn-ea"/>
                      <a:cs typeface="Times New Roman" panose="02020603050405020304" pitchFamily="18" charset="0"/>
                    </a:rPr>
                    <a:t>和</a:t>
                  </a:r>
                  <a:r>
                    <a:rPr lang="zh-CN" altLang="en-US" dirty="0" smtClean="0">
                      <a:latin typeface="宋体" panose="02010600030101010101" pitchFamily="2" charset="-122"/>
                      <a:cs typeface="Times New Roman" panose="02020603050405020304" pitchFamily="18" charset="0"/>
                    </a:rPr>
                    <a:t>⑨</a:t>
                  </a:r>
                  <a:r>
                    <a:rPr lang="zh-CN" altLang="zh-CN" dirty="0" smtClean="0">
                      <a:latin typeface="+mn-ea"/>
                      <a:ea typeface="+mn-ea"/>
                      <a:cs typeface="Times New Roman" panose="02020603050405020304" pitchFamily="18" charset="0"/>
                    </a:rPr>
                    <a:t>矛盾</a:t>
                  </a:r>
                  <a:r>
                    <a:rPr lang="zh-CN" altLang="zh-CN" dirty="0">
                      <a:latin typeface="+mn-ea"/>
                      <a:ea typeface="+mn-ea"/>
                      <a:cs typeface="Times New Roman" panose="02020603050405020304" pitchFamily="18" charset="0"/>
                    </a:rPr>
                    <a:t>，因此原命题集是不可</a:t>
                  </a:r>
                  <a:r>
                    <a:rPr lang="zh-CN" altLang="zh-CN" dirty="0" smtClean="0">
                      <a:latin typeface="+mn-ea"/>
                      <a:ea typeface="+mn-ea"/>
                      <a:cs typeface="Times New Roman" panose="02020603050405020304" pitchFamily="18" charset="0"/>
                    </a:rPr>
                    <a:t>满足</a:t>
                  </a:r>
                  <a:endParaRPr lang="zh-CN" altLang="zh-CN" dirty="0">
                    <a:effectLst/>
                    <a:latin typeface="+mn-ea"/>
                    <a:ea typeface="+mn-ea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7" name="矩形 6">
                  <a:extLst>
                    <a:ext uri="{FF2B5EF4-FFF2-40B4-BE49-F238E27FC236}">
                      <a16:creationId xmlns:a16="http://schemas.microsoft.com/office/drawing/2014/main" id="{39B116B3-571D-4D7F-92CE-DC90E652318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83968" y="1772816"/>
                  <a:ext cx="4320480" cy="3462486"/>
                </a:xfrm>
                <a:prstGeom prst="rect">
                  <a:avLst/>
                </a:prstGeom>
                <a:blipFill>
                  <a:blip r:embed="rId3"/>
                  <a:stretch>
                    <a:fillRect l="-2676" t="-1579" r="-2113" b="-1404"/>
                  </a:stretch>
                </a:blipFill>
                <a:ln>
                  <a:solidFill>
                    <a:srgbClr val="FF0000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2E3B491B-C740-4B2F-8160-362864EA08C4}"/>
                </a:ext>
              </a:extLst>
            </p:cNvPr>
            <p:cNvSpPr/>
            <p:nvPr/>
          </p:nvSpPr>
          <p:spPr>
            <a:xfrm>
              <a:off x="6012160" y="5312241"/>
              <a:ext cx="929742" cy="276999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r>
                <a:rPr lang="zh-CN" altLang="en-US" b="1" kern="0" dirty="0">
                  <a:latin typeface="Times New Roman" panose="02020603050405020304" pitchFamily="18" charset="0"/>
                  <a:ea typeface="楷体_GB2312"/>
                  <a:cs typeface="Times New Roman" panose="02020603050405020304" pitchFamily="18" charset="0"/>
                </a:rPr>
                <a:t>证明过程</a:t>
              </a:r>
              <a:endParaRPr lang="zh-CN" altLang="en-US" dirty="0"/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1547664" y="1916832"/>
            <a:ext cx="2664296" cy="1684261"/>
            <a:chOff x="1547664" y="1916832"/>
            <a:chExt cx="2664296" cy="1684261"/>
          </a:xfrm>
        </p:grpSpPr>
        <p:cxnSp>
          <p:nvCxnSpPr>
            <p:cNvPr id="3" name="直接箭头连接符 2"/>
            <p:cNvCxnSpPr/>
            <p:nvPr/>
          </p:nvCxnSpPr>
          <p:spPr bwMode="auto">
            <a:xfrm flipV="1">
              <a:off x="1547664" y="1916832"/>
              <a:ext cx="2664296" cy="333713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直接箭头连接符 13"/>
            <p:cNvCxnSpPr/>
            <p:nvPr/>
          </p:nvCxnSpPr>
          <p:spPr bwMode="auto">
            <a:xfrm flipV="1">
              <a:off x="1547664" y="2250545"/>
              <a:ext cx="2664296" cy="314359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" name="直接箭头连接符 15"/>
            <p:cNvCxnSpPr/>
            <p:nvPr/>
          </p:nvCxnSpPr>
          <p:spPr bwMode="auto">
            <a:xfrm flipV="1">
              <a:off x="1547664" y="2636912"/>
              <a:ext cx="2664296" cy="288032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直接箭头连接符 17"/>
            <p:cNvCxnSpPr/>
            <p:nvPr/>
          </p:nvCxnSpPr>
          <p:spPr bwMode="auto">
            <a:xfrm flipV="1">
              <a:off x="1547664" y="2996952"/>
              <a:ext cx="2664296" cy="216024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直接箭头连接符 19"/>
            <p:cNvCxnSpPr/>
            <p:nvPr/>
          </p:nvCxnSpPr>
          <p:spPr bwMode="auto">
            <a:xfrm flipV="1">
              <a:off x="1645160" y="3284984"/>
              <a:ext cx="2566800" cy="316109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423042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611560" y="1824929"/>
                <a:ext cx="8280920" cy="31239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spcAft>
                    <a:spcPts val="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zh-CN" sz="24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复合命题</a:t>
                </a:r>
                <a:r>
                  <a:rPr lang="zh-CN" altLang="en-US" sz="2000" dirty="0" smtClean="0">
                    <a:latin typeface="+mn-ea"/>
                    <a:ea typeface="+mn-ea"/>
                  </a:rPr>
                  <a:t>构成</a:t>
                </a:r>
                <a:r>
                  <a:rPr lang="zh-CN" altLang="zh-CN" sz="24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简单推理</a:t>
                </a:r>
                <a:r>
                  <a:rPr lang="zh-CN" altLang="zh-CN" sz="2000" dirty="0">
                    <a:latin typeface="+mn-ea"/>
                    <a:ea typeface="+mn-ea"/>
                  </a:rPr>
                  <a:t>的</a:t>
                </a:r>
                <a:r>
                  <a:rPr lang="zh-CN" altLang="zh-CN" sz="2000" dirty="0">
                    <a:solidFill>
                      <a:srgbClr val="0000FF"/>
                    </a:solidFill>
                    <a:latin typeface="+mn-ea"/>
                    <a:ea typeface="+mn-ea"/>
                  </a:rPr>
                  <a:t>表达</a:t>
                </a:r>
                <a:r>
                  <a:rPr lang="zh-CN" altLang="zh-CN" sz="2000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方法</a:t>
                </a:r>
                <a:endParaRPr lang="en-US" altLang="zh-CN" sz="2000" dirty="0" smtClean="0">
                  <a:latin typeface="+mn-ea"/>
                  <a:ea typeface="+mn-ea"/>
                </a:endParaRPr>
              </a:p>
              <a:p>
                <a:pPr marL="342900" indent="-342900">
                  <a:lnSpc>
                    <a:spcPct val="150000"/>
                  </a:lnSpc>
                  <a:spcAft>
                    <a:spcPts val="600"/>
                  </a:spcAft>
                  <a:buClr>
                    <a:srgbClr val="FF0000"/>
                  </a:buClr>
                  <a:buFont typeface="Wingdings" panose="05000000000000000000" pitchFamily="2" charset="2"/>
                  <a:buChar char="p"/>
                </a:pPr>
                <a:r>
                  <a:rPr lang="zh-CN" altLang="zh-CN" sz="20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复合</a:t>
                </a:r>
                <a:r>
                  <a:rPr lang="zh-CN" altLang="zh-CN" sz="2000" dirty="0">
                    <a:solidFill>
                      <a:srgbClr val="FF0000"/>
                    </a:solidFill>
                    <a:latin typeface="+mn-ea"/>
                    <a:ea typeface="+mn-ea"/>
                  </a:rPr>
                  <a:t>命题</a:t>
                </a:r>
                <a:r>
                  <a:rPr lang="zh-CN" altLang="zh-CN" sz="2000" dirty="0">
                    <a:latin typeface="+mn-ea"/>
                    <a:ea typeface="+mn-ea"/>
                  </a:rPr>
                  <a:t>可利用</a:t>
                </a:r>
                <a:r>
                  <a:rPr lang="zh-CN" altLang="zh-CN" sz="2000" dirty="0">
                    <a:solidFill>
                      <a:srgbClr val="0000FF"/>
                    </a:solidFill>
                    <a:latin typeface="+mn-ea"/>
                    <a:ea typeface="+mn-ea"/>
                  </a:rPr>
                  <a:t>命题变元</a:t>
                </a:r>
                <a:r>
                  <a:rPr lang="zh-CN" altLang="zh-CN" sz="2000" dirty="0" smtClean="0">
                    <a:latin typeface="+mn-ea"/>
                    <a:ea typeface="+mn-ea"/>
                  </a:rPr>
                  <a:t>构成</a:t>
                </a:r>
                <a:r>
                  <a:rPr lang="zh-CN" altLang="zh-CN" sz="24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合式公式</a:t>
                </a:r>
                <a:endParaRPr lang="en-US" altLang="zh-CN" sz="2400" dirty="0" smtClean="0">
                  <a:latin typeface="+mn-ea"/>
                  <a:ea typeface="+mn-ea"/>
                  <a:cs typeface="Times New Roman" panose="02020603050405020304" pitchFamily="18" charset="0"/>
                </a:endParaRPr>
              </a:p>
              <a:p>
                <a:pPr marL="628650" lvl="1" indent="-266700">
                  <a:lnSpc>
                    <a:spcPct val="150000"/>
                  </a:lnSpc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</a:pPr>
                <a:r>
                  <a:rPr lang="zh-CN" altLang="en-US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若</a:t>
                </a:r>
                <a:r>
                  <a:rPr lang="en-US" altLang="zh-CN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P</a:t>
                </a:r>
                <a:r>
                  <a:rPr lang="zh-CN" altLang="zh-CN" sz="20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为原子命题</a:t>
                </a:r>
                <a:r>
                  <a:rPr lang="zh-CN" altLang="zh-CN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，</a:t>
                </a:r>
                <a:r>
                  <a:rPr lang="zh-CN" altLang="en-US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则</a:t>
                </a:r>
                <a:r>
                  <a:rPr lang="en-US" altLang="zh-CN" sz="20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P</a:t>
                </a:r>
                <a:r>
                  <a:rPr lang="zh-CN" altLang="zh-CN" sz="20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为合式公式，</a:t>
                </a:r>
                <a:r>
                  <a:rPr lang="zh-CN" altLang="zh-CN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称原子公式</a:t>
                </a:r>
                <a:r>
                  <a:rPr lang="zh-CN" altLang="en-US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。</a:t>
                </a:r>
                <a:endParaRPr lang="en-US" altLang="zh-CN" sz="20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 marL="628650" lvl="1" indent="-266700">
                  <a:lnSpc>
                    <a:spcPct val="150000"/>
                  </a:lnSpc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</a:pPr>
                <a:r>
                  <a:rPr lang="zh-CN" altLang="en-US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若</a:t>
                </a:r>
                <a:r>
                  <a:rPr lang="en-US" altLang="zh-CN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P</a:t>
                </a:r>
                <a:r>
                  <a:rPr lang="zh-CN" altLang="zh-CN" sz="20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为合式公式，则</a:t>
                </a:r>
                <a:r>
                  <a:rPr lang="en-US" altLang="zh-CN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¬P</a:t>
                </a:r>
                <a:r>
                  <a:rPr lang="zh-CN" altLang="zh-CN" sz="20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也</a:t>
                </a:r>
                <a:r>
                  <a:rPr lang="zh-CN" altLang="zh-CN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是合式公式</a:t>
                </a:r>
                <a:r>
                  <a:rPr lang="zh-CN" altLang="en-US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。</a:t>
                </a:r>
                <a:endParaRPr lang="en-US" altLang="zh-CN" sz="20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 marL="628650" lvl="1" indent="-266700">
                  <a:lnSpc>
                    <a:spcPct val="150000"/>
                  </a:lnSpc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</a:pPr>
                <a:r>
                  <a:rPr lang="zh-CN" altLang="zh-CN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若</a:t>
                </a:r>
                <a:r>
                  <a:rPr lang="en-US" altLang="zh-CN" sz="20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P</a:t>
                </a:r>
                <a:r>
                  <a:rPr lang="zh-CN" altLang="zh-CN" sz="20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和</a:t>
                </a:r>
                <a:r>
                  <a:rPr lang="en-US" altLang="zh-CN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Q</a:t>
                </a:r>
                <a:r>
                  <a:rPr lang="zh-CN" altLang="zh-CN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是</a:t>
                </a:r>
                <a:r>
                  <a:rPr lang="zh-CN" altLang="zh-CN" sz="20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合式公式，则</a:t>
                </a:r>
                <a:r>
                  <a:rPr lang="en-US" altLang="zh-CN" sz="20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P</a:t>
                </a:r>
                <a:r>
                  <a:rPr lang="zh-CN" altLang="zh-CN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∧</a:t>
                </a:r>
                <a:r>
                  <a:rPr lang="en-US" altLang="zh-CN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Q</a:t>
                </a:r>
                <a:r>
                  <a:rPr lang="zh-CN" altLang="zh-CN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、</a:t>
                </a:r>
                <a:r>
                  <a:rPr lang="en-US" altLang="zh-CN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P</a:t>
                </a:r>
                <a:r>
                  <a:rPr lang="zh-CN" altLang="zh-CN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∨</a:t>
                </a:r>
                <a:r>
                  <a:rPr lang="en-US" altLang="zh-CN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Q</a:t>
                </a:r>
                <a:r>
                  <a:rPr lang="zh-CN" altLang="zh-CN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、</a:t>
                </a:r>
                <a:r>
                  <a:rPr lang="en-US" altLang="zh-CN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P</a:t>
                </a:r>
                <a:r>
                  <a:rPr lang="zh-CN" altLang="zh-CN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→</a:t>
                </a:r>
                <a:r>
                  <a:rPr lang="en-US" altLang="zh-CN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Q</a:t>
                </a:r>
                <a:r>
                  <a:rPr lang="zh-CN" altLang="zh-CN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、</a:t>
                </a:r>
                <a:r>
                  <a:rPr lang="en-US" altLang="zh-CN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P</a:t>
                </a:r>
                <a14:m>
                  <m:oMath xmlns:m="http://schemas.openxmlformats.org/officeDocument/2006/math">
                    <m:r>
                      <a:rPr lang="en-US" altLang="zh-CN" sz="200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↔</m:t>
                    </m:r>
                  </m:oMath>
                </a14:m>
                <a:r>
                  <a:rPr lang="en-US" altLang="zh-CN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Q</a:t>
                </a:r>
                <a:r>
                  <a:rPr lang="zh-CN" altLang="zh-CN" sz="20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都是</a:t>
                </a:r>
                <a:r>
                  <a:rPr lang="zh-CN" altLang="zh-CN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合式公式</a:t>
                </a:r>
                <a:r>
                  <a:rPr lang="zh-CN" altLang="en-US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。</a:t>
                </a:r>
                <a:endParaRPr lang="en-US" altLang="zh-CN" sz="20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 marL="628650" lvl="1" indent="-266700">
                  <a:lnSpc>
                    <a:spcPct val="150000"/>
                  </a:lnSpc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</a:pPr>
                <a:r>
                  <a:rPr lang="zh-CN" altLang="zh-CN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由</a:t>
                </a:r>
                <a:r>
                  <a:rPr lang="zh-CN" altLang="zh-CN" sz="200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原子公式</a:t>
                </a:r>
                <a:r>
                  <a:rPr lang="zh-CN" altLang="zh-CN" sz="20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、</a:t>
                </a:r>
                <a:r>
                  <a:rPr lang="zh-CN" altLang="zh-CN" sz="200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连接词</a:t>
                </a:r>
                <a:r>
                  <a:rPr lang="zh-CN" altLang="zh-CN" sz="20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和</a:t>
                </a:r>
                <a:r>
                  <a:rPr lang="zh-CN" altLang="zh-CN" sz="20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圆括号</a:t>
                </a:r>
                <a:r>
                  <a:rPr lang="zh-CN" altLang="zh-CN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组成的</a:t>
                </a:r>
                <a:r>
                  <a:rPr lang="zh-CN" altLang="zh-CN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符号串</a:t>
                </a:r>
                <a:r>
                  <a:rPr lang="zh-CN" altLang="zh-CN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，</a:t>
                </a:r>
                <a:r>
                  <a:rPr lang="zh-CN" altLang="en-US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均</a:t>
                </a:r>
                <a:r>
                  <a:rPr lang="zh-CN" altLang="zh-CN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是</a:t>
                </a:r>
                <a:r>
                  <a:rPr lang="zh-CN" altLang="zh-CN" sz="20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合式公式。</a:t>
                </a:r>
                <a:endParaRPr lang="zh-CN" altLang="en-US" sz="20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1824929"/>
                <a:ext cx="8280920" cy="3123932"/>
              </a:xfrm>
              <a:prstGeom prst="rect">
                <a:avLst/>
              </a:prstGeom>
              <a:blipFill>
                <a:blip r:embed="rId2"/>
                <a:stretch>
                  <a:fillRect l="-1766" r="-1619" b="-214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矩形 2"/>
          <p:cNvSpPr>
            <a:spLocks noChangeArrowheads="1"/>
          </p:cNvSpPr>
          <p:nvPr/>
        </p:nvSpPr>
        <p:spPr bwMode="auto">
          <a:xfrm>
            <a:off x="665371" y="1162503"/>
            <a:ext cx="153027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marL="609600" indent="-609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just"/>
            <a:r>
              <a:rPr lang="en-US" altLang="zh-CN" sz="2000" dirty="0">
                <a:latin typeface="+mn-ea"/>
                <a:ea typeface="+mn-ea"/>
                <a:cs typeface="Times New Roman" panose="02020603050405020304" pitchFamily="18" charset="0"/>
              </a:rPr>
              <a:t>2</a:t>
            </a: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、合式公式</a:t>
            </a:r>
            <a:endParaRPr lang="zh-CN" altLang="en-US" sz="2000" dirty="0">
              <a:latin typeface="+mn-ea"/>
              <a:ea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5824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48504" y="1186243"/>
            <a:ext cx="2304256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buClr>
                <a:srgbClr val="FF0000"/>
              </a:buClr>
            </a:pPr>
            <a:r>
              <a:rPr lang="zh-CN" altLang="en-US" sz="2000" kern="100" dirty="0">
                <a:latin typeface="+mn-ea"/>
                <a:ea typeface="+mn-ea"/>
                <a:cs typeface="Times New Roman" panose="02020603050405020304" pitchFamily="18" charset="0"/>
              </a:rPr>
              <a:t>基本</a:t>
            </a:r>
            <a:r>
              <a:rPr lang="zh-CN" altLang="zh-CN" sz="2000" kern="100" dirty="0" smtClean="0">
                <a:latin typeface="+mn-ea"/>
                <a:ea typeface="+mn-ea"/>
                <a:cs typeface="Times New Roman" panose="02020603050405020304" pitchFamily="18" charset="0"/>
              </a:rPr>
              <a:t>蕴含式</a:t>
            </a:r>
            <a:r>
              <a:rPr lang="zh-CN" altLang="en-US" sz="2000" kern="100" dirty="0" smtClean="0">
                <a:latin typeface="+mn-ea"/>
                <a:ea typeface="+mn-ea"/>
                <a:cs typeface="Times New Roman" panose="02020603050405020304" pitchFamily="18" charset="0"/>
              </a:rPr>
              <a:t>（</a:t>
            </a:r>
            <a:r>
              <a:rPr lang="en-US" altLang="zh-CN" sz="2000" kern="100" dirty="0" smtClean="0">
                <a:latin typeface="+mn-ea"/>
                <a:ea typeface="+mn-ea"/>
                <a:cs typeface="Times New Roman" panose="02020603050405020304" pitchFamily="18" charset="0"/>
              </a:rPr>
              <a:t>16</a:t>
            </a:r>
            <a:r>
              <a:rPr lang="zh-CN" altLang="en-US" sz="2000" kern="100" dirty="0" smtClean="0">
                <a:latin typeface="+mn-ea"/>
                <a:ea typeface="+mn-ea"/>
                <a:cs typeface="Times New Roman" panose="02020603050405020304" pitchFamily="18" charset="0"/>
              </a:rPr>
              <a:t>个）</a:t>
            </a:r>
            <a:endParaRPr lang="zh-CN" altLang="en-US" sz="2000" dirty="0">
              <a:latin typeface="+mn-ea"/>
              <a:ea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800" y="1700808"/>
            <a:ext cx="5544616" cy="4392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486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55860" y="1178887"/>
            <a:ext cx="2304256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buClr>
                <a:srgbClr val="FF0000"/>
              </a:buClr>
            </a:pPr>
            <a:r>
              <a:rPr lang="zh-CN" altLang="en-US" sz="2000" kern="100" dirty="0" smtClean="0">
                <a:latin typeface="+mn-ea"/>
                <a:ea typeface="+mn-ea"/>
                <a:cs typeface="Times New Roman" panose="02020603050405020304" pitchFamily="18" charset="0"/>
              </a:rPr>
              <a:t>基本等价</a:t>
            </a:r>
            <a:r>
              <a:rPr lang="zh-CN" altLang="zh-CN" sz="2000" kern="100" dirty="0" smtClean="0">
                <a:latin typeface="+mn-ea"/>
                <a:ea typeface="+mn-ea"/>
                <a:cs typeface="Times New Roman" panose="02020603050405020304" pitchFamily="18" charset="0"/>
              </a:rPr>
              <a:t>式</a:t>
            </a:r>
            <a:r>
              <a:rPr lang="zh-CN" altLang="en-US" sz="2000" kern="100" dirty="0" smtClean="0">
                <a:latin typeface="+mn-ea"/>
                <a:ea typeface="+mn-ea"/>
                <a:cs typeface="Times New Roman" panose="02020603050405020304" pitchFamily="18" charset="0"/>
              </a:rPr>
              <a:t>（</a:t>
            </a:r>
            <a:r>
              <a:rPr lang="en-US" altLang="zh-CN" sz="2000" kern="100" dirty="0" smtClean="0">
                <a:latin typeface="+mn-ea"/>
                <a:ea typeface="+mn-ea"/>
                <a:cs typeface="Times New Roman" panose="02020603050405020304" pitchFamily="18" charset="0"/>
              </a:rPr>
              <a:t>22</a:t>
            </a:r>
            <a:r>
              <a:rPr lang="zh-CN" altLang="en-US" sz="2000" kern="100" dirty="0" smtClean="0">
                <a:latin typeface="+mn-ea"/>
                <a:ea typeface="+mn-ea"/>
                <a:cs typeface="Times New Roman" panose="02020603050405020304" pitchFamily="18" charset="0"/>
              </a:rPr>
              <a:t>个）</a:t>
            </a:r>
            <a:endParaRPr lang="zh-CN" altLang="en-US" sz="2000" dirty="0">
              <a:latin typeface="+mn-ea"/>
              <a:ea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920" y="1687160"/>
            <a:ext cx="4936357" cy="4536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658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rofile">
  <a:themeElements>
    <a:clrScheme name="Profile 9">
      <a:dk1>
        <a:srgbClr val="000000"/>
      </a:dk1>
      <a:lt1>
        <a:srgbClr val="FFFFFF"/>
      </a:lt1>
      <a:dk2>
        <a:srgbClr val="000000"/>
      </a:dk2>
      <a:lt2>
        <a:srgbClr val="DDDDDD"/>
      </a:lt2>
      <a:accent1>
        <a:srgbClr val="A3B2C1"/>
      </a:accent1>
      <a:accent2>
        <a:srgbClr val="CC0000"/>
      </a:accent2>
      <a:accent3>
        <a:srgbClr val="FFFFFF"/>
      </a:accent3>
      <a:accent4>
        <a:srgbClr val="000000"/>
      </a:accent4>
      <a:accent5>
        <a:srgbClr val="CED5DD"/>
      </a:accent5>
      <a:accent6>
        <a:srgbClr val="B90000"/>
      </a:accent6>
      <a:hlink>
        <a:srgbClr val="336699"/>
      </a:hlink>
      <a:folHlink>
        <a:srgbClr val="003366"/>
      </a:folHlink>
    </a:clrScheme>
    <a:fontScheme name="Profile">
      <a:majorFont>
        <a:latin typeface="Verdana"/>
        <a:ea typeface="宋体"/>
        <a:cs typeface=""/>
      </a:majorFont>
      <a:minorFont>
        <a:latin typeface="Verdana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anose="020B060403050404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anose="020B060403050404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Profile 1">
        <a:dk1>
          <a:srgbClr val="A50021"/>
        </a:dk1>
        <a:lt1>
          <a:srgbClr val="FFFFFF"/>
        </a:lt1>
        <a:dk2>
          <a:srgbClr val="800000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C0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FFFFCC"/>
        </a:hlink>
        <a:folHlink>
          <a:srgbClr val="FF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2">
        <a:dk1>
          <a:srgbClr val="3C001E"/>
        </a:dk1>
        <a:lt1>
          <a:srgbClr val="FFFFFF"/>
        </a:lt1>
        <a:dk2>
          <a:srgbClr val="51072E"/>
        </a:dk2>
        <a:lt2>
          <a:srgbClr val="FFFFFF"/>
        </a:lt2>
        <a:accent1>
          <a:srgbClr val="89A38F"/>
        </a:accent1>
        <a:accent2>
          <a:srgbClr val="666699"/>
        </a:accent2>
        <a:accent3>
          <a:srgbClr val="B3AAAD"/>
        </a:accent3>
        <a:accent4>
          <a:srgbClr val="DADADA"/>
        </a:accent4>
        <a:accent5>
          <a:srgbClr val="C4CEC6"/>
        </a:accent5>
        <a:accent6>
          <a:srgbClr val="5C5C8A"/>
        </a:accent6>
        <a:hlink>
          <a:srgbClr val="80800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3">
        <a:dk1>
          <a:srgbClr val="333333"/>
        </a:dk1>
        <a:lt1>
          <a:srgbClr val="FFFFFF"/>
        </a:lt1>
        <a:dk2>
          <a:srgbClr val="000000"/>
        </a:dk2>
        <a:lt2>
          <a:srgbClr val="FFFFFF"/>
        </a:lt2>
        <a:accent1>
          <a:srgbClr val="3399FF"/>
        </a:accent1>
        <a:accent2>
          <a:srgbClr val="CC0000"/>
        </a:accent2>
        <a:accent3>
          <a:srgbClr val="AAAAAA"/>
        </a:accent3>
        <a:accent4>
          <a:srgbClr val="DADADA"/>
        </a:accent4>
        <a:accent5>
          <a:srgbClr val="ADCAFF"/>
        </a:accent5>
        <a:accent6>
          <a:srgbClr val="B90000"/>
        </a:accent6>
        <a:hlink>
          <a:srgbClr val="666699"/>
        </a:hlink>
        <a:folHlink>
          <a:srgbClr val="66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4">
        <a:dk1>
          <a:srgbClr val="4B3D1B"/>
        </a:dk1>
        <a:lt1>
          <a:srgbClr val="FFFFFF"/>
        </a:lt1>
        <a:dk2>
          <a:srgbClr val="330000"/>
        </a:dk2>
        <a:lt2>
          <a:srgbClr val="FFFFFF"/>
        </a:lt2>
        <a:accent1>
          <a:srgbClr val="CC9900"/>
        </a:accent1>
        <a:accent2>
          <a:srgbClr val="CC6600"/>
        </a:accent2>
        <a:accent3>
          <a:srgbClr val="ADAAAA"/>
        </a:accent3>
        <a:accent4>
          <a:srgbClr val="DADADA"/>
        </a:accent4>
        <a:accent5>
          <a:srgbClr val="E2CAAA"/>
        </a:accent5>
        <a:accent6>
          <a:srgbClr val="B95C00"/>
        </a:accent6>
        <a:hlink>
          <a:srgbClr val="666699"/>
        </a:hlink>
        <a:folHlink>
          <a:srgbClr val="CC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5">
        <a:dk1>
          <a:srgbClr val="006666"/>
        </a:dk1>
        <a:lt1>
          <a:srgbClr val="FFFFFF"/>
        </a:lt1>
        <a:dk2>
          <a:srgbClr val="003366"/>
        </a:dk2>
        <a:lt2>
          <a:srgbClr val="FFFFFF"/>
        </a:lt2>
        <a:accent1>
          <a:srgbClr val="0099CC"/>
        </a:accent1>
        <a:accent2>
          <a:srgbClr val="6666FF"/>
        </a:accent2>
        <a:accent3>
          <a:srgbClr val="AAADB8"/>
        </a:accent3>
        <a:accent4>
          <a:srgbClr val="DADADA"/>
        </a:accent4>
        <a:accent5>
          <a:srgbClr val="AACAE2"/>
        </a:accent5>
        <a:accent6>
          <a:srgbClr val="5C5CE7"/>
        </a:accent6>
        <a:hlink>
          <a:srgbClr val="FFFF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6">
        <a:dk1>
          <a:srgbClr val="003366"/>
        </a:dk1>
        <a:lt1>
          <a:srgbClr val="FFFFFF"/>
        </a:lt1>
        <a:dk2>
          <a:srgbClr val="006666"/>
        </a:dk2>
        <a:lt2>
          <a:srgbClr val="FFFFFF"/>
        </a:lt2>
        <a:accent1>
          <a:srgbClr val="6699FF"/>
        </a:accent1>
        <a:accent2>
          <a:srgbClr val="00CCFF"/>
        </a:accent2>
        <a:accent3>
          <a:srgbClr val="AAB8B8"/>
        </a:accent3>
        <a:accent4>
          <a:srgbClr val="DADADA"/>
        </a:accent4>
        <a:accent5>
          <a:srgbClr val="B8CAFF"/>
        </a:accent5>
        <a:accent6>
          <a:srgbClr val="00B9E7"/>
        </a:accent6>
        <a:hlink>
          <a:srgbClr val="FFFFCC"/>
        </a:hlink>
        <a:folHlink>
          <a:srgbClr val="33CC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7">
        <a:dk1>
          <a:srgbClr val="000000"/>
        </a:dk1>
        <a:lt1>
          <a:srgbClr val="619CB1"/>
        </a:lt1>
        <a:dk2>
          <a:srgbClr val="FFFFFF"/>
        </a:dk2>
        <a:lt2>
          <a:srgbClr val="4E899E"/>
        </a:lt2>
        <a:accent1>
          <a:srgbClr val="FFCC00"/>
        </a:accent1>
        <a:accent2>
          <a:srgbClr val="B6523E"/>
        </a:accent2>
        <a:accent3>
          <a:srgbClr val="B7CBD5"/>
        </a:accent3>
        <a:accent4>
          <a:srgbClr val="000000"/>
        </a:accent4>
        <a:accent5>
          <a:srgbClr val="FFE2AA"/>
        </a:accent5>
        <a:accent6>
          <a:srgbClr val="A54937"/>
        </a:accent6>
        <a:hlink>
          <a:srgbClr val="99CC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ofile 8">
        <a:dk1>
          <a:srgbClr val="598600"/>
        </a:dk1>
        <a:lt1>
          <a:srgbClr val="FFFFFF"/>
        </a:lt1>
        <a:dk2>
          <a:srgbClr val="336600"/>
        </a:dk2>
        <a:lt2>
          <a:srgbClr val="FFFFFF"/>
        </a:lt2>
        <a:accent1>
          <a:srgbClr val="33CC33"/>
        </a:accent1>
        <a:accent2>
          <a:srgbClr val="99CC00"/>
        </a:accent2>
        <a:accent3>
          <a:srgbClr val="ADB8AA"/>
        </a:accent3>
        <a:accent4>
          <a:srgbClr val="DADADA"/>
        </a:accent4>
        <a:accent5>
          <a:srgbClr val="ADE2AD"/>
        </a:accent5>
        <a:accent6>
          <a:srgbClr val="8AB900"/>
        </a:accent6>
        <a:hlink>
          <a:srgbClr val="FFCC00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9">
        <a:dk1>
          <a:srgbClr val="000000"/>
        </a:dk1>
        <a:lt1>
          <a:srgbClr val="FFFFFF"/>
        </a:lt1>
        <a:dk2>
          <a:srgbClr val="000000"/>
        </a:dk2>
        <a:lt2>
          <a:srgbClr val="DDDDDD"/>
        </a:lt2>
        <a:accent1>
          <a:srgbClr val="A3B2C1"/>
        </a:accent1>
        <a:accent2>
          <a:srgbClr val="CC0000"/>
        </a:accent2>
        <a:accent3>
          <a:srgbClr val="FFFFFF"/>
        </a:accent3>
        <a:accent4>
          <a:srgbClr val="000000"/>
        </a:accent4>
        <a:accent5>
          <a:srgbClr val="CED5DD"/>
        </a:accent5>
        <a:accent6>
          <a:srgbClr val="B90000"/>
        </a:accent6>
        <a:hlink>
          <a:srgbClr val="336699"/>
        </a:hlink>
        <a:folHlink>
          <a:srgbClr val="00336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anose="020B060403050404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anose="020B060403050404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Profile</Template>
  <TotalTime>54976</TotalTime>
  <Words>23776</Words>
  <Application>Microsoft Office PowerPoint</Application>
  <PresentationFormat>全屏显示(4:3)</PresentationFormat>
  <Paragraphs>2013</Paragraphs>
  <Slides>266</Slides>
  <Notes>3</Notes>
  <HiddenSlides>0</HiddenSlides>
  <MMClips>2</MMClips>
  <ScaleCrop>false</ScaleCrop>
  <HeadingPairs>
    <vt:vector size="8" baseType="variant">
      <vt:variant>
        <vt:lpstr>已用的字体</vt:lpstr>
      </vt:variant>
      <vt:variant>
        <vt:i4>22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266</vt:i4>
      </vt:variant>
    </vt:vector>
  </HeadingPairs>
  <TitlesOfParts>
    <vt:vector size="292" baseType="lpstr">
      <vt:lpstr>-apple-system</vt:lpstr>
      <vt:lpstr>PingFang SC</vt:lpstr>
      <vt:lpstr>PingFang-SC-Regular</vt:lpstr>
      <vt:lpstr>等线</vt:lpstr>
      <vt:lpstr>黑体</vt:lpstr>
      <vt:lpstr>楷体</vt:lpstr>
      <vt:lpstr>楷体_GB2312</vt:lpstr>
      <vt:lpstr>隶书</vt:lpstr>
      <vt:lpstr>宋体</vt:lpstr>
      <vt:lpstr>微软雅黑</vt:lpstr>
      <vt:lpstr>Arial</vt:lpstr>
      <vt:lpstr>Arial</vt:lpstr>
      <vt:lpstr>Calibri</vt:lpstr>
      <vt:lpstr>Cambria Math</vt:lpstr>
      <vt:lpstr>Lucida Console</vt:lpstr>
      <vt:lpstr>Segoe UI</vt:lpstr>
      <vt:lpstr>Segoe UI Semilight</vt:lpstr>
      <vt:lpstr>Symbol</vt:lpstr>
      <vt:lpstr>Tahoma</vt:lpstr>
      <vt:lpstr>Times New Roman</vt:lpstr>
      <vt:lpstr>Verdana</vt:lpstr>
      <vt:lpstr>Wingdings</vt:lpstr>
      <vt:lpstr>Profile</vt:lpstr>
      <vt:lpstr>默认设计模板</vt:lpstr>
      <vt:lpstr>Visio</vt:lpstr>
      <vt:lpstr>Visio.Drawing.6</vt:lpstr>
      <vt:lpstr>Knowledge Representation and reasoning</vt:lpstr>
      <vt:lpstr>主要内容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演示：</vt:lpstr>
      <vt:lpstr>状态空间表示法小结：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（回看）三阶梵塔问题的与/或树：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2.6 语义网络表示（Semantic Network）</vt:lpstr>
      <vt:lpstr>2.6.1 语义网络的结构和表示</vt:lpstr>
      <vt:lpstr>1、基本语义关系</vt:lpstr>
      <vt:lpstr>PowerPoint 演示文稿</vt:lpstr>
      <vt:lpstr>⑵、聚集关系</vt:lpstr>
      <vt:lpstr>⑶、属性关系</vt:lpstr>
      <vt:lpstr>PowerPoint 演示文稿</vt:lpstr>
      <vt:lpstr>⑷、推论关系</vt:lpstr>
      <vt:lpstr>⑸、相近关系</vt:lpstr>
      <vt:lpstr>⑹、方位关系</vt:lpstr>
      <vt:lpstr>⑺、时间关系</vt:lpstr>
      <vt:lpstr>⑻、构成关系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family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Artificial Intelligence (AI)                                            人工智能</dc:title>
  <dc:creator>fengqi</dc:creator>
  <cp:lastModifiedBy>qfeng</cp:lastModifiedBy>
  <cp:revision>5698</cp:revision>
  <dcterms:created xsi:type="dcterms:W3CDTF">2013-07-30T08:45:25Z</dcterms:created>
  <dcterms:modified xsi:type="dcterms:W3CDTF">2024-11-17T17:04:06Z</dcterms:modified>
</cp:coreProperties>
</file>